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handoutMasterIdLst>
    <p:handoutMasterId r:id="rId56"/>
  </p:handoutMasterIdLst>
  <p:sldIdLst>
    <p:sldId id="1305" r:id="rId2"/>
    <p:sldId id="1152" r:id="rId3"/>
    <p:sldId id="1153" r:id="rId4"/>
    <p:sldId id="1235" r:id="rId5"/>
    <p:sldId id="1236" r:id="rId6"/>
    <p:sldId id="1313" r:id="rId7"/>
    <p:sldId id="1310" r:id="rId8"/>
    <p:sldId id="1328" r:id="rId9"/>
    <p:sldId id="1311" r:id="rId10"/>
    <p:sldId id="1243" r:id="rId11"/>
    <p:sldId id="1237" r:id="rId12"/>
    <p:sldId id="1238" r:id="rId13"/>
    <p:sldId id="1154" r:id="rId14"/>
    <p:sldId id="1239" r:id="rId15"/>
    <p:sldId id="1155" r:id="rId16"/>
    <p:sldId id="1156" r:id="rId17"/>
    <p:sldId id="1157" r:id="rId18"/>
    <p:sldId id="1158" r:id="rId19"/>
    <p:sldId id="1159" r:id="rId20"/>
    <p:sldId id="1160" r:id="rId21"/>
    <p:sldId id="1161" r:id="rId22"/>
    <p:sldId id="1162" r:id="rId23"/>
    <p:sldId id="1163" r:id="rId24"/>
    <p:sldId id="1164" r:id="rId25"/>
    <p:sldId id="1210" r:id="rId26"/>
    <p:sldId id="1116" r:id="rId27"/>
    <p:sldId id="1130" r:id="rId28"/>
    <p:sldId id="1211" r:id="rId29"/>
    <p:sldId id="1212" r:id="rId30"/>
    <p:sldId id="1100" r:id="rId31"/>
    <p:sldId id="1144" r:id="rId32"/>
    <p:sldId id="1145" r:id="rId33"/>
    <p:sldId id="1146" r:id="rId34"/>
    <p:sldId id="1147" r:id="rId35"/>
    <p:sldId id="1150" r:id="rId36"/>
    <p:sldId id="1232" r:id="rId37"/>
    <p:sldId id="1234" r:id="rId38"/>
    <p:sldId id="1151" r:id="rId39"/>
    <p:sldId id="1168" r:id="rId40"/>
    <p:sldId id="1169" r:id="rId41"/>
    <p:sldId id="1171" r:id="rId42"/>
    <p:sldId id="1170" r:id="rId43"/>
    <p:sldId id="1303" r:id="rId44"/>
    <p:sldId id="1174" r:id="rId45"/>
    <p:sldId id="1172" r:id="rId46"/>
    <p:sldId id="1173" r:id="rId47"/>
    <p:sldId id="1176" r:id="rId48"/>
    <p:sldId id="1175" r:id="rId49"/>
    <p:sldId id="1242" r:id="rId50"/>
    <p:sldId id="1177" r:id="rId51"/>
    <p:sldId id="1178" r:id="rId52"/>
    <p:sldId id="1228" r:id="rId53"/>
    <p:sldId id="1304" r:id="rId54"/>
  </p:sldIdLst>
  <p:sldSz cx="9144000" cy="6858000" type="screen4x3"/>
  <p:notesSz cx="6858000" cy="9144000"/>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A836"/>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666" autoAdjust="0"/>
    <p:restoredTop sz="95964" autoAdjust="0"/>
  </p:normalViewPr>
  <p:slideViewPr>
    <p:cSldViewPr>
      <p:cViewPr varScale="1">
        <p:scale>
          <a:sx n="88" d="100"/>
          <a:sy n="88" d="100"/>
        </p:scale>
        <p:origin x="754" y="67"/>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15-02-2020</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2/15/2020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Font typeface="+mj-lt"/>
              <a:buAutoNum type="arabicPeriod" startAt="22"/>
            </a:pPr>
            <a:r>
              <a:rPr lang="en-US" dirty="0"/>
              <a:t>The input layer is passive, does no processing, only holds the input data to supply it to the first hidden layer </a:t>
            </a:r>
          </a:p>
          <a:p>
            <a:pPr marL="342900" indent="-342900">
              <a:buFont typeface="+mj-lt"/>
              <a:buAutoNum type="arabicPeriod" startAt="22"/>
            </a:pPr>
            <a:endParaRPr lang="en-US" dirty="0"/>
          </a:p>
          <a:p>
            <a:pPr marL="342900" indent="-342900">
              <a:buFont typeface="+mj-lt"/>
              <a:buAutoNum type="arabicPeriod" startAt="22"/>
            </a:pPr>
            <a:r>
              <a:rPr lang="en-US" dirty="0"/>
              <a:t>In the hidden layer, each node extracts all the input values from the input layer</a:t>
            </a:r>
          </a:p>
          <a:p>
            <a:pPr marL="342900" indent="-342900">
              <a:buFont typeface="+mj-lt"/>
              <a:buAutoNum type="arabicPeriod" startAt="22"/>
            </a:pPr>
            <a:endParaRPr lang="en-US" dirty="0"/>
          </a:p>
          <a:p>
            <a:pPr marL="342900" indent="-342900">
              <a:buFont typeface="+mj-lt"/>
              <a:buAutoNum type="arabicPeriod" startAt="22"/>
            </a:pPr>
            <a:r>
              <a:rPr lang="en-US" dirty="0"/>
              <a:t>While extracting the values from input layer, each hidden node multiply the values with appropriate weights and sum up </a:t>
            </a:r>
          </a:p>
          <a:p>
            <a:pPr marL="342900" indent="-342900">
              <a:buFont typeface="+mj-lt"/>
              <a:buAutoNum type="arabicPeriod" startAt="22"/>
            </a:pPr>
            <a:endParaRPr lang="en-US" dirty="0"/>
          </a:p>
          <a:p>
            <a:pPr marL="342900" indent="-342900">
              <a:buFont typeface="+mj-lt"/>
              <a:buAutoNum type="arabicPeriod" startAt="22"/>
            </a:pPr>
            <a:r>
              <a:rPr lang="en-US" dirty="0"/>
              <a:t>The summed value is further processed through a sigmoid function. </a:t>
            </a:r>
          </a:p>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18</a:t>
            </a:fld>
            <a:endParaRPr lang="en-US" dirty="0"/>
          </a:p>
        </p:txBody>
      </p:sp>
    </p:spTree>
    <p:extLst>
      <p:ext uri="{BB962C8B-B14F-4D97-AF65-F5344CB8AC3E}">
        <p14:creationId xmlns:p14="http://schemas.microsoft.com/office/powerpoint/2010/main" val="1871287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47</a:t>
            </a:fld>
            <a:endParaRPr lang="en-US" dirty="0"/>
          </a:p>
        </p:txBody>
      </p:sp>
    </p:spTree>
    <p:extLst>
      <p:ext uri="{BB962C8B-B14F-4D97-AF65-F5344CB8AC3E}">
        <p14:creationId xmlns:p14="http://schemas.microsoft.com/office/powerpoint/2010/main" val="293453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50</a:t>
            </a:fld>
            <a:endParaRPr lang="en-US" dirty="0"/>
          </a:p>
        </p:txBody>
      </p:sp>
    </p:spTree>
    <p:extLst>
      <p:ext uri="{BB962C8B-B14F-4D97-AF65-F5344CB8AC3E}">
        <p14:creationId xmlns:p14="http://schemas.microsoft.com/office/powerpoint/2010/main" val="191177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51</a:t>
            </a:fld>
            <a:endParaRPr lang="en-US" dirty="0"/>
          </a:p>
        </p:txBody>
      </p:sp>
    </p:spTree>
    <p:extLst>
      <p:ext uri="{BB962C8B-B14F-4D97-AF65-F5344CB8AC3E}">
        <p14:creationId xmlns:p14="http://schemas.microsoft.com/office/powerpoint/2010/main" val="127148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Font typeface="+mj-lt"/>
              <a:buAutoNum type="arabicPeriod" startAt="22"/>
            </a:pPr>
            <a:r>
              <a:rPr lang="en-US" dirty="0"/>
              <a:t>The input layer is passive, does no processing, only holds the input data to supply it to the first hidden layer </a:t>
            </a:r>
          </a:p>
          <a:p>
            <a:pPr marL="342900" indent="-342900">
              <a:buFont typeface="+mj-lt"/>
              <a:buAutoNum type="arabicPeriod" startAt="22"/>
            </a:pPr>
            <a:endParaRPr lang="en-US" dirty="0"/>
          </a:p>
          <a:p>
            <a:pPr marL="342900" indent="-342900">
              <a:buFont typeface="+mj-lt"/>
              <a:buAutoNum type="arabicPeriod" startAt="22"/>
            </a:pPr>
            <a:r>
              <a:rPr lang="en-US" dirty="0"/>
              <a:t>In the hidden layer, each node extracts all the input values from the input layer</a:t>
            </a:r>
          </a:p>
          <a:p>
            <a:pPr marL="342900" indent="-342900">
              <a:buFont typeface="+mj-lt"/>
              <a:buAutoNum type="arabicPeriod" startAt="22"/>
            </a:pPr>
            <a:endParaRPr lang="en-US" dirty="0"/>
          </a:p>
          <a:p>
            <a:pPr marL="342900" indent="-342900">
              <a:buFont typeface="+mj-lt"/>
              <a:buAutoNum type="arabicPeriod" startAt="22"/>
            </a:pPr>
            <a:r>
              <a:rPr lang="en-US" dirty="0"/>
              <a:t>While extracting the values from input layer, each hidden node multiply the values with appropriate weights and sum up </a:t>
            </a:r>
          </a:p>
          <a:p>
            <a:pPr marL="342900" indent="-342900">
              <a:buFont typeface="+mj-lt"/>
              <a:buAutoNum type="arabicPeriod" startAt="22"/>
            </a:pPr>
            <a:endParaRPr lang="en-US" dirty="0"/>
          </a:p>
          <a:p>
            <a:pPr marL="342900" indent="-342900">
              <a:buFont typeface="+mj-lt"/>
              <a:buAutoNum type="arabicPeriod" startAt="22"/>
            </a:pPr>
            <a:r>
              <a:rPr lang="en-US" dirty="0"/>
              <a:t>The summed value is further processed through a sigmoid function. </a:t>
            </a:r>
          </a:p>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19</a:t>
            </a:fld>
            <a:endParaRPr lang="en-US" dirty="0"/>
          </a:p>
        </p:txBody>
      </p:sp>
    </p:spTree>
    <p:extLst>
      <p:ext uri="{BB962C8B-B14F-4D97-AF65-F5344CB8AC3E}">
        <p14:creationId xmlns:p14="http://schemas.microsoft.com/office/powerpoint/2010/main" val="205252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Font typeface="+mj-lt"/>
              <a:buAutoNum type="arabicPeriod" startAt="22"/>
            </a:pPr>
            <a:r>
              <a:rPr lang="en-US" dirty="0"/>
              <a:t>The input layer is passive, does no processing, only holds the input data to supply it to the first hidden layer </a:t>
            </a:r>
          </a:p>
          <a:p>
            <a:pPr marL="342900" indent="-342900">
              <a:buFont typeface="+mj-lt"/>
              <a:buAutoNum type="arabicPeriod" startAt="22"/>
            </a:pPr>
            <a:endParaRPr lang="en-US" dirty="0"/>
          </a:p>
          <a:p>
            <a:pPr marL="342900" indent="-342900">
              <a:buFont typeface="+mj-lt"/>
              <a:buAutoNum type="arabicPeriod" startAt="22"/>
            </a:pPr>
            <a:r>
              <a:rPr lang="en-US" dirty="0"/>
              <a:t>In the hidden layer, each node extracts all the input values from the input layer</a:t>
            </a:r>
          </a:p>
          <a:p>
            <a:pPr marL="342900" indent="-342900">
              <a:buFont typeface="+mj-lt"/>
              <a:buAutoNum type="arabicPeriod" startAt="22"/>
            </a:pPr>
            <a:endParaRPr lang="en-US" dirty="0"/>
          </a:p>
          <a:p>
            <a:pPr marL="342900" indent="-342900">
              <a:buFont typeface="+mj-lt"/>
              <a:buAutoNum type="arabicPeriod" startAt="22"/>
            </a:pPr>
            <a:r>
              <a:rPr lang="en-US" dirty="0"/>
              <a:t>While extracting the values from input layer, each hidden node multiply the values with appropriate weights and sum up </a:t>
            </a:r>
          </a:p>
          <a:p>
            <a:pPr marL="342900" indent="-342900">
              <a:buFont typeface="+mj-lt"/>
              <a:buAutoNum type="arabicPeriod" startAt="22"/>
            </a:pPr>
            <a:endParaRPr lang="en-US" dirty="0"/>
          </a:p>
          <a:p>
            <a:pPr marL="342900" indent="-342900">
              <a:buFont typeface="+mj-lt"/>
              <a:buAutoNum type="arabicPeriod" startAt="22"/>
            </a:pPr>
            <a:r>
              <a:rPr lang="en-US" dirty="0"/>
              <a:t>The summed value is further processed through a sigmoid function. </a:t>
            </a:r>
          </a:p>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20</a:t>
            </a:fld>
            <a:endParaRPr lang="en-US" dirty="0"/>
          </a:p>
        </p:txBody>
      </p:sp>
    </p:spTree>
    <p:extLst>
      <p:ext uri="{BB962C8B-B14F-4D97-AF65-F5344CB8AC3E}">
        <p14:creationId xmlns:p14="http://schemas.microsoft.com/office/powerpoint/2010/main" val="286670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25</a:t>
            </a:fld>
            <a:endParaRPr lang="en-US" dirty="0"/>
          </a:p>
        </p:txBody>
      </p:sp>
    </p:spTree>
    <p:extLst>
      <p:ext uri="{BB962C8B-B14F-4D97-AF65-F5344CB8AC3E}">
        <p14:creationId xmlns:p14="http://schemas.microsoft.com/office/powerpoint/2010/main" val="169608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30</a:t>
            </a:fld>
            <a:endParaRPr lang="en-US" dirty="0"/>
          </a:p>
        </p:txBody>
      </p:sp>
    </p:spTree>
    <p:extLst>
      <p:ext uri="{BB962C8B-B14F-4D97-AF65-F5344CB8AC3E}">
        <p14:creationId xmlns:p14="http://schemas.microsoft.com/office/powerpoint/2010/main" val="291041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38</a:t>
            </a:fld>
            <a:endParaRPr lang="en-US" dirty="0"/>
          </a:p>
        </p:txBody>
      </p:sp>
    </p:spTree>
    <p:extLst>
      <p:ext uri="{BB962C8B-B14F-4D97-AF65-F5344CB8AC3E}">
        <p14:creationId xmlns:p14="http://schemas.microsoft.com/office/powerpoint/2010/main" val="263875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41</a:t>
            </a:fld>
            <a:endParaRPr lang="en-US" dirty="0"/>
          </a:p>
        </p:txBody>
      </p:sp>
    </p:spTree>
    <p:extLst>
      <p:ext uri="{BB962C8B-B14F-4D97-AF65-F5344CB8AC3E}">
        <p14:creationId xmlns:p14="http://schemas.microsoft.com/office/powerpoint/2010/main" val="344761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43</a:t>
            </a:fld>
            <a:endParaRPr lang="en-US" dirty="0"/>
          </a:p>
        </p:txBody>
      </p:sp>
    </p:spTree>
    <p:extLst>
      <p:ext uri="{BB962C8B-B14F-4D97-AF65-F5344CB8AC3E}">
        <p14:creationId xmlns:p14="http://schemas.microsoft.com/office/powerpoint/2010/main" val="22484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44</a:t>
            </a:fld>
            <a:endParaRPr lang="en-US" dirty="0"/>
          </a:p>
        </p:txBody>
      </p:sp>
    </p:spTree>
    <p:extLst>
      <p:ext uri="{BB962C8B-B14F-4D97-AF65-F5344CB8AC3E}">
        <p14:creationId xmlns:p14="http://schemas.microsoft.com/office/powerpoint/2010/main" val="416149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dirty="0"/>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dirty="0"/>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dirty="0"/>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a:t>Mukesh Rao</a:t>
            </a:r>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dirty="0"/>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7"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hyperlink" Target="https://alan.do/minskys-and-or-theorem-a-single-perceptron-s-limitations-490c63a02e9f" TargetMode="Externa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0.jpeg"/><Relationship Id="rId1" Type="http://schemas.openxmlformats.org/officeDocument/2006/relationships/slideLayout" Target="../slideLayouts/slideLayout20.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hyperlink" Target="http://www.mind.ilstu.edu/curriculum/artificial_neural_net/xor_problem_and_solution.php" TargetMode="Externa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Universal_approximation_theorem" TargetMode="External"/><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hyperlink" Target="https://youtu.be/ySgmZOTkQA8"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hyperlink" Target="https://cs.stanford.edu/people/karpathy/convnetjs/demo/classify2d.html" TargetMode="External"/><Relationship Id="rId4" Type="http://schemas.openxmlformats.org/officeDocument/2006/relationships/image" Target="../media/image50.png"/><Relationship Id="rId9" Type="http://schemas.openxmlformats.org/officeDocument/2006/relationships/hyperlink" Target="https://colah.github.io/posts/2014-03-NN-Manifolds-Topolog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6.jpe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7.png"/><Relationship Id="rId4" Type="http://schemas.openxmlformats.org/officeDocument/2006/relationships/image" Target="../media/image3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64.png"/><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0.xml"/><Relationship Id="rId4" Type="http://schemas.openxmlformats.org/officeDocument/2006/relationships/image" Target="../media/image5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FC1F8-E30E-408F-A3F1-BB25121EEA4C}"/>
              </a:ext>
            </a:extLst>
          </p:cNvPr>
          <p:cNvSpPr>
            <a:spLocks noGrp="1"/>
          </p:cNvSpPr>
          <p:nvPr>
            <p:ph type="body" sz="quarter" idx="11"/>
          </p:nvPr>
        </p:nvSpPr>
        <p:spPr/>
        <p:txBody>
          <a:bodyPr/>
          <a:lstStyle/>
          <a:p>
            <a:r>
              <a:rPr lang="en-US" dirty="0"/>
              <a:t>Deep Neural Networks</a:t>
            </a:r>
          </a:p>
        </p:txBody>
      </p:sp>
      <p:sp>
        <p:nvSpPr>
          <p:cNvPr id="3" name="Text Placeholder 2">
            <a:extLst>
              <a:ext uri="{FF2B5EF4-FFF2-40B4-BE49-F238E27FC236}">
                <a16:creationId xmlns:a16="http://schemas.microsoft.com/office/drawing/2014/main" id="{93CE3ED6-8449-4CFC-B7BE-18A9A6D57C41}"/>
              </a:ext>
            </a:extLst>
          </p:cNvPr>
          <p:cNvSpPr>
            <a:spLocks noGrp="1"/>
          </p:cNvSpPr>
          <p:nvPr>
            <p:ph type="body" sz="quarter" idx="12"/>
          </p:nvPr>
        </p:nvSpPr>
        <p:spPr/>
        <p:txBody>
          <a:bodyPr/>
          <a:lstStyle/>
          <a:p>
            <a:r>
              <a:rPr lang="en-US" dirty="0"/>
              <a:t>Introduction</a:t>
            </a:r>
          </a:p>
        </p:txBody>
      </p:sp>
    </p:spTree>
    <p:extLst>
      <p:ext uri="{BB962C8B-B14F-4D97-AF65-F5344CB8AC3E}">
        <p14:creationId xmlns:p14="http://schemas.microsoft.com/office/powerpoint/2010/main" val="246277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777AA853-5155-418E-A95A-EBADD9F80515}"/>
              </a:ext>
            </a:extLst>
          </p:cNvPr>
          <p:cNvSpPr txBox="1">
            <a:spLocks/>
          </p:cNvSpPr>
          <p:nvPr/>
        </p:nvSpPr>
        <p:spPr>
          <a:xfrm>
            <a:off x="1284512" y="1347098"/>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a:t>
            </a:r>
          </a:p>
        </p:txBody>
      </p:sp>
      <p:pic>
        <p:nvPicPr>
          <p:cNvPr id="5" name="Picture 4">
            <a:extLst>
              <a:ext uri="{FF2B5EF4-FFF2-40B4-BE49-F238E27FC236}">
                <a16:creationId xmlns:a16="http://schemas.microsoft.com/office/drawing/2014/main" id="{0A4640B5-E5E9-4CAF-B709-4FC07EAB606E}"/>
              </a:ext>
            </a:extLst>
          </p:cNvPr>
          <p:cNvPicPr>
            <a:picLocks noChangeAspect="1"/>
          </p:cNvPicPr>
          <p:nvPr/>
        </p:nvPicPr>
        <p:blipFill>
          <a:blip r:embed="rId3"/>
          <a:stretch>
            <a:fillRect/>
          </a:stretch>
        </p:blipFill>
        <p:spPr>
          <a:xfrm>
            <a:off x="4743451" y="2590351"/>
            <a:ext cx="2443163" cy="1300163"/>
          </a:xfrm>
          <a:prstGeom prst="rect">
            <a:avLst/>
          </a:prstGeom>
        </p:spPr>
      </p:pic>
      <p:sp>
        <p:nvSpPr>
          <p:cNvPr id="19" name="TextBox 18">
            <a:extLst>
              <a:ext uri="{FF2B5EF4-FFF2-40B4-BE49-F238E27FC236}">
                <a16:creationId xmlns:a16="http://schemas.microsoft.com/office/drawing/2014/main" id="{1B8E4191-D09D-4588-81D5-B43C33184A20}"/>
              </a:ext>
            </a:extLst>
          </p:cNvPr>
          <p:cNvSpPr txBox="1"/>
          <p:nvPr/>
        </p:nvSpPr>
        <p:spPr>
          <a:xfrm>
            <a:off x="6168480" y="2611783"/>
            <a:ext cx="432530" cy="369332"/>
          </a:xfrm>
          <a:prstGeom prst="rect">
            <a:avLst/>
          </a:prstGeom>
          <a:noFill/>
        </p:spPr>
        <p:txBody>
          <a:bodyPr wrap="square" rtlCol="0">
            <a:spAutoFit/>
          </a:bodyPr>
          <a:lstStyle/>
          <a:p>
            <a:r>
              <a:rPr lang="en-US" sz="900" dirty="0"/>
              <a:t>result</a:t>
            </a:r>
          </a:p>
        </p:txBody>
      </p:sp>
      <p:sp>
        <p:nvSpPr>
          <p:cNvPr id="20" name="TextBox 19">
            <a:extLst>
              <a:ext uri="{FF2B5EF4-FFF2-40B4-BE49-F238E27FC236}">
                <a16:creationId xmlns:a16="http://schemas.microsoft.com/office/drawing/2014/main" id="{E9ACE498-62F2-47B0-B1D9-0142408FBC67}"/>
              </a:ext>
            </a:extLst>
          </p:cNvPr>
          <p:cNvSpPr txBox="1"/>
          <p:nvPr/>
        </p:nvSpPr>
        <p:spPr>
          <a:xfrm>
            <a:off x="4007827" y="1714502"/>
            <a:ext cx="2571750" cy="253916"/>
          </a:xfrm>
          <a:prstGeom prst="rect">
            <a:avLst/>
          </a:prstGeom>
          <a:noFill/>
        </p:spPr>
        <p:txBody>
          <a:bodyPr wrap="square" rtlCol="0">
            <a:spAutoFit/>
          </a:bodyPr>
          <a:lstStyle/>
          <a:p>
            <a:r>
              <a:rPr lang="en-US" sz="1050" b="1" dirty="0"/>
              <a:t>McCulloh Pitts Neuron</a:t>
            </a:r>
          </a:p>
        </p:txBody>
      </p:sp>
      <p:sp>
        <p:nvSpPr>
          <p:cNvPr id="23" name="TextBox 22">
            <a:extLst>
              <a:ext uri="{FF2B5EF4-FFF2-40B4-BE49-F238E27FC236}">
                <a16:creationId xmlns:a16="http://schemas.microsoft.com/office/drawing/2014/main" id="{ACCD1F54-B20A-41C2-90BF-B0FBE4024B9D}"/>
              </a:ext>
            </a:extLst>
          </p:cNvPr>
          <p:cNvSpPr txBox="1"/>
          <p:nvPr/>
        </p:nvSpPr>
        <p:spPr>
          <a:xfrm>
            <a:off x="1328738" y="5400152"/>
            <a:ext cx="6457950" cy="346249"/>
          </a:xfrm>
          <a:prstGeom prst="rect">
            <a:avLst/>
          </a:prstGeom>
          <a:noFill/>
          <a:ln>
            <a:solidFill>
              <a:srgbClr val="6FA836"/>
            </a:solidFill>
          </a:ln>
        </p:spPr>
        <p:txBody>
          <a:bodyPr wrap="square" rtlCol="0">
            <a:spAutoFit/>
          </a:bodyPr>
          <a:lstStyle/>
          <a:p>
            <a:r>
              <a:rPr lang="en-US" sz="825" dirty="0"/>
              <a:t>The McCulloch-Pitts model of a neuron is simple. However, this model is so simplistic that it only generates a binary output and also the weight and threshold values are fixed.</a:t>
            </a:r>
            <a:endParaRPr lang="en-US" sz="825" dirty="0">
              <a:solidFill>
                <a:schemeClr val="tx1">
                  <a:lumMod val="50000"/>
                  <a:lumOff val="50000"/>
                </a:schemeClr>
              </a:solidFill>
            </a:endParaRPr>
          </a:p>
        </p:txBody>
      </p:sp>
      <p:sp>
        <p:nvSpPr>
          <p:cNvPr id="4" name="Rectangle 3">
            <a:extLst>
              <a:ext uri="{FF2B5EF4-FFF2-40B4-BE49-F238E27FC236}">
                <a16:creationId xmlns:a16="http://schemas.microsoft.com/office/drawing/2014/main" id="{A1F41787-43BD-4B04-B083-4FD32839D112}"/>
              </a:ext>
            </a:extLst>
          </p:cNvPr>
          <p:cNvSpPr/>
          <p:nvPr/>
        </p:nvSpPr>
        <p:spPr>
          <a:xfrm>
            <a:off x="1485900" y="2343150"/>
            <a:ext cx="3429000" cy="3000821"/>
          </a:xfrm>
          <a:prstGeom prst="rect">
            <a:avLst/>
          </a:prstGeom>
        </p:spPr>
        <p:txBody>
          <a:bodyPr>
            <a:spAutoFit/>
          </a:bodyPr>
          <a:lstStyle/>
          <a:p>
            <a:r>
              <a:rPr lang="en-US" sz="900" dirty="0"/>
              <a:t>AND Gate</a:t>
            </a:r>
          </a:p>
          <a:p>
            <a:endParaRPr lang="en-US" sz="900" dirty="0"/>
          </a:p>
          <a:p>
            <a:r>
              <a:rPr lang="en-US" sz="900" dirty="0"/>
              <a:t>w[1] = 1</a:t>
            </a:r>
          </a:p>
          <a:p>
            <a:r>
              <a:rPr lang="en-US" sz="900" dirty="0"/>
              <a:t>w[0] = 1</a:t>
            </a:r>
          </a:p>
          <a:p>
            <a:endParaRPr lang="en-US" sz="900" dirty="0"/>
          </a:p>
          <a:p>
            <a:r>
              <a:rPr lang="en-US" sz="900" dirty="0" err="1"/>
              <a:t>training_data</a:t>
            </a:r>
            <a:r>
              <a:rPr lang="en-US" sz="900" dirty="0"/>
              <a:t> = [</a:t>
            </a:r>
          </a:p>
          <a:p>
            <a:r>
              <a:rPr lang="en-US" sz="900" dirty="0"/>
              <a:t>    (array([0,0]), 0),</a:t>
            </a:r>
          </a:p>
          <a:p>
            <a:r>
              <a:rPr lang="en-US" sz="900" dirty="0"/>
              <a:t>    (array([0,1]), 0),</a:t>
            </a:r>
          </a:p>
          <a:p>
            <a:r>
              <a:rPr lang="en-US" sz="900" dirty="0"/>
              <a:t>    (array([1,0]), 0),</a:t>
            </a:r>
          </a:p>
          <a:p>
            <a:r>
              <a:rPr lang="en-US" sz="900" dirty="0"/>
              <a:t>    (array([1,1]), 1),</a:t>
            </a:r>
          </a:p>
          <a:p>
            <a:r>
              <a:rPr lang="en-US" sz="900" dirty="0"/>
              <a:t>]</a:t>
            </a:r>
          </a:p>
          <a:p>
            <a:endParaRPr lang="en-US" sz="900" dirty="0"/>
          </a:p>
          <a:p>
            <a:r>
              <a:rPr lang="en-US" sz="900" dirty="0"/>
              <a:t># Step function with threshold of &gt;1. Anything below is 0 </a:t>
            </a:r>
          </a:p>
          <a:p>
            <a:r>
              <a:rPr lang="en-US" sz="900" dirty="0"/>
              <a:t>step_function = lambda x: 0 if x &lt; 1 else 1    </a:t>
            </a:r>
          </a:p>
          <a:p>
            <a:endParaRPr lang="en-US" sz="900" dirty="0"/>
          </a:p>
          <a:p>
            <a:r>
              <a:rPr lang="en-US" sz="900" dirty="0"/>
              <a:t>w[1] = 1</a:t>
            </a:r>
          </a:p>
          <a:p>
            <a:r>
              <a:rPr lang="en-US" sz="900" dirty="0"/>
              <a:t>w[0] = 1</a:t>
            </a:r>
          </a:p>
          <a:p>
            <a:endParaRPr lang="en-US" sz="900" dirty="0"/>
          </a:p>
          <a:p>
            <a:r>
              <a:rPr lang="en-US" sz="900" dirty="0"/>
              <a:t>for x, _ in </a:t>
            </a:r>
            <a:r>
              <a:rPr lang="en-US" sz="900" dirty="0" err="1"/>
              <a:t>training_data</a:t>
            </a:r>
            <a:r>
              <a:rPr lang="en-US" sz="900" dirty="0"/>
              <a:t>:</a:t>
            </a:r>
          </a:p>
          <a:p>
            <a:r>
              <a:rPr lang="en-US" sz="900" dirty="0"/>
              <a:t>    result = dot(x, w)</a:t>
            </a:r>
          </a:p>
          <a:p>
            <a:r>
              <a:rPr lang="en-US" sz="900" dirty="0"/>
              <a:t>    print("{}: {} -&gt; {}".format(x[:2], result, step_function(result)))</a:t>
            </a:r>
          </a:p>
        </p:txBody>
      </p:sp>
      <p:graphicFrame>
        <p:nvGraphicFramePr>
          <p:cNvPr id="7" name="Object 6">
            <a:extLst>
              <a:ext uri="{FF2B5EF4-FFF2-40B4-BE49-F238E27FC236}">
                <a16:creationId xmlns:a16="http://schemas.microsoft.com/office/drawing/2014/main" id="{EBAA91AA-9F64-4555-898A-C412F0DB35E8}"/>
              </a:ext>
            </a:extLst>
          </p:cNvPr>
          <p:cNvGraphicFramePr>
            <a:graphicFrameLocks noChangeAspect="1"/>
          </p:cNvGraphicFramePr>
          <p:nvPr/>
        </p:nvGraphicFramePr>
        <p:xfrm>
          <a:off x="6686550" y="4286252"/>
          <a:ext cx="685800" cy="578644"/>
        </p:xfrm>
        <a:graphic>
          <a:graphicData uri="http://schemas.openxmlformats.org/presentationml/2006/ole">
            <mc:AlternateContent xmlns:mc="http://schemas.openxmlformats.org/markup-compatibility/2006">
              <mc:Choice xmlns:v="urn:schemas-microsoft-com:vml" Requires="v">
                <p:oleObj spid="_x0000_s20532" name="Packager Shell Object" showAsIcon="1" r:id="rId4" imgW="914400" imgH="771525" progId="Package">
                  <p:embed/>
                </p:oleObj>
              </mc:Choice>
              <mc:Fallback>
                <p:oleObj name="Packager Shell Object" showAsIcon="1" r:id="rId4" imgW="914400" imgH="771525" progId="Package">
                  <p:embed/>
                  <p:pic>
                    <p:nvPicPr>
                      <p:cNvPr id="7" name="Object 6">
                        <a:extLst>
                          <a:ext uri="{FF2B5EF4-FFF2-40B4-BE49-F238E27FC236}">
                            <a16:creationId xmlns:a16="http://schemas.microsoft.com/office/drawing/2014/main" id="{EBAA91AA-9F64-4555-898A-C412F0DB35E8}"/>
                          </a:ext>
                        </a:extLst>
                      </p:cNvPr>
                      <p:cNvPicPr/>
                      <p:nvPr/>
                    </p:nvPicPr>
                    <p:blipFill>
                      <a:blip r:embed="rId5"/>
                      <a:stretch>
                        <a:fillRect/>
                      </a:stretch>
                    </p:blipFill>
                    <p:spPr>
                      <a:xfrm>
                        <a:off x="6686550" y="4286252"/>
                        <a:ext cx="685800" cy="578644"/>
                      </a:xfrm>
                      <a:prstGeom prst="rect">
                        <a:avLst/>
                      </a:prstGeom>
                    </p:spPr>
                  </p:pic>
                </p:oleObj>
              </mc:Fallback>
            </mc:AlternateContent>
          </a:graphicData>
        </a:graphic>
      </p:graphicFrame>
    </p:spTree>
    <p:extLst>
      <p:ext uri="{BB962C8B-B14F-4D97-AF65-F5344CB8AC3E}">
        <p14:creationId xmlns:p14="http://schemas.microsoft.com/office/powerpoint/2010/main" val="1362380067"/>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80EC5C-6505-4790-A3F2-522599CD7633}"/>
              </a:ext>
            </a:extLst>
          </p:cNvPr>
          <p:cNvSpPr txBox="1">
            <a:spLocks noChangeArrowheads="1"/>
          </p:cNvSpPr>
          <p:nvPr/>
        </p:nvSpPr>
        <p:spPr>
          <a:xfrm>
            <a:off x="1284512" y="1657350"/>
            <a:ext cx="7402288" cy="4548617"/>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68" indent="-257168">
              <a:buFont typeface="+mj-lt"/>
              <a:buAutoNum type="arabicPeriod" startAt="8"/>
            </a:pPr>
            <a:r>
              <a:rPr lang="en-US" sz="1600" dirty="0"/>
              <a:t>Rosenblatt’s Neuron Functioning</a:t>
            </a:r>
          </a:p>
          <a:p>
            <a:pPr marL="640540" lvl="1" indent="-257168">
              <a:lnSpc>
                <a:spcPct val="150000"/>
              </a:lnSpc>
              <a:buFont typeface="+mj-lt"/>
              <a:buAutoNum type="alphaLcPeriod" startAt="9"/>
            </a:pPr>
            <a:r>
              <a:rPr lang="en-US" sz="1400" dirty="0"/>
              <a:t>The objective of the neuron is to extract the relationship between inputs and output from an example training set</a:t>
            </a:r>
          </a:p>
          <a:p>
            <a:pPr marL="640540" lvl="1" indent="-257168">
              <a:lnSpc>
                <a:spcPct val="150000"/>
              </a:lnSpc>
              <a:buFont typeface="+mj-lt"/>
              <a:buAutoNum type="alphaLcPeriod" startAt="9"/>
            </a:pPr>
            <a:r>
              <a:rPr lang="en-US" sz="1400" dirty="0"/>
              <a:t>The relationship has to be expressed in a mathematical function from. A mathematical function consists of sum of inputs multiplied with respective weights</a:t>
            </a:r>
          </a:p>
          <a:p>
            <a:pPr marL="640540" lvl="1" indent="-257168">
              <a:lnSpc>
                <a:spcPct val="150000"/>
              </a:lnSpc>
              <a:buFont typeface="+mj-lt"/>
              <a:buAutoNum type="alphaLcPeriod" startAt="9"/>
            </a:pPr>
            <a:r>
              <a:rPr lang="en-US" sz="1400" dirty="0"/>
              <a:t>For each example the weights have to be adjusted (increased or decreased) to achieve overall correct result across the dataset</a:t>
            </a:r>
          </a:p>
          <a:p>
            <a:pPr marL="640540" lvl="1" indent="-257168">
              <a:lnSpc>
                <a:spcPct val="150000"/>
              </a:lnSpc>
              <a:buFont typeface="+mj-lt"/>
              <a:buAutoNum type="alphaLcPeriod" startAt="9"/>
            </a:pPr>
            <a:r>
              <a:rPr lang="en-US" sz="1400" dirty="0"/>
              <a:t>Perceptron algorithm – </a:t>
            </a:r>
          </a:p>
          <a:p>
            <a:pPr marL="940571" lvl="2" indent="-257168">
              <a:lnSpc>
                <a:spcPct val="150000"/>
              </a:lnSpc>
              <a:buFont typeface="+mj-lt"/>
              <a:buAutoNum type="alphaLcPeriod" startAt="9"/>
            </a:pPr>
            <a:r>
              <a:rPr lang="en-US" sz="1200" dirty="0"/>
              <a:t>Start with a random set of weights for all the input variables and the bias</a:t>
            </a:r>
          </a:p>
          <a:p>
            <a:pPr marL="940571" lvl="2" indent="-257168">
              <a:lnSpc>
                <a:spcPct val="150000"/>
              </a:lnSpc>
              <a:buFont typeface="+mj-lt"/>
              <a:buAutoNum type="alphaLcPeriod" startAt="9"/>
            </a:pPr>
            <a:r>
              <a:rPr lang="en-US" sz="1200" dirty="0"/>
              <a:t>For the input data point, compute the output using the weights and the bias</a:t>
            </a:r>
          </a:p>
          <a:p>
            <a:pPr marL="940571" lvl="2" indent="-257168">
              <a:lnSpc>
                <a:spcPct val="150000"/>
              </a:lnSpc>
              <a:buFont typeface="+mj-lt"/>
              <a:buAutoNum type="alphaLcPeriod" startAt="9"/>
            </a:pPr>
            <a:r>
              <a:rPr lang="en-US" sz="1200" dirty="0"/>
              <a:t>If the calculated output does not match the expected output (from training data) modify the weights **</a:t>
            </a:r>
          </a:p>
          <a:p>
            <a:pPr marL="940571" lvl="2" indent="-257168">
              <a:lnSpc>
                <a:spcPct val="150000"/>
              </a:lnSpc>
              <a:buFont typeface="+mj-lt"/>
              <a:buAutoNum type="alphaLcPeriod" startAt="9"/>
            </a:pPr>
            <a:r>
              <a:rPr lang="en-US" sz="1200" dirty="0"/>
              <a:t>Go to the next example in the training set and repeat steps j - k until the Perceptron makes no more mistakes</a:t>
            </a:r>
          </a:p>
        </p:txBody>
      </p:sp>
      <p:sp>
        <p:nvSpPr>
          <p:cNvPr id="3" name="Title 2">
            <a:extLst>
              <a:ext uri="{FF2B5EF4-FFF2-40B4-BE49-F238E27FC236}">
                <a16:creationId xmlns:a16="http://schemas.microsoft.com/office/drawing/2014/main" id="{70BB8733-169E-4CF4-B467-ADEAAC8074DE}"/>
              </a:ext>
            </a:extLst>
          </p:cNvPr>
          <p:cNvSpPr txBox="1">
            <a:spLocks/>
          </p:cNvSpPr>
          <p:nvPr/>
        </p:nvSpPr>
        <p:spPr>
          <a:xfrm>
            <a:off x="762000" y="718789"/>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 Perceptron… </a:t>
            </a:r>
          </a:p>
        </p:txBody>
      </p:sp>
      <p:sp>
        <p:nvSpPr>
          <p:cNvPr id="5" name="TextBox 4">
            <a:extLst>
              <a:ext uri="{FF2B5EF4-FFF2-40B4-BE49-F238E27FC236}">
                <a16:creationId xmlns:a16="http://schemas.microsoft.com/office/drawing/2014/main" id="{30C38A38-EE11-4D7C-971F-30E77BCB4ADA}"/>
              </a:ext>
            </a:extLst>
          </p:cNvPr>
          <p:cNvSpPr txBox="1"/>
          <p:nvPr/>
        </p:nvSpPr>
        <p:spPr>
          <a:xfrm>
            <a:off x="747765" y="6139211"/>
            <a:ext cx="6259289" cy="507831"/>
          </a:xfrm>
          <a:prstGeom prst="rect">
            <a:avLst/>
          </a:prstGeom>
          <a:noFill/>
        </p:spPr>
        <p:txBody>
          <a:bodyPr wrap="square" rtlCol="0">
            <a:spAutoFit/>
          </a:bodyPr>
          <a:lstStyle/>
          <a:p>
            <a:r>
              <a:rPr lang="en-US" dirty="0"/>
              <a:t>** </a:t>
            </a:r>
            <a:r>
              <a:rPr lang="en-US" sz="900" dirty="0"/>
              <a:t>The relation between weight adjustment and errors and a learning rate will make the learning possible.</a:t>
            </a:r>
          </a:p>
          <a:p>
            <a:r>
              <a:rPr lang="en-US" sz="900" dirty="0"/>
              <a:t> Learning is the process finding the right combination of weights that minimizes the errors in the training data set</a:t>
            </a:r>
          </a:p>
        </p:txBody>
      </p:sp>
    </p:spTree>
    <p:extLst>
      <p:ext uri="{BB962C8B-B14F-4D97-AF65-F5344CB8AC3E}">
        <p14:creationId xmlns:p14="http://schemas.microsoft.com/office/powerpoint/2010/main" val="1714232473"/>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8F821-3548-42C1-BBE5-B1483E82ADF0}"/>
              </a:ext>
            </a:extLst>
          </p:cNvPr>
          <p:cNvSpPr txBox="1"/>
          <p:nvPr/>
        </p:nvSpPr>
        <p:spPr>
          <a:xfrm>
            <a:off x="1271812" y="1771651"/>
            <a:ext cx="6500588" cy="3647152"/>
          </a:xfrm>
          <a:prstGeom prst="rect">
            <a:avLst/>
          </a:prstGeom>
          <a:noFill/>
        </p:spPr>
        <p:txBody>
          <a:bodyPr wrap="square" rtlCol="0">
            <a:spAutoFit/>
          </a:bodyPr>
          <a:lstStyle/>
          <a:p>
            <a:pPr marL="297649" indent="-257168">
              <a:lnSpc>
                <a:spcPct val="150000"/>
              </a:lnSpc>
              <a:buFont typeface="+mj-lt"/>
              <a:buAutoNum type="arabicPeriod" startAt="9"/>
            </a:pPr>
            <a:r>
              <a:rPr lang="en-US" sz="1600" dirty="0"/>
              <a:t>Perceptron Limitations -</a:t>
            </a:r>
          </a:p>
          <a:p>
            <a:pPr marL="640540" lvl="1" indent="-257168">
              <a:lnSpc>
                <a:spcPct val="150000"/>
              </a:lnSpc>
              <a:buFont typeface="+mj-lt"/>
              <a:buAutoNum type="alphaLcPeriod"/>
            </a:pPr>
            <a:r>
              <a:rPr lang="en-US" sz="1400" dirty="0" err="1"/>
              <a:t>Papert</a:t>
            </a:r>
            <a:r>
              <a:rPr lang="en-US" sz="1400" dirty="0"/>
              <a:t> and Minsky demonstrated that  the perceptron was incapable of handling some of the binary gates such as XOR**</a:t>
            </a:r>
          </a:p>
          <a:p>
            <a:pPr marL="640540" lvl="1" indent="-257168">
              <a:lnSpc>
                <a:spcPct val="150000"/>
              </a:lnSpc>
              <a:buFont typeface="+mj-lt"/>
              <a:buAutoNum type="alphaLcPeriod"/>
            </a:pPr>
            <a:r>
              <a:rPr lang="en-US" sz="1400" dirty="0"/>
              <a:t>Given that it cannot represent all possible binary gates, it could not have been used for all possible computations hence the objective of computer based AI was a pipe dream!</a:t>
            </a:r>
          </a:p>
          <a:p>
            <a:pPr marL="640540" lvl="1" indent="-257168">
              <a:lnSpc>
                <a:spcPct val="150000"/>
              </a:lnSpc>
              <a:buFont typeface="+mj-lt"/>
              <a:buAutoNum type="alphaLcPeriod"/>
            </a:pPr>
            <a:r>
              <a:rPr lang="en-US" sz="1400" dirty="0"/>
              <a:t>It was subsequently demonstrated that instead of making a neuron intelligent, a network of neurons can be used to do what a single neuron could not</a:t>
            </a:r>
          </a:p>
          <a:p>
            <a:pPr marL="640540" lvl="1" indent="-257168">
              <a:lnSpc>
                <a:spcPct val="150000"/>
              </a:lnSpc>
              <a:buFont typeface="+mj-lt"/>
              <a:buAutoNum type="alphaLcPeriod"/>
            </a:pPr>
            <a:r>
              <a:rPr lang="en-US" sz="1400" dirty="0"/>
              <a:t>This was the birth of a Artificial Neural Network</a:t>
            </a:r>
          </a:p>
          <a:p>
            <a:endParaRPr lang="en-US" dirty="0">
              <a:solidFill>
                <a:schemeClr val="tx1">
                  <a:lumMod val="50000"/>
                  <a:lumOff val="50000"/>
                </a:schemeClr>
              </a:solidFill>
            </a:endParaRPr>
          </a:p>
        </p:txBody>
      </p:sp>
      <p:sp>
        <p:nvSpPr>
          <p:cNvPr id="3" name="Title 2">
            <a:extLst>
              <a:ext uri="{FF2B5EF4-FFF2-40B4-BE49-F238E27FC236}">
                <a16:creationId xmlns:a16="http://schemas.microsoft.com/office/drawing/2014/main" id="{13661509-E730-42DA-A953-7EBFB9B0C4A9}"/>
              </a:ext>
            </a:extLst>
          </p:cNvPr>
          <p:cNvSpPr txBox="1">
            <a:spLocks/>
          </p:cNvSpPr>
          <p:nvPr/>
        </p:nvSpPr>
        <p:spPr>
          <a:xfrm>
            <a:off x="762000" y="796251"/>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 Perceptron… </a:t>
            </a:r>
          </a:p>
        </p:txBody>
      </p:sp>
      <p:sp>
        <p:nvSpPr>
          <p:cNvPr id="4" name="TextBox 3">
            <a:extLst>
              <a:ext uri="{FF2B5EF4-FFF2-40B4-BE49-F238E27FC236}">
                <a16:creationId xmlns:a16="http://schemas.microsoft.com/office/drawing/2014/main" id="{01E434D3-A361-4BE4-A62B-B62A98DAB01C}"/>
              </a:ext>
            </a:extLst>
          </p:cNvPr>
          <p:cNvSpPr txBox="1"/>
          <p:nvPr/>
        </p:nvSpPr>
        <p:spPr>
          <a:xfrm>
            <a:off x="1371602" y="5314952"/>
            <a:ext cx="6400799" cy="461665"/>
          </a:xfrm>
          <a:prstGeom prst="rect">
            <a:avLst/>
          </a:prstGeom>
          <a:noFill/>
        </p:spPr>
        <p:txBody>
          <a:bodyPr wrap="square" rtlCol="0">
            <a:spAutoFit/>
          </a:bodyPr>
          <a:lstStyle/>
          <a:p>
            <a:r>
              <a:rPr lang="en-US" sz="1200" dirty="0">
                <a:hlinkClick r:id="rId2"/>
              </a:rPr>
              <a:t>** Ref: https://alan.do/minskys-and-or-theorem-a-single-perceptron-s-limitations-490c63a02e9f</a:t>
            </a:r>
            <a:endParaRPr lang="en-US" sz="1200" dirty="0">
              <a:solidFill>
                <a:schemeClr val="tx1">
                  <a:lumMod val="50000"/>
                  <a:lumOff val="50000"/>
                </a:schemeClr>
              </a:solidFill>
            </a:endParaRPr>
          </a:p>
        </p:txBody>
      </p:sp>
      <p:sp>
        <p:nvSpPr>
          <p:cNvPr id="5" name="TextBox 4">
            <a:extLst>
              <a:ext uri="{FF2B5EF4-FFF2-40B4-BE49-F238E27FC236}">
                <a16:creationId xmlns:a16="http://schemas.microsoft.com/office/drawing/2014/main" id="{73C03E90-BD5A-4FED-AE1B-2E131A95B12A}"/>
              </a:ext>
            </a:extLst>
          </p:cNvPr>
          <p:cNvSpPr txBox="1"/>
          <p:nvPr/>
        </p:nvSpPr>
        <p:spPr>
          <a:xfrm>
            <a:off x="4191000" y="5914673"/>
            <a:ext cx="4819650" cy="338554"/>
          </a:xfrm>
          <a:prstGeom prst="rect">
            <a:avLst/>
          </a:prstGeom>
          <a:noFill/>
        </p:spPr>
        <p:txBody>
          <a:bodyPr wrap="square" rtlCol="0">
            <a:spAutoFit/>
          </a:bodyPr>
          <a:lstStyle/>
          <a:p>
            <a:r>
              <a:rPr lang="en-US" sz="1600" dirty="0"/>
              <a:t>Lab - </a:t>
            </a:r>
            <a:r>
              <a:rPr lang="en-US" sz="1600" dirty="0" err="1"/>
              <a:t>McCullohPitt_RosenBlat_Neurons.ipynb</a:t>
            </a:r>
            <a:endParaRPr lang="en-US" sz="1600" dirty="0"/>
          </a:p>
        </p:txBody>
      </p:sp>
    </p:spTree>
    <p:extLst>
      <p:ext uri="{BB962C8B-B14F-4D97-AF65-F5344CB8AC3E}">
        <p14:creationId xmlns:p14="http://schemas.microsoft.com/office/powerpoint/2010/main" val="87666445"/>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1372683"/>
          </a:xfrm>
        </p:spPr>
        <p:txBody>
          <a:bodyPr>
            <a:spAutoFit/>
          </a:bodyPr>
          <a:lstStyle/>
          <a:p>
            <a:pPr marL="342900" indent="-342900">
              <a:buFont typeface="+mj-lt"/>
              <a:buAutoNum type="arabicPeriod" startAt="10"/>
            </a:pPr>
            <a:r>
              <a:rPr lang="en-US" sz="1600" dirty="0"/>
              <a:t>The processing elements of a ANN is called </a:t>
            </a:r>
            <a:r>
              <a:rPr lang="en-US" sz="1600" b="1" i="1" dirty="0"/>
              <a:t>a node</a:t>
            </a:r>
            <a:r>
              <a:rPr lang="en-US" sz="1600" dirty="0"/>
              <a:t>, representing the artificial neuron. Each ANN is composed of a collection of nodes grouped in layers. A typical structure is shown The initial layer is the input layer and the last layer is the output layer. In between we have the hidden layers</a:t>
            </a:r>
            <a:endParaRPr lang="en-IN" sz="1600" dirty="0"/>
          </a:p>
          <a:p>
            <a:pPr marL="342900" indent="-342900">
              <a:buFont typeface="+mj-lt"/>
              <a:buAutoNum type="arabicPeriod" startAt="10"/>
            </a:pPr>
            <a:endParaRPr lang="en-IN" sz="1600" dirty="0"/>
          </a:p>
        </p:txBody>
      </p:sp>
      <p:sp>
        <p:nvSpPr>
          <p:cNvPr id="5"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grpSp>
        <p:nvGrpSpPr>
          <p:cNvPr id="7" name="Group 6"/>
          <p:cNvGrpSpPr/>
          <p:nvPr/>
        </p:nvGrpSpPr>
        <p:grpSpPr>
          <a:xfrm>
            <a:off x="1676400" y="2642805"/>
            <a:ext cx="5257800" cy="3653224"/>
            <a:chOff x="1676400" y="2642805"/>
            <a:chExt cx="5257800" cy="3653224"/>
          </a:xfrm>
        </p:grpSpPr>
        <p:pic>
          <p:nvPicPr>
            <p:cNvPr id="8" name="Picture 7"/>
            <p:cNvPicPr>
              <a:picLocks noChangeAspect="1"/>
            </p:cNvPicPr>
            <p:nvPr/>
          </p:nvPicPr>
          <p:blipFill>
            <a:blip r:embed="rId2"/>
            <a:stretch>
              <a:fillRect/>
            </a:stretch>
          </p:blipFill>
          <p:spPr>
            <a:xfrm rot="10800000" flipH="1">
              <a:off x="1905001" y="3037690"/>
              <a:ext cx="533400" cy="2457450"/>
            </a:xfrm>
            <a:prstGeom prst="rect">
              <a:avLst/>
            </a:prstGeom>
          </p:spPr>
        </p:pic>
        <p:sp>
          <p:nvSpPr>
            <p:cNvPr id="9" name="Oval 8"/>
            <p:cNvSpPr/>
            <p:nvPr/>
          </p:nvSpPr>
          <p:spPr>
            <a:xfrm>
              <a:off x="2186941" y="3341129"/>
              <a:ext cx="228600" cy="22860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186941" y="4122723"/>
              <a:ext cx="228600" cy="2286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2209801" y="4979351"/>
              <a:ext cx="228600" cy="2286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3429001" y="3417023"/>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429001" y="4428192"/>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3429001" y="3922607"/>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3429001" y="4885392"/>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2552701" y="5581028"/>
              <a:ext cx="381000" cy="36257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7" name="Straight Arrow Connector 16"/>
            <p:cNvCxnSpPr>
              <a:stCxn id="9" idx="6"/>
              <a:endCxn id="12" idx="2"/>
            </p:cNvCxnSpPr>
            <p:nvPr/>
          </p:nvCxnSpPr>
          <p:spPr>
            <a:xfrm>
              <a:off x="2415541" y="3455429"/>
              <a:ext cx="1013460" cy="14288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9" idx="6"/>
              <a:endCxn id="14" idx="2"/>
            </p:cNvCxnSpPr>
            <p:nvPr/>
          </p:nvCxnSpPr>
          <p:spPr>
            <a:xfrm>
              <a:off x="2415541" y="3455429"/>
              <a:ext cx="1013460" cy="64846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9" idx="6"/>
              <a:endCxn id="13" idx="2"/>
            </p:cNvCxnSpPr>
            <p:nvPr/>
          </p:nvCxnSpPr>
          <p:spPr>
            <a:xfrm>
              <a:off x="2415541" y="3455429"/>
              <a:ext cx="1013460" cy="115404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6"/>
              <a:endCxn id="15" idx="2"/>
            </p:cNvCxnSpPr>
            <p:nvPr/>
          </p:nvCxnSpPr>
          <p:spPr>
            <a:xfrm>
              <a:off x="2415541" y="3455429"/>
              <a:ext cx="1013460" cy="161124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0" idx="6"/>
              <a:endCxn id="12" idx="2"/>
            </p:cNvCxnSpPr>
            <p:nvPr/>
          </p:nvCxnSpPr>
          <p:spPr>
            <a:xfrm flipV="1">
              <a:off x="2415541" y="3598309"/>
              <a:ext cx="1013460" cy="63871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0" idx="6"/>
              <a:endCxn id="14" idx="2"/>
            </p:cNvCxnSpPr>
            <p:nvPr/>
          </p:nvCxnSpPr>
          <p:spPr>
            <a:xfrm flipV="1">
              <a:off x="2415541" y="4103893"/>
              <a:ext cx="1013460" cy="13313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8" idx="3"/>
              <a:endCxn id="13" idx="2"/>
            </p:cNvCxnSpPr>
            <p:nvPr/>
          </p:nvCxnSpPr>
          <p:spPr>
            <a:xfrm>
              <a:off x="2438401" y="4266415"/>
              <a:ext cx="990600" cy="34306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8" idx="3"/>
              <a:endCxn id="15" idx="2"/>
            </p:cNvCxnSpPr>
            <p:nvPr/>
          </p:nvCxnSpPr>
          <p:spPr>
            <a:xfrm>
              <a:off x="2438401" y="4266415"/>
              <a:ext cx="990600" cy="80026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1" idx="6"/>
              <a:endCxn id="12" idx="2"/>
            </p:cNvCxnSpPr>
            <p:nvPr/>
          </p:nvCxnSpPr>
          <p:spPr>
            <a:xfrm flipV="1">
              <a:off x="2438401" y="3598309"/>
              <a:ext cx="990600" cy="149534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6"/>
              <a:endCxn id="14" idx="2"/>
            </p:cNvCxnSpPr>
            <p:nvPr/>
          </p:nvCxnSpPr>
          <p:spPr>
            <a:xfrm flipV="1">
              <a:off x="2438401" y="4103893"/>
              <a:ext cx="990600" cy="98975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1" idx="6"/>
              <a:endCxn id="13" idx="2"/>
            </p:cNvCxnSpPr>
            <p:nvPr/>
          </p:nvCxnSpPr>
          <p:spPr>
            <a:xfrm flipV="1">
              <a:off x="2438401" y="4609478"/>
              <a:ext cx="990600" cy="48417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1" idx="6"/>
              <a:endCxn id="15" idx="2"/>
            </p:cNvCxnSpPr>
            <p:nvPr/>
          </p:nvCxnSpPr>
          <p:spPr>
            <a:xfrm flipV="1">
              <a:off x="2438401" y="5066678"/>
              <a:ext cx="990600" cy="2697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6" idx="0"/>
              <a:endCxn id="12" idx="2"/>
            </p:cNvCxnSpPr>
            <p:nvPr/>
          </p:nvCxnSpPr>
          <p:spPr>
            <a:xfrm flipV="1">
              <a:off x="2743201" y="3598309"/>
              <a:ext cx="685800" cy="1982719"/>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6" idx="0"/>
              <a:endCxn id="14" idx="2"/>
            </p:cNvCxnSpPr>
            <p:nvPr/>
          </p:nvCxnSpPr>
          <p:spPr>
            <a:xfrm flipV="1">
              <a:off x="2743201" y="4103893"/>
              <a:ext cx="685800" cy="1477135"/>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16" idx="0"/>
              <a:endCxn id="13" idx="2"/>
            </p:cNvCxnSpPr>
            <p:nvPr/>
          </p:nvCxnSpPr>
          <p:spPr>
            <a:xfrm flipV="1">
              <a:off x="2743201" y="4609478"/>
              <a:ext cx="685800" cy="971550"/>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16" idx="0"/>
              <a:endCxn id="15" idx="2"/>
            </p:cNvCxnSpPr>
            <p:nvPr/>
          </p:nvCxnSpPr>
          <p:spPr>
            <a:xfrm flipV="1">
              <a:off x="2743201" y="5066678"/>
              <a:ext cx="685800" cy="514350"/>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33" name="Oval 32"/>
            <p:cNvSpPr/>
            <p:nvPr/>
          </p:nvSpPr>
          <p:spPr>
            <a:xfrm>
              <a:off x="4419601" y="3645149"/>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4" name="Oval 33"/>
            <p:cNvSpPr/>
            <p:nvPr/>
          </p:nvSpPr>
          <p:spPr>
            <a:xfrm>
              <a:off x="4419601" y="4656318"/>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Oval 34"/>
            <p:cNvSpPr/>
            <p:nvPr/>
          </p:nvSpPr>
          <p:spPr>
            <a:xfrm>
              <a:off x="4419601" y="4150733"/>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36" name="Straight Arrow Connector 35"/>
            <p:cNvCxnSpPr>
              <a:stCxn id="12" idx="6"/>
              <a:endCxn id="33" idx="2"/>
            </p:cNvCxnSpPr>
            <p:nvPr/>
          </p:nvCxnSpPr>
          <p:spPr>
            <a:xfrm>
              <a:off x="3810001" y="3598309"/>
              <a:ext cx="609600" cy="2281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2" idx="6"/>
              <a:endCxn id="35" idx="2"/>
            </p:cNvCxnSpPr>
            <p:nvPr/>
          </p:nvCxnSpPr>
          <p:spPr>
            <a:xfrm>
              <a:off x="3810001" y="3598309"/>
              <a:ext cx="609600" cy="73371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2" idx="6"/>
              <a:endCxn id="34" idx="2"/>
            </p:cNvCxnSpPr>
            <p:nvPr/>
          </p:nvCxnSpPr>
          <p:spPr>
            <a:xfrm>
              <a:off x="3810001" y="3598309"/>
              <a:ext cx="609600" cy="123929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4" idx="6"/>
              <a:endCxn id="33" idx="2"/>
            </p:cNvCxnSpPr>
            <p:nvPr/>
          </p:nvCxnSpPr>
          <p:spPr>
            <a:xfrm flipV="1">
              <a:off x="3810001" y="3826435"/>
              <a:ext cx="609600" cy="27745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4" idx="6"/>
              <a:endCxn id="35" idx="2"/>
            </p:cNvCxnSpPr>
            <p:nvPr/>
          </p:nvCxnSpPr>
          <p:spPr>
            <a:xfrm>
              <a:off x="3810001" y="4103893"/>
              <a:ext cx="609600" cy="2281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14" idx="6"/>
              <a:endCxn id="34" idx="2"/>
            </p:cNvCxnSpPr>
            <p:nvPr/>
          </p:nvCxnSpPr>
          <p:spPr>
            <a:xfrm>
              <a:off x="3810001" y="4103893"/>
              <a:ext cx="609600" cy="73371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3" idx="6"/>
              <a:endCxn id="33" idx="2"/>
            </p:cNvCxnSpPr>
            <p:nvPr/>
          </p:nvCxnSpPr>
          <p:spPr>
            <a:xfrm flipV="1">
              <a:off x="3810001" y="3826435"/>
              <a:ext cx="609600" cy="78304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3" idx="6"/>
              <a:endCxn id="35" idx="2"/>
            </p:cNvCxnSpPr>
            <p:nvPr/>
          </p:nvCxnSpPr>
          <p:spPr>
            <a:xfrm flipV="1">
              <a:off x="3810001" y="4332019"/>
              <a:ext cx="609600" cy="2774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13" idx="6"/>
              <a:endCxn id="34" idx="2"/>
            </p:cNvCxnSpPr>
            <p:nvPr/>
          </p:nvCxnSpPr>
          <p:spPr>
            <a:xfrm>
              <a:off x="3810001" y="4609478"/>
              <a:ext cx="609600" cy="2281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5" idx="6"/>
              <a:endCxn id="33" idx="2"/>
            </p:cNvCxnSpPr>
            <p:nvPr/>
          </p:nvCxnSpPr>
          <p:spPr>
            <a:xfrm flipV="1">
              <a:off x="3810001" y="3826435"/>
              <a:ext cx="609600" cy="124024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5" idx="6"/>
              <a:endCxn id="35" idx="2"/>
            </p:cNvCxnSpPr>
            <p:nvPr/>
          </p:nvCxnSpPr>
          <p:spPr>
            <a:xfrm flipV="1">
              <a:off x="3810001" y="4332019"/>
              <a:ext cx="609600" cy="7346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5" idx="6"/>
              <a:endCxn id="34" idx="2"/>
            </p:cNvCxnSpPr>
            <p:nvPr/>
          </p:nvCxnSpPr>
          <p:spPr>
            <a:xfrm flipV="1">
              <a:off x="3810001" y="4837604"/>
              <a:ext cx="609600" cy="2290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8" name="Oval 47"/>
            <p:cNvSpPr/>
            <p:nvPr/>
          </p:nvSpPr>
          <p:spPr>
            <a:xfrm>
              <a:off x="3924301" y="5561830"/>
              <a:ext cx="381000" cy="36257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9" name="Straight Arrow Connector 48"/>
            <p:cNvCxnSpPr>
              <a:stCxn id="48" idx="0"/>
              <a:endCxn id="34" idx="2"/>
            </p:cNvCxnSpPr>
            <p:nvPr/>
          </p:nvCxnSpPr>
          <p:spPr>
            <a:xfrm flipV="1">
              <a:off x="4114801" y="4837604"/>
              <a:ext cx="304800" cy="724226"/>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8" idx="0"/>
              <a:endCxn id="35" idx="2"/>
            </p:cNvCxnSpPr>
            <p:nvPr/>
          </p:nvCxnSpPr>
          <p:spPr>
            <a:xfrm flipV="1">
              <a:off x="4114801" y="4332019"/>
              <a:ext cx="304800" cy="1229811"/>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8" idx="0"/>
              <a:endCxn id="33" idx="2"/>
            </p:cNvCxnSpPr>
            <p:nvPr/>
          </p:nvCxnSpPr>
          <p:spPr>
            <a:xfrm flipV="1">
              <a:off x="4114801" y="3826435"/>
              <a:ext cx="304800" cy="1735395"/>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52" name="Oval 51"/>
            <p:cNvSpPr/>
            <p:nvPr/>
          </p:nvSpPr>
          <p:spPr>
            <a:xfrm>
              <a:off x="5384075" y="4155179"/>
              <a:ext cx="381000" cy="362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3" name="Straight Arrow Connector 52"/>
            <p:cNvCxnSpPr>
              <a:stCxn id="33" idx="6"/>
              <a:endCxn id="52" idx="2"/>
            </p:cNvCxnSpPr>
            <p:nvPr/>
          </p:nvCxnSpPr>
          <p:spPr>
            <a:xfrm>
              <a:off x="4800601" y="3826435"/>
              <a:ext cx="583474" cy="51003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35" idx="6"/>
              <a:endCxn id="52" idx="2"/>
            </p:cNvCxnSpPr>
            <p:nvPr/>
          </p:nvCxnSpPr>
          <p:spPr>
            <a:xfrm>
              <a:off x="4800601" y="4332019"/>
              <a:ext cx="583474" cy="444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34" idx="6"/>
              <a:endCxn id="52" idx="2"/>
            </p:cNvCxnSpPr>
            <p:nvPr/>
          </p:nvCxnSpPr>
          <p:spPr>
            <a:xfrm flipV="1">
              <a:off x="4800601" y="4336465"/>
              <a:ext cx="583474" cy="50113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a:stCxn id="52" idx="6"/>
            </p:cNvCxnSpPr>
            <p:nvPr/>
          </p:nvCxnSpPr>
          <p:spPr>
            <a:xfrm flipV="1">
              <a:off x="5765075" y="4332019"/>
              <a:ext cx="483326" cy="44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257109" y="4195492"/>
              <a:ext cx="677091" cy="246221"/>
            </a:xfrm>
            <a:prstGeom prst="rect">
              <a:avLst/>
            </a:prstGeom>
            <a:noFill/>
          </p:spPr>
          <p:txBody>
            <a:bodyPr wrap="square" rtlCol="0">
              <a:spAutoFit/>
            </a:bodyPr>
            <a:lstStyle/>
            <a:p>
              <a:r>
                <a:rPr lang="en-GB" sz="1000" b="1" dirty="0" err="1" smtClean="0"/>
                <a:t>Y_Pred</a:t>
              </a:r>
              <a:endParaRPr lang="en-IN" sz="1000" b="1" dirty="0" smtClean="0"/>
            </a:p>
          </p:txBody>
        </p:sp>
        <p:sp>
          <p:nvSpPr>
            <p:cNvPr id="58" name="TextBox 57"/>
            <p:cNvSpPr txBox="1"/>
            <p:nvPr/>
          </p:nvSpPr>
          <p:spPr>
            <a:xfrm>
              <a:off x="1858737" y="3319300"/>
              <a:ext cx="374468" cy="246221"/>
            </a:xfrm>
            <a:prstGeom prst="rect">
              <a:avLst/>
            </a:prstGeom>
            <a:noFill/>
          </p:spPr>
          <p:txBody>
            <a:bodyPr wrap="square" rtlCol="0">
              <a:spAutoFit/>
            </a:bodyPr>
            <a:lstStyle/>
            <a:p>
              <a:r>
                <a:rPr lang="en-GB" sz="1000" b="1" dirty="0" smtClean="0"/>
                <a:t>X1</a:t>
              </a:r>
              <a:endParaRPr lang="en-IN" sz="1000" b="1" dirty="0" smtClean="0"/>
            </a:p>
          </p:txBody>
        </p:sp>
        <p:sp>
          <p:nvSpPr>
            <p:cNvPr id="59" name="TextBox 58"/>
            <p:cNvSpPr txBox="1"/>
            <p:nvPr/>
          </p:nvSpPr>
          <p:spPr>
            <a:xfrm>
              <a:off x="1865269" y="4099759"/>
              <a:ext cx="374468" cy="246221"/>
            </a:xfrm>
            <a:prstGeom prst="rect">
              <a:avLst/>
            </a:prstGeom>
            <a:noFill/>
          </p:spPr>
          <p:txBody>
            <a:bodyPr wrap="square" rtlCol="0">
              <a:spAutoFit/>
            </a:bodyPr>
            <a:lstStyle/>
            <a:p>
              <a:r>
                <a:rPr lang="en-GB" sz="1000" b="1" dirty="0" smtClean="0"/>
                <a:t>X2</a:t>
              </a:r>
              <a:endParaRPr lang="en-IN" sz="1000" b="1" dirty="0" smtClean="0"/>
            </a:p>
          </p:txBody>
        </p:sp>
        <p:sp>
          <p:nvSpPr>
            <p:cNvPr id="60" name="TextBox 59"/>
            <p:cNvSpPr txBox="1"/>
            <p:nvPr/>
          </p:nvSpPr>
          <p:spPr>
            <a:xfrm>
              <a:off x="1905000" y="4957053"/>
              <a:ext cx="374468" cy="246221"/>
            </a:xfrm>
            <a:prstGeom prst="rect">
              <a:avLst/>
            </a:prstGeom>
            <a:noFill/>
          </p:spPr>
          <p:txBody>
            <a:bodyPr wrap="square" rtlCol="0">
              <a:spAutoFit/>
            </a:bodyPr>
            <a:lstStyle/>
            <a:p>
              <a:r>
                <a:rPr lang="en-GB" sz="1000" b="1" dirty="0" smtClean="0"/>
                <a:t>X3</a:t>
              </a:r>
              <a:endParaRPr lang="en-IN" sz="1000" b="1" dirty="0" smtClean="0"/>
            </a:p>
          </p:txBody>
        </p:sp>
        <p:sp>
          <p:nvSpPr>
            <p:cNvPr id="61" name="TextBox 60"/>
            <p:cNvSpPr txBox="1"/>
            <p:nvPr/>
          </p:nvSpPr>
          <p:spPr>
            <a:xfrm>
              <a:off x="2572296" y="5672797"/>
              <a:ext cx="374468" cy="246221"/>
            </a:xfrm>
            <a:prstGeom prst="rect">
              <a:avLst/>
            </a:prstGeom>
            <a:noFill/>
          </p:spPr>
          <p:txBody>
            <a:bodyPr wrap="square" rtlCol="0">
              <a:spAutoFit/>
            </a:bodyPr>
            <a:lstStyle/>
            <a:p>
              <a:r>
                <a:rPr lang="en-GB" sz="1000" b="1" dirty="0" smtClean="0">
                  <a:solidFill>
                    <a:srgbClr val="FF0000"/>
                  </a:solidFill>
                </a:rPr>
                <a:t>B1</a:t>
              </a:r>
              <a:endParaRPr lang="en-IN" sz="1000" b="1" dirty="0" smtClean="0">
                <a:solidFill>
                  <a:srgbClr val="FF0000"/>
                </a:solidFill>
              </a:endParaRPr>
            </a:p>
          </p:txBody>
        </p:sp>
        <p:sp>
          <p:nvSpPr>
            <p:cNvPr id="62" name="TextBox 61"/>
            <p:cNvSpPr txBox="1"/>
            <p:nvPr/>
          </p:nvSpPr>
          <p:spPr>
            <a:xfrm>
              <a:off x="3918314" y="5641858"/>
              <a:ext cx="374468" cy="246221"/>
            </a:xfrm>
            <a:prstGeom prst="rect">
              <a:avLst/>
            </a:prstGeom>
            <a:noFill/>
          </p:spPr>
          <p:txBody>
            <a:bodyPr wrap="square" rtlCol="0">
              <a:spAutoFit/>
            </a:bodyPr>
            <a:lstStyle/>
            <a:p>
              <a:r>
                <a:rPr lang="en-GB" sz="1000" b="1" dirty="0" smtClean="0">
                  <a:solidFill>
                    <a:srgbClr val="FF0000"/>
                  </a:solidFill>
                </a:rPr>
                <a:t>B2</a:t>
              </a:r>
              <a:endParaRPr lang="en-IN" sz="1000" b="1" dirty="0" smtClean="0">
                <a:solidFill>
                  <a:srgbClr val="FF0000"/>
                </a:solidFill>
              </a:endParaRPr>
            </a:p>
          </p:txBody>
        </p:sp>
        <p:sp>
          <p:nvSpPr>
            <p:cNvPr id="63" name="Oval 62"/>
            <p:cNvSpPr/>
            <p:nvPr/>
          </p:nvSpPr>
          <p:spPr>
            <a:xfrm>
              <a:off x="4953001" y="5552290"/>
              <a:ext cx="381000" cy="362572"/>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TextBox 63"/>
            <p:cNvSpPr txBox="1"/>
            <p:nvPr/>
          </p:nvSpPr>
          <p:spPr>
            <a:xfrm>
              <a:off x="4947014" y="5632318"/>
              <a:ext cx="374468" cy="246221"/>
            </a:xfrm>
            <a:prstGeom prst="rect">
              <a:avLst/>
            </a:prstGeom>
            <a:noFill/>
          </p:spPr>
          <p:txBody>
            <a:bodyPr wrap="square" rtlCol="0">
              <a:spAutoFit/>
            </a:bodyPr>
            <a:lstStyle/>
            <a:p>
              <a:r>
                <a:rPr lang="en-GB" sz="1000" b="1" dirty="0" smtClean="0">
                  <a:solidFill>
                    <a:srgbClr val="FF0000"/>
                  </a:solidFill>
                </a:rPr>
                <a:t>B3</a:t>
              </a:r>
              <a:endParaRPr lang="en-IN" sz="1000" b="1" dirty="0" smtClean="0">
                <a:solidFill>
                  <a:srgbClr val="FF0000"/>
                </a:solidFill>
              </a:endParaRPr>
            </a:p>
          </p:txBody>
        </p:sp>
        <p:cxnSp>
          <p:nvCxnSpPr>
            <p:cNvPr id="65" name="Straight Arrow Connector 64"/>
            <p:cNvCxnSpPr>
              <a:stCxn id="63" idx="0"/>
              <a:endCxn id="52" idx="2"/>
            </p:cNvCxnSpPr>
            <p:nvPr/>
          </p:nvCxnSpPr>
          <p:spPr>
            <a:xfrm flipV="1">
              <a:off x="5143501" y="4336465"/>
              <a:ext cx="240574" cy="1215825"/>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1676400" y="2646113"/>
              <a:ext cx="1066801" cy="276999"/>
            </a:xfrm>
            <a:prstGeom prst="rect">
              <a:avLst/>
            </a:prstGeom>
            <a:noFill/>
          </p:spPr>
          <p:txBody>
            <a:bodyPr wrap="square" rtlCol="0">
              <a:spAutoFit/>
            </a:bodyPr>
            <a:lstStyle/>
            <a:p>
              <a:r>
                <a:rPr lang="en-GB" sz="1200" b="1" dirty="0" smtClean="0"/>
                <a:t>Input Layer</a:t>
              </a:r>
              <a:endParaRPr lang="en-IN" sz="1200" b="1" dirty="0" smtClean="0"/>
            </a:p>
          </p:txBody>
        </p:sp>
        <p:sp>
          <p:nvSpPr>
            <p:cNvPr id="67" name="TextBox 66"/>
            <p:cNvSpPr txBox="1"/>
            <p:nvPr/>
          </p:nvSpPr>
          <p:spPr>
            <a:xfrm>
              <a:off x="3113701" y="2662339"/>
              <a:ext cx="1236393" cy="461665"/>
            </a:xfrm>
            <a:prstGeom prst="rect">
              <a:avLst/>
            </a:prstGeom>
            <a:noFill/>
          </p:spPr>
          <p:txBody>
            <a:bodyPr wrap="square" rtlCol="0">
              <a:spAutoFit/>
            </a:bodyPr>
            <a:lstStyle/>
            <a:p>
              <a:r>
                <a:rPr lang="en-GB" sz="1200" b="1" dirty="0" smtClean="0"/>
                <a:t>1</a:t>
              </a:r>
              <a:r>
                <a:rPr lang="en-GB" sz="1200" b="1" baseline="30000" dirty="0" smtClean="0"/>
                <a:t>st</a:t>
              </a:r>
              <a:r>
                <a:rPr lang="en-GB" sz="1200" b="1" dirty="0" smtClean="0"/>
                <a:t> Hidden Layer</a:t>
              </a:r>
              <a:endParaRPr lang="en-IN" sz="1200" b="1" dirty="0" smtClean="0"/>
            </a:p>
          </p:txBody>
        </p:sp>
        <p:sp>
          <p:nvSpPr>
            <p:cNvPr id="68" name="TextBox 67"/>
            <p:cNvSpPr txBox="1"/>
            <p:nvPr/>
          </p:nvSpPr>
          <p:spPr>
            <a:xfrm>
              <a:off x="4359059" y="2642805"/>
              <a:ext cx="1371601" cy="461665"/>
            </a:xfrm>
            <a:prstGeom prst="rect">
              <a:avLst/>
            </a:prstGeom>
            <a:noFill/>
          </p:spPr>
          <p:txBody>
            <a:bodyPr wrap="square" rtlCol="0">
              <a:spAutoFit/>
            </a:bodyPr>
            <a:lstStyle/>
            <a:p>
              <a:r>
                <a:rPr lang="en-GB" sz="1200" b="1" dirty="0" smtClean="0"/>
                <a:t>2</a:t>
              </a:r>
              <a:r>
                <a:rPr lang="en-GB" sz="1200" b="1" baseline="30000" dirty="0" smtClean="0"/>
                <a:t>nd</a:t>
              </a:r>
              <a:r>
                <a:rPr lang="en-GB" sz="1200" b="1" dirty="0" smtClean="0"/>
                <a:t> Hidden Layer</a:t>
              </a:r>
              <a:endParaRPr lang="en-IN" sz="1200" b="1" dirty="0" smtClean="0"/>
            </a:p>
          </p:txBody>
        </p:sp>
        <p:sp>
          <p:nvSpPr>
            <p:cNvPr id="69" name="TextBox 68"/>
            <p:cNvSpPr txBox="1"/>
            <p:nvPr/>
          </p:nvSpPr>
          <p:spPr>
            <a:xfrm>
              <a:off x="5409497" y="2650646"/>
              <a:ext cx="1371601" cy="276999"/>
            </a:xfrm>
            <a:prstGeom prst="rect">
              <a:avLst/>
            </a:prstGeom>
            <a:noFill/>
          </p:spPr>
          <p:txBody>
            <a:bodyPr wrap="square" rtlCol="0">
              <a:spAutoFit/>
            </a:bodyPr>
            <a:lstStyle/>
            <a:p>
              <a:r>
                <a:rPr lang="en-GB" sz="1200" b="1" dirty="0" smtClean="0"/>
                <a:t>Output Layer</a:t>
              </a:r>
              <a:endParaRPr lang="en-IN" sz="1200" b="1" dirty="0" smtClean="0"/>
            </a:p>
          </p:txBody>
        </p:sp>
        <p:sp>
          <p:nvSpPr>
            <p:cNvPr id="70" name="TextBox 69"/>
            <p:cNvSpPr txBox="1"/>
            <p:nvPr/>
          </p:nvSpPr>
          <p:spPr>
            <a:xfrm>
              <a:off x="3256814" y="6019030"/>
              <a:ext cx="1371601" cy="276999"/>
            </a:xfrm>
            <a:prstGeom prst="rect">
              <a:avLst/>
            </a:prstGeom>
            <a:noFill/>
          </p:spPr>
          <p:txBody>
            <a:bodyPr wrap="square" rtlCol="0">
              <a:spAutoFit/>
            </a:bodyPr>
            <a:lstStyle/>
            <a:p>
              <a:r>
                <a:rPr lang="en-GB" sz="1200" b="1" dirty="0" smtClean="0"/>
                <a:t>Bias Layer</a:t>
              </a:r>
              <a:endParaRPr lang="en-IN" sz="1200" b="1" dirty="0" smtClean="0"/>
            </a:p>
          </p:txBody>
        </p:sp>
        <p:sp>
          <p:nvSpPr>
            <p:cNvPr id="71" name="Rectangle 70"/>
            <p:cNvSpPr/>
            <p:nvPr/>
          </p:nvSpPr>
          <p:spPr>
            <a:xfrm>
              <a:off x="2415541" y="5513295"/>
              <a:ext cx="3070859" cy="4667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22210749"/>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379934"/>
          </a:xfrm>
        </p:spPr>
        <p:txBody>
          <a:bodyPr>
            <a:spAutoFit/>
          </a:bodyPr>
          <a:lstStyle/>
          <a:p>
            <a:pPr marL="342900" indent="-342900">
              <a:buFont typeface="+mj-lt"/>
              <a:buAutoNum type="arabicPeriod" startAt="11"/>
            </a:pPr>
            <a:r>
              <a:rPr lang="en-US" sz="1600" dirty="0"/>
              <a:t>Mathematical foundations for artificial neural networks</a:t>
            </a:r>
          </a:p>
          <a:p>
            <a:pPr marL="854075" lvl="1" indent="-342900">
              <a:buFont typeface="+mj-lt"/>
              <a:buAutoNum type="alphaLcPeriod"/>
            </a:pPr>
            <a:r>
              <a:rPr lang="en-US" sz="1400" dirty="0"/>
              <a:t>Kolmogorov theorem – any continuous function f defined on n-dimensional cube is representable by sums and superpositions of continuous functions of only one variable</a:t>
            </a:r>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endParaRPr lang="en-US" sz="1400" dirty="0"/>
          </a:p>
          <a:p>
            <a:pPr marL="854075" lvl="1" indent="-342900">
              <a:buFont typeface="+mj-lt"/>
              <a:buAutoNum type="alphaLcPeriod"/>
            </a:pPr>
            <a:r>
              <a:rPr lang="en-US" sz="1400" dirty="0"/>
              <a:t>Cover’s theorem - states that given a set of training data that is not linearly separable, one can with high probability transform it into a training set that is linearly separable by projecting it into a higher-dimensional space via some non-linear transformation. </a:t>
            </a:r>
            <a:endParaRPr lang="en-IN" sz="1400" dirty="0"/>
          </a:p>
        </p:txBody>
      </p:sp>
      <p:sp>
        <p:nvSpPr>
          <p:cNvPr id="5"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pic>
        <p:nvPicPr>
          <p:cNvPr id="2" name="Picture 1">
            <a:extLst>
              <a:ext uri="{FF2B5EF4-FFF2-40B4-BE49-F238E27FC236}">
                <a16:creationId xmlns:a16="http://schemas.microsoft.com/office/drawing/2014/main" id="{936D7DD4-1767-43FB-92EF-ABE8D9B552B8}"/>
              </a:ext>
            </a:extLst>
          </p:cNvPr>
          <p:cNvPicPr>
            <a:picLocks noChangeAspect="1"/>
          </p:cNvPicPr>
          <p:nvPr/>
        </p:nvPicPr>
        <p:blipFill>
          <a:blip r:embed="rId2"/>
          <a:stretch>
            <a:fillRect/>
          </a:stretch>
        </p:blipFill>
        <p:spPr>
          <a:xfrm>
            <a:off x="2604178" y="1943100"/>
            <a:ext cx="3590925" cy="647700"/>
          </a:xfrm>
          <a:prstGeom prst="rect">
            <a:avLst/>
          </a:prstGeom>
        </p:spPr>
      </p:pic>
      <p:grpSp>
        <p:nvGrpSpPr>
          <p:cNvPr id="3" name="Group 2"/>
          <p:cNvGrpSpPr/>
          <p:nvPr/>
        </p:nvGrpSpPr>
        <p:grpSpPr>
          <a:xfrm>
            <a:off x="1447800" y="2819400"/>
            <a:ext cx="4952076" cy="2658803"/>
            <a:chOff x="1447800" y="2819400"/>
            <a:chExt cx="4952076" cy="2658803"/>
          </a:xfrm>
        </p:grpSpPr>
        <p:pic>
          <p:nvPicPr>
            <p:cNvPr id="8" name="Picture 7"/>
            <p:cNvPicPr>
              <a:picLocks noChangeAspect="1"/>
            </p:cNvPicPr>
            <p:nvPr/>
          </p:nvPicPr>
          <p:blipFill>
            <a:blip r:embed="rId3"/>
            <a:stretch>
              <a:fillRect/>
            </a:stretch>
          </p:blipFill>
          <p:spPr>
            <a:xfrm rot="10800000" flipH="1">
              <a:off x="1649897" y="3134009"/>
              <a:ext cx="471557" cy="1957874"/>
            </a:xfrm>
            <a:prstGeom prst="rect">
              <a:avLst/>
            </a:prstGeom>
          </p:spPr>
        </p:pic>
        <p:sp>
          <p:nvSpPr>
            <p:cNvPr id="9" name="Oval 8"/>
            <p:cNvSpPr/>
            <p:nvPr/>
          </p:nvSpPr>
          <p:spPr>
            <a:xfrm>
              <a:off x="1899148" y="3375762"/>
              <a:ext cx="202096" cy="182128"/>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1899148" y="3998465"/>
              <a:ext cx="202096" cy="18212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1919357" y="4680949"/>
              <a:ext cx="202096" cy="18212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2997201" y="3436227"/>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2997201" y="4241835"/>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2997201" y="3839031"/>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2997201" y="4606091"/>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2222501" y="5160311"/>
              <a:ext cx="336826" cy="288865"/>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7" name="Straight Arrow Connector 16"/>
            <p:cNvCxnSpPr>
              <a:stCxn id="9" idx="6"/>
              <a:endCxn id="12" idx="2"/>
            </p:cNvCxnSpPr>
            <p:nvPr/>
          </p:nvCxnSpPr>
          <p:spPr>
            <a:xfrm>
              <a:off x="2101243" y="3466825"/>
              <a:ext cx="895957" cy="11383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9" idx="6"/>
              <a:endCxn id="14" idx="2"/>
            </p:cNvCxnSpPr>
            <p:nvPr/>
          </p:nvCxnSpPr>
          <p:spPr>
            <a:xfrm>
              <a:off x="2101243" y="3466825"/>
              <a:ext cx="895957" cy="51663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9" idx="6"/>
              <a:endCxn id="13" idx="2"/>
            </p:cNvCxnSpPr>
            <p:nvPr/>
          </p:nvCxnSpPr>
          <p:spPr>
            <a:xfrm>
              <a:off x="2101243" y="3466825"/>
              <a:ext cx="895957" cy="91944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6"/>
              <a:endCxn id="15" idx="2"/>
            </p:cNvCxnSpPr>
            <p:nvPr/>
          </p:nvCxnSpPr>
          <p:spPr>
            <a:xfrm>
              <a:off x="2101243" y="3466825"/>
              <a:ext cx="895957" cy="128369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0" idx="6"/>
              <a:endCxn id="12" idx="2"/>
            </p:cNvCxnSpPr>
            <p:nvPr/>
          </p:nvCxnSpPr>
          <p:spPr>
            <a:xfrm flipV="1">
              <a:off x="2101243" y="3580659"/>
              <a:ext cx="895957" cy="50887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0" idx="6"/>
              <a:endCxn id="14" idx="2"/>
            </p:cNvCxnSpPr>
            <p:nvPr/>
          </p:nvCxnSpPr>
          <p:spPr>
            <a:xfrm flipV="1">
              <a:off x="2101243" y="3983463"/>
              <a:ext cx="895957" cy="1060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8" idx="3"/>
              <a:endCxn id="13" idx="2"/>
            </p:cNvCxnSpPr>
            <p:nvPr/>
          </p:nvCxnSpPr>
          <p:spPr>
            <a:xfrm>
              <a:off x="2121453" y="4112946"/>
              <a:ext cx="875748" cy="27332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8" idx="3"/>
              <a:endCxn id="15" idx="2"/>
            </p:cNvCxnSpPr>
            <p:nvPr/>
          </p:nvCxnSpPr>
          <p:spPr>
            <a:xfrm>
              <a:off x="2121453" y="4112946"/>
              <a:ext cx="875748" cy="63757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1" idx="6"/>
              <a:endCxn id="12" idx="2"/>
            </p:cNvCxnSpPr>
            <p:nvPr/>
          </p:nvCxnSpPr>
          <p:spPr>
            <a:xfrm flipV="1">
              <a:off x="2121453" y="3580659"/>
              <a:ext cx="875748" cy="119135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6"/>
              <a:endCxn id="14" idx="2"/>
            </p:cNvCxnSpPr>
            <p:nvPr/>
          </p:nvCxnSpPr>
          <p:spPr>
            <a:xfrm flipV="1">
              <a:off x="2121453" y="3983463"/>
              <a:ext cx="875748" cy="78855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1" idx="6"/>
              <a:endCxn id="13" idx="2"/>
            </p:cNvCxnSpPr>
            <p:nvPr/>
          </p:nvCxnSpPr>
          <p:spPr>
            <a:xfrm flipV="1">
              <a:off x="2121453" y="4386267"/>
              <a:ext cx="875748" cy="38574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1" idx="6"/>
              <a:endCxn id="15" idx="2"/>
            </p:cNvCxnSpPr>
            <p:nvPr/>
          </p:nvCxnSpPr>
          <p:spPr>
            <a:xfrm flipV="1">
              <a:off x="2121453" y="4750523"/>
              <a:ext cx="875748" cy="2149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6" idx="0"/>
              <a:endCxn id="12" idx="2"/>
            </p:cNvCxnSpPr>
            <p:nvPr/>
          </p:nvCxnSpPr>
          <p:spPr>
            <a:xfrm flipV="1">
              <a:off x="2390914" y="3580659"/>
              <a:ext cx="606287" cy="1579651"/>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6" idx="0"/>
              <a:endCxn id="14" idx="2"/>
            </p:cNvCxnSpPr>
            <p:nvPr/>
          </p:nvCxnSpPr>
          <p:spPr>
            <a:xfrm flipV="1">
              <a:off x="2390914" y="3983463"/>
              <a:ext cx="606287" cy="1176848"/>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16" idx="0"/>
              <a:endCxn id="13" idx="2"/>
            </p:cNvCxnSpPr>
            <p:nvPr/>
          </p:nvCxnSpPr>
          <p:spPr>
            <a:xfrm flipV="1">
              <a:off x="2390914" y="4386267"/>
              <a:ext cx="606287" cy="774043"/>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16" idx="0"/>
              <a:endCxn id="15" idx="2"/>
            </p:cNvCxnSpPr>
            <p:nvPr/>
          </p:nvCxnSpPr>
          <p:spPr>
            <a:xfrm flipV="1">
              <a:off x="2390914" y="4750523"/>
              <a:ext cx="606287" cy="409788"/>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33" name="Oval 32"/>
            <p:cNvSpPr/>
            <p:nvPr/>
          </p:nvSpPr>
          <p:spPr>
            <a:xfrm>
              <a:off x="3872949" y="3617977"/>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4" name="Oval 33"/>
            <p:cNvSpPr/>
            <p:nvPr/>
          </p:nvSpPr>
          <p:spPr>
            <a:xfrm>
              <a:off x="3872949" y="4423585"/>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Oval 34"/>
            <p:cNvSpPr/>
            <p:nvPr/>
          </p:nvSpPr>
          <p:spPr>
            <a:xfrm>
              <a:off x="3872949" y="4020781"/>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36" name="Straight Arrow Connector 35"/>
            <p:cNvCxnSpPr>
              <a:stCxn id="12" idx="6"/>
              <a:endCxn id="33" idx="2"/>
            </p:cNvCxnSpPr>
            <p:nvPr/>
          </p:nvCxnSpPr>
          <p:spPr>
            <a:xfrm>
              <a:off x="3334027" y="3580659"/>
              <a:ext cx="538922" cy="18175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2" idx="6"/>
              <a:endCxn id="35" idx="2"/>
            </p:cNvCxnSpPr>
            <p:nvPr/>
          </p:nvCxnSpPr>
          <p:spPr>
            <a:xfrm>
              <a:off x="3334027" y="3580659"/>
              <a:ext cx="538922" cy="58455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2" idx="6"/>
              <a:endCxn id="34" idx="2"/>
            </p:cNvCxnSpPr>
            <p:nvPr/>
          </p:nvCxnSpPr>
          <p:spPr>
            <a:xfrm>
              <a:off x="3334027" y="3580659"/>
              <a:ext cx="538922" cy="98735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4" idx="6"/>
              <a:endCxn id="33" idx="2"/>
            </p:cNvCxnSpPr>
            <p:nvPr/>
          </p:nvCxnSpPr>
          <p:spPr>
            <a:xfrm flipV="1">
              <a:off x="3334027" y="3762410"/>
              <a:ext cx="538922" cy="22105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4" idx="6"/>
              <a:endCxn id="35" idx="2"/>
            </p:cNvCxnSpPr>
            <p:nvPr/>
          </p:nvCxnSpPr>
          <p:spPr>
            <a:xfrm>
              <a:off x="3334027" y="3983463"/>
              <a:ext cx="538922" cy="18175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14" idx="6"/>
              <a:endCxn id="34" idx="2"/>
            </p:cNvCxnSpPr>
            <p:nvPr/>
          </p:nvCxnSpPr>
          <p:spPr>
            <a:xfrm>
              <a:off x="3334027" y="3983463"/>
              <a:ext cx="538922" cy="58455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3" idx="6"/>
              <a:endCxn id="33" idx="2"/>
            </p:cNvCxnSpPr>
            <p:nvPr/>
          </p:nvCxnSpPr>
          <p:spPr>
            <a:xfrm flipV="1">
              <a:off x="3334027" y="3762410"/>
              <a:ext cx="538922" cy="62385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3" idx="6"/>
              <a:endCxn id="35" idx="2"/>
            </p:cNvCxnSpPr>
            <p:nvPr/>
          </p:nvCxnSpPr>
          <p:spPr>
            <a:xfrm flipV="1">
              <a:off x="3334027" y="4165213"/>
              <a:ext cx="538922" cy="22105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13" idx="6"/>
              <a:endCxn id="34" idx="2"/>
            </p:cNvCxnSpPr>
            <p:nvPr/>
          </p:nvCxnSpPr>
          <p:spPr>
            <a:xfrm>
              <a:off x="3334027" y="4386267"/>
              <a:ext cx="538922" cy="18175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5" idx="6"/>
              <a:endCxn id="33" idx="2"/>
            </p:cNvCxnSpPr>
            <p:nvPr/>
          </p:nvCxnSpPr>
          <p:spPr>
            <a:xfrm flipV="1">
              <a:off x="3334027" y="3762410"/>
              <a:ext cx="538922" cy="98811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5" idx="6"/>
              <a:endCxn id="35" idx="2"/>
            </p:cNvCxnSpPr>
            <p:nvPr/>
          </p:nvCxnSpPr>
          <p:spPr>
            <a:xfrm flipV="1">
              <a:off x="3334027" y="4165213"/>
              <a:ext cx="538922" cy="58531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5" idx="6"/>
              <a:endCxn id="34" idx="2"/>
            </p:cNvCxnSpPr>
            <p:nvPr/>
          </p:nvCxnSpPr>
          <p:spPr>
            <a:xfrm flipV="1">
              <a:off x="3334027" y="4568018"/>
              <a:ext cx="538922" cy="18250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8" name="Oval 47"/>
            <p:cNvSpPr/>
            <p:nvPr/>
          </p:nvSpPr>
          <p:spPr>
            <a:xfrm>
              <a:off x="3435075" y="5145016"/>
              <a:ext cx="336826" cy="288865"/>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9" name="Straight Arrow Connector 48"/>
            <p:cNvCxnSpPr>
              <a:stCxn id="48" idx="0"/>
              <a:endCxn id="34" idx="2"/>
            </p:cNvCxnSpPr>
            <p:nvPr/>
          </p:nvCxnSpPr>
          <p:spPr>
            <a:xfrm flipV="1">
              <a:off x="3603488" y="4568018"/>
              <a:ext cx="269461" cy="576998"/>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8" idx="0"/>
              <a:endCxn id="35" idx="2"/>
            </p:cNvCxnSpPr>
            <p:nvPr/>
          </p:nvCxnSpPr>
          <p:spPr>
            <a:xfrm flipV="1">
              <a:off x="3603488" y="4165213"/>
              <a:ext cx="269461" cy="979802"/>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8" idx="0"/>
              <a:endCxn id="33" idx="2"/>
            </p:cNvCxnSpPr>
            <p:nvPr/>
          </p:nvCxnSpPr>
          <p:spPr>
            <a:xfrm flipV="1">
              <a:off x="3603488" y="3762410"/>
              <a:ext cx="269461" cy="1382606"/>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52" name="Oval 51"/>
            <p:cNvSpPr/>
            <p:nvPr/>
          </p:nvSpPr>
          <p:spPr>
            <a:xfrm>
              <a:off x="4725600" y="4024323"/>
              <a:ext cx="336826" cy="2888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3" name="Straight Arrow Connector 52"/>
            <p:cNvCxnSpPr>
              <a:stCxn id="33" idx="6"/>
              <a:endCxn id="52" idx="2"/>
            </p:cNvCxnSpPr>
            <p:nvPr/>
          </p:nvCxnSpPr>
          <p:spPr>
            <a:xfrm>
              <a:off x="4209775" y="3762410"/>
              <a:ext cx="515825" cy="40634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35" idx="6"/>
              <a:endCxn id="52" idx="2"/>
            </p:cNvCxnSpPr>
            <p:nvPr/>
          </p:nvCxnSpPr>
          <p:spPr>
            <a:xfrm>
              <a:off x="4209775" y="4165213"/>
              <a:ext cx="515825" cy="354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34" idx="6"/>
              <a:endCxn id="52" idx="2"/>
            </p:cNvCxnSpPr>
            <p:nvPr/>
          </p:nvCxnSpPr>
          <p:spPr>
            <a:xfrm flipV="1">
              <a:off x="4209775" y="4168755"/>
              <a:ext cx="515825" cy="39926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a:stCxn id="52" idx="6"/>
            </p:cNvCxnSpPr>
            <p:nvPr/>
          </p:nvCxnSpPr>
          <p:spPr>
            <a:xfrm flipV="1">
              <a:off x="5062426" y="4165213"/>
              <a:ext cx="427288" cy="35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497411" y="4056441"/>
              <a:ext cx="697691" cy="253205"/>
            </a:xfrm>
            <a:prstGeom prst="rect">
              <a:avLst/>
            </a:prstGeom>
            <a:noFill/>
          </p:spPr>
          <p:txBody>
            <a:bodyPr wrap="square" rtlCol="0">
              <a:spAutoFit/>
            </a:bodyPr>
            <a:lstStyle/>
            <a:p>
              <a:r>
                <a:rPr lang="en-GB" sz="1000" b="1" dirty="0" err="1" smtClean="0"/>
                <a:t>Y_Pred</a:t>
              </a:r>
              <a:endParaRPr lang="en-IN" sz="1000" b="1" dirty="0" smtClean="0"/>
            </a:p>
          </p:txBody>
        </p:sp>
        <p:sp>
          <p:nvSpPr>
            <p:cNvPr id="58" name="TextBox 57"/>
            <p:cNvSpPr txBox="1"/>
            <p:nvPr/>
          </p:nvSpPr>
          <p:spPr>
            <a:xfrm>
              <a:off x="1608996" y="3358370"/>
              <a:ext cx="331051" cy="196167"/>
            </a:xfrm>
            <a:prstGeom prst="rect">
              <a:avLst/>
            </a:prstGeom>
            <a:noFill/>
          </p:spPr>
          <p:txBody>
            <a:bodyPr wrap="square" rtlCol="0">
              <a:spAutoFit/>
            </a:bodyPr>
            <a:lstStyle/>
            <a:p>
              <a:r>
                <a:rPr lang="en-GB" sz="1000" b="1" dirty="0" smtClean="0"/>
                <a:t>X1</a:t>
              </a:r>
              <a:endParaRPr lang="en-IN" sz="1000" b="1" dirty="0" smtClean="0"/>
            </a:p>
          </p:txBody>
        </p:sp>
        <p:sp>
          <p:nvSpPr>
            <p:cNvPr id="59" name="TextBox 58"/>
            <p:cNvSpPr txBox="1"/>
            <p:nvPr/>
          </p:nvSpPr>
          <p:spPr>
            <a:xfrm>
              <a:off x="1614771" y="3980169"/>
              <a:ext cx="331051" cy="196167"/>
            </a:xfrm>
            <a:prstGeom prst="rect">
              <a:avLst/>
            </a:prstGeom>
            <a:noFill/>
          </p:spPr>
          <p:txBody>
            <a:bodyPr wrap="square" rtlCol="0">
              <a:spAutoFit/>
            </a:bodyPr>
            <a:lstStyle/>
            <a:p>
              <a:r>
                <a:rPr lang="en-GB" sz="1000" b="1" dirty="0" smtClean="0"/>
                <a:t>X2</a:t>
              </a:r>
              <a:endParaRPr lang="en-IN" sz="1000" b="1" dirty="0" smtClean="0"/>
            </a:p>
          </p:txBody>
        </p:sp>
        <p:sp>
          <p:nvSpPr>
            <p:cNvPr id="60" name="TextBox 59"/>
            <p:cNvSpPr txBox="1"/>
            <p:nvPr/>
          </p:nvSpPr>
          <p:spPr>
            <a:xfrm>
              <a:off x="1649896" y="4663184"/>
              <a:ext cx="331051" cy="196167"/>
            </a:xfrm>
            <a:prstGeom prst="rect">
              <a:avLst/>
            </a:prstGeom>
            <a:noFill/>
          </p:spPr>
          <p:txBody>
            <a:bodyPr wrap="square" rtlCol="0">
              <a:spAutoFit/>
            </a:bodyPr>
            <a:lstStyle/>
            <a:p>
              <a:r>
                <a:rPr lang="en-GB" sz="1000" b="1" dirty="0" smtClean="0"/>
                <a:t>X3</a:t>
              </a:r>
              <a:endParaRPr lang="en-IN" sz="1000" b="1" dirty="0" smtClean="0"/>
            </a:p>
          </p:txBody>
        </p:sp>
        <p:sp>
          <p:nvSpPr>
            <p:cNvPr id="61" name="TextBox 60"/>
            <p:cNvSpPr txBox="1"/>
            <p:nvPr/>
          </p:nvSpPr>
          <p:spPr>
            <a:xfrm>
              <a:off x="2239824" y="5233424"/>
              <a:ext cx="331051" cy="196167"/>
            </a:xfrm>
            <a:prstGeom prst="rect">
              <a:avLst/>
            </a:prstGeom>
            <a:noFill/>
          </p:spPr>
          <p:txBody>
            <a:bodyPr wrap="square" rtlCol="0">
              <a:spAutoFit/>
            </a:bodyPr>
            <a:lstStyle/>
            <a:p>
              <a:r>
                <a:rPr lang="en-GB" sz="1000" b="1" dirty="0" smtClean="0">
                  <a:solidFill>
                    <a:srgbClr val="FF0000"/>
                  </a:solidFill>
                </a:rPr>
                <a:t>B1</a:t>
              </a:r>
              <a:endParaRPr lang="en-IN" sz="1000" b="1" dirty="0" smtClean="0">
                <a:solidFill>
                  <a:srgbClr val="FF0000"/>
                </a:solidFill>
              </a:endParaRPr>
            </a:p>
          </p:txBody>
        </p:sp>
        <p:sp>
          <p:nvSpPr>
            <p:cNvPr id="62" name="TextBox 61"/>
            <p:cNvSpPr txBox="1"/>
            <p:nvPr/>
          </p:nvSpPr>
          <p:spPr>
            <a:xfrm>
              <a:off x="3429782" y="5208775"/>
              <a:ext cx="331051" cy="196167"/>
            </a:xfrm>
            <a:prstGeom prst="rect">
              <a:avLst/>
            </a:prstGeom>
            <a:noFill/>
          </p:spPr>
          <p:txBody>
            <a:bodyPr wrap="square" rtlCol="0">
              <a:spAutoFit/>
            </a:bodyPr>
            <a:lstStyle/>
            <a:p>
              <a:r>
                <a:rPr lang="en-GB" sz="1000" b="1" dirty="0" smtClean="0">
                  <a:solidFill>
                    <a:srgbClr val="FF0000"/>
                  </a:solidFill>
                </a:rPr>
                <a:t>B2</a:t>
              </a:r>
              <a:endParaRPr lang="en-IN" sz="1000" b="1" dirty="0" smtClean="0">
                <a:solidFill>
                  <a:srgbClr val="FF0000"/>
                </a:solidFill>
              </a:endParaRPr>
            </a:p>
          </p:txBody>
        </p:sp>
        <p:sp>
          <p:nvSpPr>
            <p:cNvPr id="63" name="Oval 62"/>
            <p:cNvSpPr/>
            <p:nvPr/>
          </p:nvSpPr>
          <p:spPr>
            <a:xfrm>
              <a:off x="4344505" y="5137415"/>
              <a:ext cx="336826" cy="288865"/>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TextBox 63"/>
            <p:cNvSpPr txBox="1"/>
            <p:nvPr/>
          </p:nvSpPr>
          <p:spPr>
            <a:xfrm>
              <a:off x="4339212" y="5201174"/>
              <a:ext cx="331051" cy="196167"/>
            </a:xfrm>
            <a:prstGeom prst="rect">
              <a:avLst/>
            </a:prstGeom>
            <a:noFill/>
          </p:spPr>
          <p:txBody>
            <a:bodyPr wrap="square" rtlCol="0">
              <a:spAutoFit/>
            </a:bodyPr>
            <a:lstStyle/>
            <a:p>
              <a:r>
                <a:rPr lang="en-GB" sz="1000" b="1" dirty="0" smtClean="0">
                  <a:solidFill>
                    <a:srgbClr val="FF0000"/>
                  </a:solidFill>
                </a:rPr>
                <a:t>B3</a:t>
              </a:r>
              <a:endParaRPr lang="en-IN" sz="1000" b="1" dirty="0" smtClean="0">
                <a:solidFill>
                  <a:srgbClr val="FF0000"/>
                </a:solidFill>
              </a:endParaRPr>
            </a:p>
          </p:txBody>
        </p:sp>
        <p:cxnSp>
          <p:nvCxnSpPr>
            <p:cNvPr id="65" name="Straight Arrow Connector 64"/>
            <p:cNvCxnSpPr>
              <a:stCxn id="63" idx="0"/>
              <a:endCxn id="52" idx="2"/>
            </p:cNvCxnSpPr>
            <p:nvPr/>
          </p:nvCxnSpPr>
          <p:spPr>
            <a:xfrm flipV="1">
              <a:off x="4512918" y="4168755"/>
              <a:ext cx="212681" cy="968660"/>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1447800" y="2822036"/>
              <a:ext cx="943114" cy="246221"/>
            </a:xfrm>
            <a:prstGeom prst="rect">
              <a:avLst/>
            </a:prstGeom>
            <a:noFill/>
          </p:spPr>
          <p:txBody>
            <a:bodyPr wrap="square" rtlCol="0">
              <a:spAutoFit/>
            </a:bodyPr>
            <a:lstStyle/>
            <a:p>
              <a:r>
                <a:rPr lang="en-GB" sz="1000" b="1" dirty="0" smtClean="0"/>
                <a:t>Input Layer</a:t>
              </a:r>
              <a:endParaRPr lang="en-IN" sz="1000" b="1" dirty="0" smtClean="0"/>
            </a:p>
          </p:txBody>
        </p:sp>
        <p:sp>
          <p:nvSpPr>
            <p:cNvPr id="67" name="TextBox 66"/>
            <p:cNvSpPr txBox="1"/>
            <p:nvPr/>
          </p:nvSpPr>
          <p:spPr>
            <a:xfrm>
              <a:off x="2718457" y="2834963"/>
              <a:ext cx="1093043" cy="400110"/>
            </a:xfrm>
            <a:prstGeom prst="rect">
              <a:avLst/>
            </a:prstGeom>
            <a:noFill/>
          </p:spPr>
          <p:txBody>
            <a:bodyPr wrap="square" rtlCol="0">
              <a:spAutoFit/>
            </a:bodyPr>
            <a:lstStyle/>
            <a:p>
              <a:r>
                <a:rPr lang="en-GB" sz="1000" b="1" dirty="0" smtClean="0"/>
                <a:t>1</a:t>
              </a:r>
              <a:r>
                <a:rPr lang="en-GB" sz="1000" b="1" baseline="30000" dirty="0" smtClean="0"/>
                <a:t>st</a:t>
              </a:r>
              <a:r>
                <a:rPr lang="en-GB" sz="1000" b="1" dirty="0" smtClean="0"/>
                <a:t> Hidden Layer</a:t>
              </a:r>
              <a:endParaRPr lang="en-IN" sz="1000" b="1" dirty="0" smtClean="0"/>
            </a:p>
          </p:txBody>
        </p:sp>
        <p:sp>
          <p:nvSpPr>
            <p:cNvPr id="68" name="TextBox 67"/>
            <p:cNvSpPr txBox="1"/>
            <p:nvPr/>
          </p:nvSpPr>
          <p:spPr>
            <a:xfrm>
              <a:off x="3819426" y="2819400"/>
              <a:ext cx="1212575" cy="246221"/>
            </a:xfrm>
            <a:prstGeom prst="rect">
              <a:avLst/>
            </a:prstGeom>
            <a:noFill/>
          </p:spPr>
          <p:txBody>
            <a:bodyPr wrap="square" rtlCol="0">
              <a:spAutoFit/>
            </a:bodyPr>
            <a:lstStyle/>
            <a:p>
              <a:r>
                <a:rPr lang="en-GB" sz="1000" b="1" dirty="0" smtClean="0"/>
                <a:t>2</a:t>
              </a:r>
              <a:r>
                <a:rPr lang="en-GB" sz="1000" b="1" baseline="30000" dirty="0" smtClean="0"/>
                <a:t>nd</a:t>
              </a:r>
              <a:r>
                <a:rPr lang="en-GB" sz="1000" b="1" dirty="0" smtClean="0"/>
                <a:t> Hidden Layer</a:t>
              </a:r>
              <a:endParaRPr lang="en-IN" sz="1000" b="1" dirty="0" smtClean="0"/>
            </a:p>
          </p:txBody>
        </p:sp>
        <p:sp>
          <p:nvSpPr>
            <p:cNvPr id="69" name="TextBox 68"/>
            <p:cNvSpPr txBox="1"/>
            <p:nvPr/>
          </p:nvSpPr>
          <p:spPr>
            <a:xfrm>
              <a:off x="5187301" y="2819604"/>
              <a:ext cx="1212575" cy="246221"/>
            </a:xfrm>
            <a:prstGeom prst="rect">
              <a:avLst/>
            </a:prstGeom>
            <a:noFill/>
          </p:spPr>
          <p:txBody>
            <a:bodyPr wrap="square" rtlCol="0">
              <a:spAutoFit/>
            </a:bodyPr>
            <a:lstStyle/>
            <a:p>
              <a:r>
                <a:rPr lang="en-GB" sz="1000" b="1" dirty="0" smtClean="0"/>
                <a:t>Output Layer</a:t>
              </a:r>
              <a:endParaRPr lang="en-IN" sz="1000" b="1" dirty="0" smtClean="0"/>
            </a:p>
          </p:txBody>
        </p:sp>
        <p:sp>
          <p:nvSpPr>
            <p:cNvPr id="70" name="TextBox 69"/>
            <p:cNvSpPr txBox="1"/>
            <p:nvPr/>
          </p:nvSpPr>
          <p:spPr>
            <a:xfrm>
              <a:off x="4818301" y="5123080"/>
              <a:ext cx="1212575" cy="246221"/>
            </a:xfrm>
            <a:prstGeom prst="rect">
              <a:avLst/>
            </a:prstGeom>
            <a:noFill/>
          </p:spPr>
          <p:txBody>
            <a:bodyPr wrap="square" rtlCol="0">
              <a:spAutoFit/>
            </a:bodyPr>
            <a:lstStyle/>
            <a:p>
              <a:r>
                <a:rPr lang="en-GB" sz="1000" b="1" dirty="0" smtClean="0"/>
                <a:t>Bias Layer</a:t>
              </a:r>
              <a:endParaRPr lang="en-IN" sz="1000" b="1" dirty="0" smtClean="0"/>
            </a:p>
          </p:txBody>
        </p:sp>
        <p:sp>
          <p:nvSpPr>
            <p:cNvPr id="71" name="Rectangle 70"/>
            <p:cNvSpPr/>
            <p:nvPr/>
          </p:nvSpPr>
          <p:spPr>
            <a:xfrm>
              <a:off x="2101243" y="5106347"/>
              <a:ext cx="2714817" cy="3718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32046525"/>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1471172"/>
          </a:xfrm>
        </p:spPr>
        <p:txBody>
          <a:bodyPr>
            <a:spAutoFit/>
          </a:bodyPr>
          <a:lstStyle/>
          <a:p>
            <a:pPr marL="342900" indent="-342900">
              <a:buFont typeface="+mj-lt"/>
              <a:buAutoNum type="arabicPeriod" startAt="12"/>
            </a:pPr>
            <a:r>
              <a:rPr lang="en-US" sz="1600" dirty="0"/>
              <a:t>A given node will fire and feed a signal to subsequent nodes in next layer only if the non-linear function it implements reaches a threshold. In ANN use of Sigmoid function is more common than step function</a:t>
            </a:r>
          </a:p>
          <a:p>
            <a:pPr marL="342900" indent="-342900">
              <a:buFont typeface="+mj-lt"/>
              <a:buAutoNum type="arabicPeriod" startAt="12"/>
            </a:pPr>
            <a:endParaRPr lang="en-US" sz="1600" dirty="0"/>
          </a:p>
          <a:p>
            <a:pPr marL="342900" indent="-342900">
              <a:buFont typeface="+mj-lt"/>
              <a:buAutoNum type="arabicPeriod" startAt="12"/>
            </a:pPr>
            <a:endParaRPr lang="en-IN" sz="1600" dirty="0"/>
          </a:p>
        </p:txBody>
      </p:sp>
      <p:pic>
        <p:nvPicPr>
          <p:cNvPr id="344067" name="Picture 3"/>
          <p:cNvPicPr>
            <a:picLocks noChangeAspect="1" noChangeArrowheads="1"/>
          </p:cNvPicPr>
          <p:nvPr/>
        </p:nvPicPr>
        <p:blipFill>
          <a:blip r:embed="rId2" cstate="print"/>
          <a:srcRect/>
          <a:stretch>
            <a:fillRect/>
          </a:stretch>
        </p:blipFill>
        <p:spPr bwMode="auto">
          <a:xfrm>
            <a:off x="747713" y="2162175"/>
            <a:ext cx="7648575" cy="2943225"/>
          </a:xfrm>
          <a:prstGeom prst="rect">
            <a:avLst/>
          </a:prstGeom>
          <a:noFill/>
          <a:ln w="9525">
            <a:noFill/>
            <a:miter lim="800000"/>
            <a:headEnd/>
            <a:tailEnd/>
          </a:ln>
        </p:spPr>
      </p:pic>
      <p:sp>
        <p:nvSpPr>
          <p:cNvPr id="18" name="TextBox 17"/>
          <p:cNvSpPr txBox="1"/>
          <p:nvPr/>
        </p:nvSpPr>
        <p:spPr>
          <a:xfrm>
            <a:off x="3940626" y="5638800"/>
            <a:ext cx="1524000" cy="307777"/>
          </a:xfrm>
          <a:prstGeom prst="rect">
            <a:avLst/>
          </a:prstGeom>
          <a:noFill/>
        </p:spPr>
        <p:txBody>
          <a:bodyPr wrap="square" rtlCol="0">
            <a:spAutoFit/>
          </a:bodyPr>
          <a:lstStyle/>
          <a:p>
            <a:r>
              <a:rPr lang="en-IN" sz="1400" b="1" dirty="0"/>
              <a:t>Threshold input</a:t>
            </a:r>
          </a:p>
        </p:txBody>
      </p:sp>
      <p:sp>
        <p:nvSpPr>
          <p:cNvPr id="19" name="TextBox 18"/>
          <p:cNvSpPr txBox="1"/>
          <p:nvPr/>
        </p:nvSpPr>
        <p:spPr>
          <a:xfrm>
            <a:off x="5181600" y="2359223"/>
            <a:ext cx="1524000" cy="307777"/>
          </a:xfrm>
          <a:prstGeom prst="rect">
            <a:avLst/>
          </a:prstGeom>
          <a:noFill/>
        </p:spPr>
        <p:txBody>
          <a:bodyPr wrap="square" rtlCol="0">
            <a:spAutoFit/>
          </a:bodyPr>
          <a:lstStyle/>
          <a:p>
            <a:r>
              <a:rPr lang="en-IN" sz="1400" b="1" dirty="0"/>
              <a:t>Output </a:t>
            </a:r>
            <a:r>
              <a:rPr lang="en-IN" sz="1400" b="1" dirty="0" err="1"/>
              <a:t>ai</a:t>
            </a:r>
            <a:r>
              <a:rPr lang="en-IN" sz="1400" b="1" dirty="0"/>
              <a:t>  fired</a:t>
            </a:r>
          </a:p>
        </p:txBody>
      </p:sp>
      <p:cxnSp>
        <p:nvCxnSpPr>
          <p:cNvPr id="21" name="Straight Arrow Connector 20"/>
          <p:cNvCxnSpPr>
            <a:endCxn id="18" idx="0"/>
          </p:cNvCxnSpPr>
          <p:nvPr/>
        </p:nvCxnSpPr>
        <p:spPr>
          <a:xfrm flipH="1">
            <a:off x="4702626" y="3962400"/>
            <a:ext cx="21774" cy="1676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cxnSpLocks/>
          </p:cNvCxnSpPr>
          <p:nvPr/>
        </p:nvCxnSpPr>
        <p:spPr>
          <a:xfrm flipV="1">
            <a:off x="4648200" y="2669977"/>
            <a:ext cx="1295400" cy="4542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504200155"/>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1175706"/>
          </a:xfrm>
        </p:spPr>
        <p:txBody>
          <a:bodyPr>
            <a:spAutoFit/>
          </a:bodyPr>
          <a:lstStyle/>
          <a:p>
            <a:pPr marL="342900" indent="-342900">
              <a:buFont typeface="+mj-lt"/>
              <a:buAutoNum type="arabicPeriod" startAt="13"/>
            </a:pPr>
            <a:r>
              <a:rPr lang="en-US" sz="1600" dirty="0"/>
              <a:t>The summation </a:t>
            </a:r>
            <a:r>
              <a:rPr lang="en-US" sz="1600" dirty="0" smtClean="0"/>
              <a:t>function </a:t>
            </a:r>
            <a:r>
              <a:rPr lang="en-US" sz="1600" dirty="0"/>
              <a:t>can be implemented in many ways. It does not have to be mathematical addition of the inputs</a:t>
            </a:r>
            <a:endParaRPr lang="en-US" sz="1600" b="1" dirty="0"/>
          </a:p>
          <a:p>
            <a:pPr marL="342900" indent="-342900">
              <a:buFont typeface="+mj-lt"/>
              <a:buAutoNum type="arabicPeriod" startAt="13"/>
            </a:pPr>
            <a:endParaRPr lang="en-US" sz="1600" dirty="0"/>
          </a:p>
          <a:p>
            <a:pPr marL="342900" indent="-342900">
              <a:buFont typeface="+mj-lt"/>
              <a:buAutoNum type="arabicPeriod" startAt="13"/>
            </a:pPr>
            <a:endParaRPr lang="en-IN" sz="1600" dirty="0"/>
          </a:p>
        </p:txBody>
      </p:sp>
      <p:pic>
        <p:nvPicPr>
          <p:cNvPr id="345090" name="Picture 2"/>
          <p:cNvPicPr>
            <a:picLocks noChangeAspect="1" noChangeArrowheads="1"/>
          </p:cNvPicPr>
          <p:nvPr/>
        </p:nvPicPr>
        <p:blipFill>
          <a:blip r:embed="rId2" cstate="print"/>
          <a:srcRect/>
          <a:stretch>
            <a:fillRect/>
          </a:stretch>
        </p:blipFill>
        <p:spPr bwMode="auto">
          <a:xfrm>
            <a:off x="1524000" y="3581400"/>
            <a:ext cx="5772150" cy="2228850"/>
          </a:xfrm>
          <a:prstGeom prst="rect">
            <a:avLst/>
          </a:prstGeom>
          <a:noFill/>
          <a:ln w="9525">
            <a:noFill/>
            <a:miter lim="800000"/>
            <a:headEnd/>
            <a:tailEnd/>
          </a:ln>
        </p:spPr>
      </p:pic>
      <p:pic>
        <p:nvPicPr>
          <p:cNvPr id="345093" name="Picture 5"/>
          <p:cNvPicPr>
            <a:picLocks noChangeAspect="1" noChangeArrowheads="1"/>
          </p:cNvPicPr>
          <p:nvPr/>
        </p:nvPicPr>
        <p:blipFill>
          <a:blip r:embed="rId3" cstate="print"/>
          <a:srcRect/>
          <a:stretch>
            <a:fillRect/>
          </a:stretch>
        </p:blipFill>
        <p:spPr bwMode="auto">
          <a:xfrm>
            <a:off x="3352800" y="2209800"/>
            <a:ext cx="2181225" cy="1133475"/>
          </a:xfrm>
          <a:prstGeom prst="rect">
            <a:avLst/>
          </a:prstGeom>
          <a:noFill/>
          <a:ln w="9525">
            <a:noFill/>
            <a:miter lim="800000"/>
            <a:headEnd/>
            <a:tailEnd/>
          </a:ln>
        </p:spPr>
      </p:pic>
      <p:sp>
        <p:nvSpPr>
          <p:cNvPr id="13" name="Right Brace 12"/>
          <p:cNvSpPr/>
          <p:nvPr/>
        </p:nvSpPr>
        <p:spPr>
          <a:xfrm rot="16200000">
            <a:off x="4343400" y="1143000"/>
            <a:ext cx="533400" cy="4800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7"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2915266820"/>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558445"/>
          </a:xfrm>
        </p:spPr>
        <p:txBody>
          <a:bodyPr>
            <a:spAutoFit/>
          </a:bodyPr>
          <a:lstStyle/>
          <a:p>
            <a:pPr marL="342900" indent="-342900">
              <a:buFont typeface="+mj-lt"/>
              <a:buAutoNum type="arabicPeriod" startAt="14"/>
            </a:pPr>
            <a:r>
              <a:rPr lang="en-US" sz="1600" dirty="0"/>
              <a:t>The ANN generic architecture</a:t>
            </a:r>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endParaRPr lang="en-US" sz="1600" b="1" dirty="0"/>
          </a:p>
          <a:p>
            <a:pPr marL="342900" indent="-342900">
              <a:buFont typeface="+mj-lt"/>
              <a:buAutoNum type="arabicPeriod" startAt="14"/>
            </a:pPr>
            <a:r>
              <a:rPr lang="en-US" sz="1600" dirty="0"/>
              <a:t>Neural net consists of multiple layers. It has two layers on the edge, one is input layer and the other is output layer. </a:t>
            </a:r>
          </a:p>
          <a:p>
            <a:pPr marL="342900" indent="-342900">
              <a:buFont typeface="+mj-lt"/>
              <a:buAutoNum type="arabicPeriod" startAt="14"/>
            </a:pPr>
            <a:endParaRPr lang="en-US" sz="1600" dirty="0"/>
          </a:p>
          <a:p>
            <a:pPr marL="342900" indent="-342900">
              <a:buFont typeface="+mj-lt"/>
              <a:buAutoNum type="arabicPeriod" startAt="14"/>
            </a:pPr>
            <a:r>
              <a:rPr lang="en-US" sz="1600" dirty="0"/>
              <a:t>In between input and output layer, there can be many other layers. These layers are called hidden layers</a:t>
            </a:r>
            <a:endParaRPr lang="en-IN" sz="1600" dirty="0"/>
          </a:p>
        </p:txBody>
      </p:sp>
      <p:pic>
        <p:nvPicPr>
          <p:cNvPr id="344066" name="Picture 2" descr="http://www.intechopen.com/source/html/38923/media/image25.jpeg"/>
          <p:cNvPicPr>
            <a:picLocks noChangeAspect="1" noChangeArrowheads="1"/>
          </p:cNvPicPr>
          <p:nvPr/>
        </p:nvPicPr>
        <p:blipFill>
          <a:blip r:embed="rId2" cstate="print"/>
          <a:srcRect/>
          <a:stretch>
            <a:fillRect/>
          </a:stretch>
        </p:blipFill>
        <p:spPr bwMode="auto">
          <a:xfrm>
            <a:off x="1524000" y="1447800"/>
            <a:ext cx="4648200" cy="3429000"/>
          </a:xfrm>
          <a:prstGeom prst="rect">
            <a:avLst/>
          </a:prstGeom>
          <a:noFill/>
        </p:spPr>
      </p:pic>
      <p:sp>
        <p:nvSpPr>
          <p:cNvPr id="5"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535122720"/>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6052464" cy="584775"/>
          </a:xfrm>
        </p:spPr>
        <p:txBody>
          <a:bodyPr wrap="square">
            <a:spAutoFit/>
          </a:bodyPr>
          <a:lstStyle/>
          <a:p>
            <a:pPr marL="342900" indent="-342900">
              <a:buFont typeface="+mj-lt"/>
              <a:buAutoNum type="arabicPeriod" startAt="17"/>
            </a:pPr>
            <a:r>
              <a:rPr lang="en-US" sz="1600" dirty="0"/>
              <a:t>The input layer is passive, does no processing, only holds the input data to supply it to the first hidden layer </a:t>
            </a:r>
          </a:p>
        </p:txBody>
      </p:sp>
      <p:pic>
        <p:nvPicPr>
          <p:cNvPr id="403459" name="Picture 3"/>
          <p:cNvPicPr>
            <a:picLocks noChangeAspect="1" noChangeArrowheads="1"/>
          </p:cNvPicPr>
          <p:nvPr/>
        </p:nvPicPr>
        <p:blipFill>
          <a:blip r:embed="rId3" cstate="print"/>
          <a:srcRect/>
          <a:stretch>
            <a:fillRect/>
          </a:stretch>
        </p:blipFill>
        <p:spPr bwMode="auto">
          <a:xfrm>
            <a:off x="1219200" y="2057400"/>
            <a:ext cx="6019800" cy="3752850"/>
          </a:xfrm>
          <a:prstGeom prst="rect">
            <a:avLst/>
          </a:prstGeom>
          <a:noFill/>
          <a:ln w="9525">
            <a:noFill/>
            <a:miter lim="800000"/>
            <a:headEnd/>
            <a:tailEnd/>
          </a:ln>
        </p:spPr>
      </p:pic>
      <p:cxnSp>
        <p:nvCxnSpPr>
          <p:cNvPr id="8" name="Straight Arrow Connector 7"/>
          <p:cNvCxnSpPr/>
          <p:nvPr/>
        </p:nvCxnSpPr>
        <p:spPr>
          <a:xfrm flipV="1">
            <a:off x="2667000" y="3276600"/>
            <a:ext cx="3810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667000" y="38862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667000" y="4800600"/>
            <a:ext cx="228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7000" y="3352800"/>
            <a:ext cx="4572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2667000" y="4038600"/>
            <a:ext cx="4572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667000" y="4876800"/>
            <a:ext cx="304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667000" y="3429000"/>
            <a:ext cx="304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667000" y="41148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696028" y="4982028"/>
            <a:ext cx="3048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667000" y="3505200"/>
            <a:ext cx="228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743200" y="4114800"/>
            <a:ext cx="304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2667000" y="51054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263406595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56" presetClass="path" presetSubtype="0" accel="50000" decel="50000" fill="hold" nodeType="withEffect">
                                  <p:stCondLst>
                                    <p:cond delay="0"/>
                                  </p:stCondLst>
                                  <p:childTnLst>
                                    <p:animMotion origin="layout" path="M -0.00625 -4.56647E-6 L 0.12292 -0.03884 " pathEditMode="relative" rAng="0" ptsTypes="AA">
                                      <p:cBhvr>
                                        <p:cTn id="12" dur="2000" fill="hold"/>
                                        <p:tgtEl>
                                          <p:spTgt spid="8"/>
                                        </p:tgtEl>
                                        <p:attrNameLst>
                                          <p:attrName>ppt_x</p:attrName>
                                          <p:attrName>ppt_y</p:attrName>
                                        </p:attrNameLst>
                                      </p:cBhvr>
                                      <p:rCtr x="6500" y="-1900"/>
                                    </p:animMotion>
                                  </p:childTnLst>
                                </p:cTn>
                              </p:par>
                              <p:par>
                                <p:cTn id="13" presetID="56" presetClass="path" presetSubtype="0" accel="50000" decel="50000" fill="hold" nodeType="withEffect">
                                  <p:stCondLst>
                                    <p:cond delay="0"/>
                                  </p:stCondLst>
                                  <p:childTnLst>
                                    <p:animMotion origin="layout" path="M -3.33333E-6 2.83237E-6 L 0.13334 -0.12 " pathEditMode="relative" rAng="0" ptsTypes="AA">
                                      <p:cBhvr>
                                        <p:cTn id="14" dur="2000" fill="hold"/>
                                        <p:tgtEl>
                                          <p:spTgt spid="10"/>
                                        </p:tgtEl>
                                        <p:attrNameLst>
                                          <p:attrName>ppt_x</p:attrName>
                                          <p:attrName>ppt_y</p:attrName>
                                        </p:attrNameLst>
                                      </p:cBhvr>
                                      <p:rCtr x="6700" y="-6000"/>
                                    </p:animMotion>
                                  </p:childTnLst>
                                </p:cTn>
                              </p:par>
                              <p:par>
                                <p:cTn id="15" presetID="56" presetClass="path" presetSubtype="0" accel="50000" decel="50000" fill="hold" nodeType="withEffect">
                                  <p:stCondLst>
                                    <p:cond delay="0"/>
                                  </p:stCondLst>
                                  <p:childTnLst>
                                    <p:animMotion origin="layout" path="M 3.33333E-6 1.84971E-6 L 0.1375 -0.26081 " pathEditMode="relative" rAng="0" ptsTypes="AA">
                                      <p:cBhvr>
                                        <p:cTn id="16" dur="2000" fill="hold"/>
                                        <p:tgtEl>
                                          <p:spTgt spid="11"/>
                                        </p:tgtEl>
                                        <p:attrNameLst>
                                          <p:attrName>ppt_x</p:attrName>
                                          <p:attrName>ppt_y</p:attrName>
                                        </p:attrNameLst>
                                      </p:cBhvr>
                                      <p:rCtr x="6900" y="-13000"/>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5.55112E-17 -1.96532E-6 L 0.12083 0.0444 " pathEditMode="relative" rAng="0" ptsTypes="AA">
                                      <p:cBhvr>
                                        <p:cTn id="33" dur="2000" fill="hold"/>
                                        <p:tgtEl>
                                          <p:spTgt spid="17"/>
                                        </p:tgtEl>
                                        <p:attrNameLst>
                                          <p:attrName>ppt_x</p:attrName>
                                          <p:attrName>ppt_y</p:attrName>
                                        </p:attrNameLst>
                                      </p:cBhvr>
                                      <p:rCtr x="6000" y="2200"/>
                                    </p:animMotion>
                                  </p:childTnLst>
                                </p:cTn>
                              </p:par>
                              <p:par>
                                <p:cTn id="34" presetID="0" presetClass="path" presetSubtype="0" accel="50000" decel="50000" fill="hold" nodeType="withEffect">
                                  <p:stCondLst>
                                    <p:cond delay="0"/>
                                  </p:stCondLst>
                                  <p:childTnLst>
                                    <p:animMotion origin="layout" path="M 3.33333E-6 2.77457E-6 L 0.1 -0.03885 " pathEditMode="relative" rAng="0" ptsTypes="AA">
                                      <p:cBhvr>
                                        <p:cTn id="35" dur="2000" fill="hold"/>
                                        <p:tgtEl>
                                          <p:spTgt spid="18"/>
                                        </p:tgtEl>
                                        <p:attrNameLst>
                                          <p:attrName>ppt_x</p:attrName>
                                          <p:attrName>ppt_y</p:attrName>
                                        </p:attrNameLst>
                                      </p:cBhvr>
                                      <p:rCtr x="5000" y="-1900"/>
                                    </p:animMotion>
                                  </p:childTnLst>
                                </p:cTn>
                              </p:par>
                              <p:par>
                                <p:cTn id="36" presetID="0" presetClass="path" presetSubtype="0" accel="50000" decel="50000" fill="hold" nodeType="withEffect">
                                  <p:stCondLst>
                                    <p:cond delay="0"/>
                                  </p:stCondLst>
                                  <p:childTnLst>
                                    <p:animMotion origin="layout" path="M 3.33333E-6 -2.60116E-6 L 0.10833 -0.14428 " pathEditMode="relative" ptsTypes="AA">
                                      <p:cBhvr>
                                        <p:cTn id="37" dur="2000" fill="hold"/>
                                        <p:tgtEl>
                                          <p:spTgt spid="19"/>
                                        </p:tgtEl>
                                        <p:attrNameLst>
                                          <p:attrName>ppt_x</p:attrName>
                                          <p:attrName>ppt_y</p:attrName>
                                        </p:attrNameLst>
                                      </p:cBhvr>
                                    </p:animMotion>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3.33333E-6 2.60116E-6 L 0.11667 0.12208 " pathEditMode="relative" ptsTypes="AA">
                                      <p:cBhvr>
                                        <p:cTn id="54" dur="2000" fill="hold"/>
                                        <p:tgtEl>
                                          <p:spTgt spid="25"/>
                                        </p:tgtEl>
                                        <p:attrNameLst>
                                          <p:attrName>ppt_x</p:attrName>
                                          <p:attrName>ppt_y</p:attrName>
                                        </p:attrNameLst>
                                      </p:cBhvr>
                                    </p:animMotion>
                                  </p:childTnLst>
                                </p:cTn>
                              </p:par>
                              <p:par>
                                <p:cTn id="55" presetID="0" presetClass="path" presetSubtype="0" accel="50000" decel="50000" fill="hold" nodeType="withEffect">
                                  <p:stCondLst>
                                    <p:cond delay="0"/>
                                  </p:stCondLst>
                                  <p:childTnLst>
                                    <p:animMotion origin="layout" path="M -3.33333E-6 1.7341E-6 L 0.1 0.05549 " pathEditMode="relative" ptsTypes="AA">
                                      <p:cBhvr>
                                        <p:cTn id="56" dur="2000" fill="hold"/>
                                        <p:tgtEl>
                                          <p:spTgt spid="27"/>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3.33333E-6 4.45087E-6 L 0.10834 -0.0555 " pathEditMode="relative" rAng="0" ptsTypes="AA">
                                      <p:cBhvr>
                                        <p:cTn id="58" dur="2000" fill="hold"/>
                                        <p:tgtEl>
                                          <p:spTgt spid="30"/>
                                        </p:tgtEl>
                                        <p:attrNameLst>
                                          <p:attrName>ppt_x</p:attrName>
                                          <p:attrName>ppt_y</p:attrName>
                                        </p:attrNameLst>
                                      </p:cBhvr>
                                      <p:rCtr x="5400" y="-2800"/>
                                    </p:animMotion>
                                  </p:childTnLst>
                                </p:cTn>
                              </p:par>
                            </p:childTnLst>
                          </p:cTn>
                        </p:par>
                        <p:par>
                          <p:cTn id="59" fill="hold">
                            <p:stCondLst>
                              <p:cond delay="2000"/>
                            </p:stCondLst>
                            <p:childTnLst>
                              <p:par>
                                <p:cTn id="60" presetID="1" presetClass="exit" presetSubtype="0" fill="hold" nodeType="afterEffect">
                                  <p:stCondLst>
                                    <p:cond delay="0"/>
                                  </p:stCondLst>
                                  <p:childTnLst>
                                    <p:set>
                                      <p:cBhvr>
                                        <p:cTn id="61" dur="1" fill="hold">
                                          <p:stCondLst>
                                            <p:cond delay="0"/>
                                          </p:stCondLst>
                                        </p:cTn>
                                        <p:tgtEl>
                                          <p:spTgt spid="2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7"/>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par>
                                <p:cTn id="74" presetID="0" presetClass="path" presetSubtype="0" accel="50000" decel="50000" fill="hold" nodeType="withEffect">
                                  <p:stCondLst>
                                    <p:cond delay="0"/>
                                  </p:stCondLst>
                                  <p:childTnLst>
                                    <p:animMotion origin="layout" path="M 3.33333E-6 2.36994E-6 L 0.1375 0.22751 " pathEditMode="relative" rAng="0" ptsTypes="AA">
                                      <p:cBhvr>
                                        <p:cTn id="75" dur="2000" fill="hold"/>
                                        <p:tgtEl>
                                          <p:spTgt spid="33"/>
                                        </p:tgtEl>
                                        <p:attrNameLst>
                                          <p:attrName>ppt_x</p:attrName>
                                          <p:attrName>ppt_y</p:attrName>
                                        </p:attrNameLst>
                                      </p:cBhvr>
                                      <p:rCtr x="6900" y="11400"/>
                                    </p:animMotion>
                                  </p:childTnLst>
                                </p:cTn>
                              </p:par>
                              <p:par>
                                <p:cTn id="76" presetID="0" presetClass="path" presetSubtype="0" accel="50000" decel="50000" fill="hold" nodeType="withEffect">
                                  <p:stCondLst>
                                    <p:cond delay="0"/>
                                  </p:stCondLst>
                                  <p:childTnLst>
                                    <p:animMotion origin="layout" path="M 3.33333E-6 -2.89017E-6 L 0.10833 0.14428 " pathEditMode="relative" rAng="0" ptsTypes="AA">
                                      <p:cBhvr>
                                        <p:cTn id="77" dur="2000" fill="hold"/>
                                        <p:tgtEl>
                                          <p:spTgt spid="35"/>
                                        </p:tgtEl>
                                        <p:attrNameLst>
                                          <p:attrName>ppt_x</p:attrName>
                                          <p:attrName>ppt_y</p:attrName>
                                        </p:attrNameLst>
                                      </p:cBhvr>
                                      <p:rCtr x="5400" y="7200"/>
                                    </p:animMotion>
                                  </p:childTnLst>
                                </p:cTn>
                              </p:par>
                              <p:par>
                                <p:cTn id="78" presetID="0" presetClass="path" presetSubtype="0" accel="50000" decel="50000" fill="hold" nodeType="withEffect">
                                  <p:stCondLst>
                                    <p:cond delay="0"/>
                                  </p:stCondLst>
                                  <p:childTnLst>
                                    <p:animMotion origin="layout" path="M 5.55112E-17 -2.08092E-6 L 0.1125 0.0333 " pathEditMode="relative" rAng="0" ptsTypes="AA">
                                      <p:cBhvr>
                                        <p:cTn id="79" dur="2000" fill="hold"/>
                                        <p:tgtEl>
                                          <p:spTgt spid="37"/>
                                        </p:tgtEl>
                                        <p:attrNameLst>
                                          <p:attrName>ppt_x</p:attrName>
                                          <p:attrName>ppt_y</p:attrName>
                                        </p:attrNameLst>
                                      </p:cBhvr>
                                      <p:rCtr x="5600" y="1700"/>
                                    </p:animMotion>
                                  </p:childTnLst>
                                </p:cTn>
                              </p:par>
                            </p:childTnLst>
                          </p:cTn>
                        </p:par>
                        <p:par>
                          <p:cTn id="80" fill="hold">
                            <p:stCondLst>
                              <p:cond delay="2000"/>
                            </p:stCondLst>
                            <p:childTnLst>
                              <p:par>
                                <p:cTn id="81" presetID="1" presetClass="exit" presetSubtype="0" fill="hold" nodeType="afterEffect">
                                  <p:stCondLst>
                                    <p:cond delay="0"/>
                                  </p:stCondLst>
                                  <p:childTnLst>
                                    <p:set>
                                      <p:cBhvr>
                                        <p:cTn id="82" dur="1" fill="hold">
                                          <p:stCondLst>
                                            <p:cond delay="0"/>
                                          </p:stCondLst>
                                        </p:cTn>
                                        <p:tgtEl>
                                          <p:spTgt spid="3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3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500736" y="1066800"/>
            <a:ext cx="8421918" cy="5459956"/>
          </a:xfrm>
        </p:spPr>
        <p:txBody>
          <a:bodyPr wrap="square">
            <a:spAutoFit/>
          </a:bodyPr>
          <a:lstStyle/>
          <a:p>
            <a:pPr marL="342900" indent="-342900">
              <a:buFont typeface="+mj-lt"/>
              <a:buAutoNum type="arabicPeriod" startAt="18"/>
            </a:pPr>
            <a:r>
              <a:rPr lang="en-US" sz="1600" dirty="0"/>
              <a:t>Each node in the first hidden layer, takes all input attributes, multiplies with the corresponding weights, adds bias and the output is transformed using </a:t>
            </a:r>
            <a:r>
              <a:rPr lang="en-US" sz="1600" dirty="0" err="1"/>
              <a:t>non_linear</a:t>
            </a:r>
            <a:r>
              <a:rPr lang="en-US" sz="1600" dirty="0"/>
              <a:t> function</a:t>
            </a:r>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endParaRPr lang="en-US" sz="1600" dirty="0"/>
          </a:p>
          <a:p>
            <a:pPr marL="342900" indent="-342900">
              <a:buFont typeface="+mj-lt"/>
              <a:buAutoNum type="arabicPeriod" startAt="18"/>
            </a:pPr>
            <a:r>
              <a:rPr lang="en-US" sz="1600" dirty="0"/>
              <a:t>The weights for a given hidden node is pre-fixed and all the nodes in the hidden layer have their own weights</a:t>
            </a:r>
          </a:p>
          <a:p>
            <a:pPr marL="342900" indent="-342900">
              <a:buFont typeface="+mj-lt"/>
              <a:buAutoNum type="arabicPeriod" startAt="18"/>
            </a:pPr>
            <a:endParaRPr lang="en-US" sz="1600" dirty="0"/>
          </a:p>
          <a:p>
            <a:pPr marL="342900" indent="-342900">
              <a:buFont typeface="+mj-lt"/>
              <a:buAutoNum type="arabicPeriod" startAt="18"/>
            </a:pPr>
            <a:r>
              <a:rPr lang="en-US" sz="1600" dirty="0"/>
              <a:t>The output of each node is fed to output layer nodes or another set of hidden nodes in another hidden layer</a:t>
            </a:r>
          </a:p>
        </p:txBody>
      </p:sp>
      <p:sp>
        <p:nvSpPr>
          <p:cNvPr id="20" name="Oval 19"/>
          <p:cNvSpPr/>
          <p:nvPr/>
        </p:nvSpPr>
        <p:spPr>
          <a:xfrm>
            <a:off x="2735940" y="2648856"/>
            <a:ext cx="3810000" cy="1905000"/>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2" name="Straight Arrow Connector 21"/>
          <p:cNvCxnSpPr>
            <a:endCxn id="31" idx="1"/>
          </p:cNvCxnSpPr>
          <p:nvPr/>
        </p:nvCxnSpPr>
        <p:spPr>
          <a:xfrm>
            <a:off x="1607454" y="2409366"/>
            <a:ext cx="1671940" cy="522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364340" y="4038600"/>
            <a:ext cx="1600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340" y="3352800"/>
            <a:ext cx="13716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2743200" y="2641602"/>
            <a:ext cx="3810000" cy="1905000"/>
          </a:xfrm>
          <a:prstGeom prst="ellipse">
            <a:avLst/>
          </a:prstGeom>
          <a:solidFill>
            <a:srgbClr val="0070C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1" name="Oval 30"/>
          <p:cNvSpPr/>
          <p:nvPr/>
        </p:nvSpPr>
        <p:spPr>
          <a:xfrm>
            <a:off x="2721432" y="2652486"/>
            <a:ext cx="3810000" cy="1905000"/>
          </a:xfrm>
          <a:prstGeom prst="ellipse">
            <a:avLst/>
          </a:prstGeom>
          <a:solidFill>
            <a:srgbClr val="0070C0">
              <a:alpha val="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43" name="Group 42"/>
          <p:cNvGrpSpPr/>
          <p:nvPr/>
        </p:nvGrpSpPr>
        <p:grpSpPr>
          <a:xfrm>
            <a:off x="3614058" y="2794002"/>
            <a:ext cx="1981200" cy="381000"/>
            <a:chOff x="2514600" y="4724394"/>
            <a:chExt cx="1600200" cy="246230"/>
          </a:xfrm>
        </p:grpSpPr>
        <p:sp>
          <p:nvSpPr>
            <p:cNvPr id="40" name="TextBox 39"/>
            <p:cNvSpPr txBox="1"/>
            <p:nvPr/>
          </p:nvSpPr>
          <p:spPr>
            <a:xfrm>
              <a:off x="2514600" y="4724402"/>
              <a:ext cx="533400" cy="246222"/>
            </a:xfrm>
            <a:prstGeom prst="rect">
              <a:avLst/>
            </a:prstGeom>
            <a:noFill/>
            <a:ln>
              <a:solidFill>
                <a:schemeClr val="tx1"/>
              </a:solidFill>
            </a:ln>
          </p:spPr>
          <p:txBody>
            <a:bodyPr wrap="square" rtlCol="0">
              <a:spAutoFit/>
            </a:bodyPr>
            <a:lstStyle/>
            <a:p>
              <a:r>
                <a:rPr lang="en-IN" sz="1400" b="1" dirty="0"/>
                <a:t>W11</a:t>
              </a:r>
            </a:p>
          </p:txBody>
        </p:sp>
        <p:sp>
          <p:nvSpPr>
            <p:cNvPr id="41" name="TextBox 40"/>
            <p:cNvSpPr txBox="1"/>
            <p:nvPr/>
          </p:nvSpPr>
          <p:spPr>
            <a:xfrm>
              <a:off x="3048000" y="4724397"/>
              <a:ext cx="533400" cy="246222"/>
            </a:xfrm>
            <a:prstGeom prst="rect">
              <a:avLst/>
            </a:prstGeom>
            <a:noFill/>
            <a:ln>
              <a:solidFill>
                <a:schemeClr val="tx1"/>
              </a:solidFill>
            </a:ln>
          </p:spPr>
          <p:txBody>
            <a:bodyPr wrap="square" rtlCol="0">
              <a:spAutoFit/>
            </a:bodyPr>
            <a:lstStyle/>
            <a:p>
              <a:r>
                <a:rPr lang="en-IN" sz="1400" b="1" dirty="0"/>
                <a:t>W12</a:t>
              </a:r>
            </a:p>
          </p:txBody>
        </p:sp>
        <p:sp>
          <p:nvSpPr>
            <p:cNvPr id="42" name="TextBox 41"/>
            <p:cNvSpPr txBox="1"/>
            <p:nvPr/>
          </p:nvSpPr>
          <p:spPr>
            <a:xfrm>
              <a:off x="3581400" y="4724394"/>
              <a:ext cx="533400" cy="246222"/>
            </a:xfrm>
            <a:prstGeom prst="rect">
              <a:avLst/>
            </a:prstGeom>
            <a:noFill/>
            <a:ln>
              <a:solidFill>
                <a:schemeClr val="tx1"/>
              </a:solidFill>
            </a:ln>
          </p:spPr>
          <p:txBody>
            <a:bodyPr wrap="square" rtlCol="0">
              <a:spAutoFit/>
            </a:bodyPr>
            <a:lstStyle/>
            <a:p>
              <a:r>
                <a:rPr lang="en-IN" sz="1400" b="1" dirty="0"/>
                <a:t>W13</a:t>
              </a:r>
            </a:p>
          </p:txBody>
        </p:sp>
      </p:grpSp>
      <p:sp>
        <p:nvSpPr>
          <p:cNvPr id="44" name="TextBox 43"/>
          <p:cNvSpPr txBox="1"/>
          <p:nvPr/>
        </p:nvSpPr>
        <p:spPr>
          <a:xfrm>
            <a:off x="1516740" y="2133600"/>
            <a:ext cx="457200" cy="307777"/>
          </a:xfrm>
          <a:prstGeom prst="rect">
            <a:avLst/>
          </a:prstGeom>
          <a:noFill/>
        </p:spPr>
        <p:txBody>
          <a:bodyPr wrap="square" rtlCol="0">
            <a:spAutoFit/>
          </a:bodyPr>
          <a:lstStyle/>
          <a:p>
            <a:r>
              <a:rPr lang="en-IN" sz="1400" b="1" dirty="0"/>
              <a:t>X1</a:t>
            </a:r>
          </a:p>
        </p:txBody>
      </p:sp>
      <p:sp>
        <p:nvSpPr>
          <p:cNvPr id="45" name="TextBox 44"/>
          <p:cNvSpPr txBox="1"/>
          <p:nvPr/>
        </p:nvSpPr>
        <p:spPr>
          <a:xfrm>
            <a:off x="1328058" y="2971800"/>
            <a:ext cx="533400" cy="307777"/>
          </a:xfrm>
          <a:prstGeom prst="rect">
            <a:avLst/>
          </a:prstGeom>
          <a:noFill/>
        </p:spPr>
        <p:txBody>
          <a:bodyPr wrap="square" rtlCol="0">
            <a:spAutoFit/>
          </a:bodyPr>
          <a:lstStyle/>
          <a:p>
            <a:r>
              <a:rPr lang="en-IN" sz="1400" b="1" dirty="0"/>
              <a:t>X2</a:t>
            </a:r>
          </a:p>
        </p:txBody>
      </p:sp>
      <p:sp>
        <p:nvSpPr>
          <p:cNvPr id="46" name="TextBox 45"/>
          <p:cNvSpPr txBox="1"/>
          <p:nvPr/>
        </p:nvSpPr>
        <p:spPr>
          <a:xfrm>
            <a:off x="1346196" y="3962400"/>
            <a:ext cx="533400" cy="307777"/>
          </a:xfrm>
          <a:prstGeom prst="rect">
            <a:avLst/>
          </a:prstGeom>
          <a:noFill/>
        </p:spPr>
        <p:txBody>
          <a:bodyPr wrap="square" rtlCol="0">
            <a:spAutoFit/>
          </a:bodyPr>
          <a:lstStyle/>
          <a:p>
            <a:r>
              <a:rPr lang="en-IN" sz="1400" b="1" dirty="0"/>
              <a:t>X3</a:t>
            </a:r>
          </a:p>
        </p:txBody>
      </p:sp>
      <p:sp>
        <p:nvSpPr>
          <p:cNvPr id="47" name="TextBox 46"/>
          <p:cNvSpPr txBox="1"/>
          <p:nvPr/>
        </p:nvSpPr>
        <p:spPr>
          <a:xfrm>
            <a:off x="3345540" y="3429000"/>
            <a:ext cx="2895600" cy="276999"/>
          </a:xfrm>
          <a:prstGeom prst="rect">
            <a:avLst/>
          </a:prstGeom>
          <a:noFill/>
          <a:ln>
            <a:solidFill>
              <a:schemeClr val="tx1"/>
            </a:solidFill>
          </a:ln>
        </p:spPr>
        <p:txBody>
          <a:bodyPr wrap="square" rtlCol="0">
            <a:spAutoFit/>
          </a:bodyPr>
          <a:lstStyle/>
          <a:p>
            <a:r>
              <a:rPr lang="en-IN" sz="1200" b="1" dirty="0"/>
              <a:t>ACC = X1*W11 + X2*W12 + X3*W13</a:t>
            </a:r>
          </a:p>
        </p:txBody>
      </p:sp>
      <p:sp>
        <p:nvSpPr>
          <p:cNvPr id="58" name="TextBox 57"/>
          <p:cNvSpPr txBox="1"/>
          <p:nvPr/>
        </p:nvSpPr>
        <p:spPr>
          <a:xfrm>
            <a:off x="3458022" y="3933372"/>
            <a:ext cx="2438400" cy="307777"/>
          </a:xfrm>
          <a:prstGeom prst="rect">
            <a:avLst/>
          </a:prstGeom>
          <a:noFill/>
        </p:spPr>
        <p:txBody>
          <a:bodyPr wrap="square" rtlCol="0">
            <a:spAutoFit/>
          </a:bodyPr>
          <a:lstStyle/>
          <a:p>
            <a:r>
              <a:rPr lang="en-IN" sz="1400" dirty="0"/>
              <a:t>N1Output = Sigmoid(ACC)</a:t>
            </a:r>
          </a:p>
        </p:txBody>
      </p:sp>
      <p:cxnSp>
        <p:nvCxnSpPr>
          <p:cNvPr id="62" name="Straight Arrow Connector 61"/>
          <p:cNvCxnSpPr/>
          <p:nvPr/>
        </p:nvCxnSpPr>
        <p:spPr>
          <a:xfrm>
            <a:off x="4564740" y="41910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574140" y="2133600"/>
            <a:ext cx="2590800" cy="369332"/>
          </a:xfrm>
          <a:prstGeom prst="rect">
            <a:avLst/>
          </a:prstGeom>
          <a:noFill/>
        </p:spPr>
        <p:txBody>
          <a:bodyPr wrap="square" rtlCol="0">
            <a:spAutoFit/>
          </a:bodyPr>
          <a:lstStyle/>
          <a:p>
            <a:r>
              <a:rPr lang="en-IN" dirty="0"/>
              <a:t>Hidden Layer Node 1</a:t>
            </a:r>
          </a:p>
        </p:txBody>
      </p:sp>
      <p:sp>
        <p:nvSpPr>
          <p:cNvPr id="21"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167481361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hidden"/>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1" nodeType="afterEffect">
                                  <p:stCondLst>
                                    <p:cond delay="1500"/>
                                  </p:stCondLst>
                                  <p:childTnLst>
                                    <p:set>
                                      <p:cBhvr>
                                        <p:cTn id="15" dur="1" fill="hold">
                                          <p:stCondLst>
                                            <p:cond delay="0"/>
                                          </p:stCondLst>
                                        </p:cTn>
                                        <p:tgtEl>
                                          <p:spTgt spid="29"/>
                                        </p:tgtEl>
                                        <p:attrNameLst>
                                          <p:attrName>style.visibility</p:attrName>
                                        </p:attrNameLst>
                                      </p:cBhvr>
                                      <p:to>
                                        <p:strVal val="hidden"/>
                                      </p:to>
                                    </p:set>
                                  </p:childTnLst>
                                </p:cTn>
                              </p:par>
                              <p:par>
                                <p:cTn id="16" presetID="1" presetClass="entr" presetSubtype="0" fill="hold" nodeType="withEffect">
                                  <p:stCondLst>
                                    <p:cond delay="150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47"/>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500"/>
                                  </p:stCondLst>
                                  <p:childTnLst>
                                    <p:set>
                                      <p:cBhvr>
                                        <p:cTn id="23" dur="1" fill="hold">
                                          <p:stCondLst>
                                            <p:cond delay="0"/>
                                          </p:stCondLst>
                                        </p:cTn>
                                        <p:tgtEl>
                                          <p:spTgt spid="58"/>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50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29" grpId="1" animBg="1"/>
      <p:bldP spid="31" grpId="0" animBg="1"/>
      <p:bldP spid="47" grpId="0" animBg="1"/>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990600" y="1752600"/>
            <a:ext cx="7620000" cy="4278094"/>
          </a:xfrm>
        </p:spPr>
        <p:txBody>
          <a:bodyPr wrap="square">
            <a:spAutoFit/>
          </a:bodyPr>
          <a:lstStyle/>
          <a:p>
            <a:pPr marL="257168" indent="-257168">
              <a:buFont typeface="+mj-lt"/>
              <a:buAutoNum type="arabicPeriod"/>
            </a:pPr>
            <a:r>
              <a:rPr lang="en-IN" sz="1400" dirty="0"/>
              <a:t>Artificial Neural Network (ANN) models relationships between a set of input data and output data.</a:t>
            </a:r>
          </a:p>
          <a:p>
            <a:pPr marL="257168" indent="-257168">
              <a:buFont typeface="+mj-lt"/>
              <a:buAutoNum type="arabicPeriod"/>
            </a:pPr>
            <a:endParaRPr lang="en-IN" sz="1400" b="1" dirty="0"/>
          </a:p>
          <a:p>
            <a:pPr marL="257168" indent="-257168">
              <a:buFont typeface="+mj-lt"/>
              <a:buAutoNum type="arabicPeriod"/>
            </a:pPr>
            <a:r>
              <a:rPr lang="en-IN" sz="1400" dirty="0"/>
              <a:t>ANN models are based on the observed behaviour of neural nets in our brains</a:t>
            </a:r>
          </a:p>
          <a:p>
            <a:pPr marL="257168" indent="-257168">
              <a:buFont typeface="+mj-lt"/>
              <a:buAutoNum type="arabicPeriod"/>
            </a:pPr>
            <a:endParaRPr lang="en-IN" sz="1400" dirty="0"/>
          </a:p>
          <a:p>
            <a:pPr marL="257168" indent="-257168">
              <a:buFont typeface="+mj-lt"/>
              <a:buAutoNum type="arabicPeriod"/>
            </a:pPr>
            <a:r>
              <a:rPr lang="en-IN" sz="1400" dirty="0"/>
              <a:t>Just as brain uses a network of interconnected neurons to parallelize the processing of input signals to trigger a response, ANN also make use of interconnected neurons to parallelly work on input signals and give an output</a:t>
            </a:r>
          </a:p>
          <a:p>
            <a:pPr marL="257168" indent="-257168">
              <a:buFont typeface="+mj-lt"/>
              <a:buAutoNum type="arabicPeriod"/>
            </a:pPr>
            <a:endParaRPr lang="en-IN" sz="1400" dirty="0"/>
          </a:p>
          <a:p>
            <a:pPr marL="257168" indent="-257168">
              <a:buFont typeface="+mj-lt"/>
              <a:buAutoNum type="arabicPeriod"/>
            </a:pPr>
            <a:r>
              <a:rPr lang="en-IN" sz="1400" dirty="0"/>
              <a:t>It is interesting to know how biological neurons function Ref:</a:t>
            </a:r>
          </a:p>
          <a:p>
            <a:pPr marL="640540" lvl="1" indent="-257168">
              <a:buFont typeface="+mj-lt"/>
              <a:buAutoNum type="arabicPeriod"/>
            </a:pPr>
            <a:r>
              <a:rPr lang="en-IN" sz="1200" dirty="0"/>
              <a:t>Resting potential</a:t>
            </a:r>
          </a:p>
          <a:p>
            <a:pPr marL="640540" lvl="1" indent="-257168">
              <a:buFont typeface="+mj-lt"/>
              <a:buAutoNum type="arabicPeriod"/>
            </a:pPr>
            <a:r>
              <a:rPr lang="en-IN" sz="1200" dirty="0"/>
              <a:t>Action potential</a:t>
            </a:r>
          </a:p>
          <a:p>
            <a:pPr marL="640540" lvl="1" indent="-257168">
              <a:buFont typeface="+mj-lt"/>
              <a:buAutoNum type="arabicPeriod"/>
            </a:pPr>
            <a:r>
              <a:rPr lang="en-IN" sz="1200" dirty="0"/>
              <a:t>Threshold for action potential</a:t>
            </a:r>
          </a:p>
          <a:p>
            <a:pPr marL="640540" lvl="1" indent="-257168">
              <a:buFont typeface="+mj-lt"/>
              <a:buAutoNum type="arabicPeriod"/>
            </a:pPr>
            <a:r>
              <a:rPr lang="en-IN" sz="1200" dirty="0"/>
              <a:t>Synapses and synaptic transmission</a:t>
            </a:r>
          </a:p>
          <a:p>
            <a:pPr marL="257168" indent="-257168">
              <a:buFont typeface="+mj-lt"/>
              <a:buAutoNum type="arabicPeriod"/>
            </a:pPr>
            <a:endParaRPr lang="en-IN" sz="1200" dirty="0"/>
          </a:p>
          <a:p>
            <a:pPr marL="257168" indent="-257168">
              <a:buFont typeface="+mj-lt"/>
              <a:buAutoNum type="arabicPeriod"/>
            </a:pPr>
            <a:endParaRPr lang="en-IN" sz="1200" dirty="0"/>
          </a:p>
          <a:p>
            <a:pPr marL="257168" indent="-257168">
              <a:buFont typeface="+mj-lt"/>
              <a:buAutoNum type="arabicPeriod"/>
            </a:pPr>
            <a:endParaRPr lang="en-IN" sz="1200" dirty="0"/>
          </a:p>
          <a:p>
            <a:pPr marL="257168" indent="-257168">
              <a:buFont typeface="+mj-lt"/>
              <a:buAutoNum type="arabicPeriod"/>
            </a:pPr>
            <a:endParaRPr lang="en-IN" sz="1200" dirty="0"/>
          </a:p>
        </p:txBody>
      </p:sp>
      <p:sp>
        <p:nvSpPr>
          <p:cNvPr id="4" name="Title 2"/>
          <p:cNvSpPr txBox="1">
            <a:spLocks/>
          </p:cNvSpPr>
          <p:nvPr/>
        </p:nvSpPr>
        <p:spPr>
          <a:xfrm>
            <a:off x="1066800" y="1143000"/>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a:t>
            </a:r>
          </a:p>
        </p:txBody>
      </p:sp>
    </p:spTree>
    <p:extLst>
      <p:ext uri="{BB962C8B-B14F-4D97-AF65-F5344CB8AC3E}">
        <p14:creationId xmlns:p14="http://schemas.microsoft.com/office/powerpoint/2010/main" val="643205309"/>
      </p:ext>
    </p:extLst>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62264" cy="338554"/>
          </a:xfrm>
        </p:spPr>
        <p:txBody>
          <a:bodyPr wrap="square">
            <a:spAutoFit/>
          </a:bodyPr>
          <a:lstStyle/>
          <a:p>
            <a:pPr marL="342900" indent="-342900">
              <a:buFont typeface="+mj-lt"/>
              <a:buAutoNum type="arabicPeriod" startAt="21"/>
            </a:pPr>
            <a:r>
              <a:rPr lang="en-US" sz="1600" dirty="0"/>
              <a:t>The output value of each hidden node is sent to each output node in the output layer </a:t>
            </a:r>
          </a:p>
        </p:txBody>
      </p:sp>
      <p:pic>
        <p:nvPicPr>
          <p:cNvPr id="403459" name="Picture 3"/>
          <p:cNvPicPr>
            <a:picLocks noChangeAspect="1" noChangeArrowheads="1"/>
          </p:cNvPicPr>
          <p:nvPr/>
        </p:nvPicPr>
        <p:blipFill>
          <a:blip r:embed="rId3" cstate="print"/>
          <a:srcRect/>
          <a:stretch>
            <a:fillRect/>
          </a:stretch>
        </p:blipFill>
        <p:spPr bwMode="auto">
          <a:xfrm>
            <a:off x="1219200" y="2057400"/>
            <a:ext cx="6019800" cy="3752850"/>
          </a:xfrm>
          <a:prstGeom prst="rect">
            <a:avLst/>
          </a:prstGeom>
          <a:noFill/>
          <a:ln w="9525">
            <a:noFill/>
            <a:miter lim="800000"/>
            <a:headEnd/>
            <a:tailEnd/>
          </a:ln>
        </p:spPr>
      </p:pic>
      <p:cxnSp>
        <p:nvCxnSpPr>
          <p:cNvPr id="34" name="Straight Arrow Connector 33"/>
          <p:cNvCxnSpPr/>
          <p:nvPr/>
        </p:nvCxnSpPr>
        <p:spPr>
          <a:xfrm>
            <a:off x="4724400" y="29718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648200" y="3048000"/>
            <a:ext cx="304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4724400" y="3810000"/>
            <a:ext cx="381000" cy="58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724400" y="3886200"/>
            <a:ext cx="304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4724400" y="4419600"/>
            <a:ext cx="3048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24400" y="464820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4724400" y="5181600"/>
            <a:ext cx="228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724400" y="52578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286936703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3.33333E-6 1.7341E-6 L 0.1 0.05549 " pathEditMode="relative" ptsTypes="AA">
                                      <p:cBhvr>
                                        <p:cTn id="10" dur="2000" fill="hold"/>
                                        <p:tgtEl>
                                          <p:spTgt spid="34"/>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3.69942E-6 L 0.125 0.20531 " pathEditMode="relative" rAng="0" ptsTypes="AA">
                                      <p:cBhvr>
                                        <p:cTn id="12" dur="2000" fill="hold"/>
                                        <p:tgtEl>
                                          <p:spTgt spid="38"/>
                                        </p:tgtEl>
                                        <p:attrNameLst>
                                          <p:attrName>ppt_x</p:attrName>
                                          <p:attrName>ppt_y</p:attrName>
                                        </p:attrNameLst>
                                      </p:cBhvr>
                                      <p:rCtr x="63" y="103"/>
                                    </p:animMotion>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3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0 4.85549E-6 L 0.10417 -0.02636 " pathEditMode="relative" rAng="0" ptsTypes="AA">
                                      <p:cBhvr>
                                        <p:cTn id="25" dur="2000" fill="hold"/>
                                        <p:tgtEl>
                                          <p:spTgt spid="42"/>
                                        </p:tgtEl>
                                        <p:attrNameLst>
                                          <p:attrName>ppt_x</p:attrName>
                                          <p:attrName>ppt_y</p:attrName>
                                        </p:attrNameLst>
                                      </p:cBhvr>
                                      <p:rCtr x="52" y="-13"/>
                                    </p:animMotion>
                                  </p:childTnLst>
                                </p:cTn>
                              </p:par>
                              <p:par>
                                <p:cTn id="26" presetID="0" presetClass="path" presetSubtype="0" accel="50000" decel="50000" fill="hold" nodeType="withEffect">
                                  <p:stCondLst>
                                    <p:cond delay="0"/>
                                  </p:stCondLst>
                                  <p:childTnLst>
                                    <p:animMotion origin="layout" path="M -3.33333E-6 1.04046E-6 L 0.1 0.10543 " pathEditMode="relative" rAng="0" ptsTypes="AA">
                                      <p:cBhvr>
                                        <p:cTn id="27" dur="2000" fill="hold"/>
                                        <p:tgtEl>
                                          <p:spTgt spid="45"/>
                                        </p:tgtEl>
                                        <p:attrNameLst>
                                          <p:attrName>ppt_x</p:attrName>
                                          <p:attrName>ppt_y</p:attrName>
                                        </p:attrNameLst>
                                      </p:cBhvr>
                                      <p:rCtr x="50" y="53"/>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3.33333E-6 2.31214E-6 L 0.10834 -0.09989 " pathEditMode="relative" rAng="0" ptsTypes="AA">
                                      <p:cBhvr>
                                        <p:cTn id="40" dur="2000" fill="hold"/>
                                        <p:tgtEl>
                                          <p:spTgt spid="47"/>
                                        </p:tgtEl>
                                        <p:attrNameLst>
                                          <p:attrName>ppt_x</p:attrName>
                                          <p:attrName>ppt_y</p:attrName>
                                        </p:attrNameLst>
                                      </p:cBhvr>
                                      <p:rCtr x="54" y="-50"/>
                                    </p:animMotion>
                                  </p:childTnLst>
                                </p:cTn>
                              </p:par>
                              <p:par>
                                <p:cTn id="41" presetID="0" presetClass="path" presetSubtype="0" accel="50000" decel="50000" fill="hold" nodeType="withEffect">
                                  <p:stCondLst>
                                    <p:cond delay="0"/>
                                  </p:stCondLst>
                                  <p:childTnLst>
                                    <p:animMotion origin="layout" path="M 0 -4.21965E-6 L 0.1 -4.21965E-6 " pathEditMode="relative" rAng="0" ptsTypes="AA">
                                      <p:cBhvr>
                                        <p:cTn id="42" dur="2000" fill="hold"/>
                                        <p:tgtEl>
                                          <p:spTgt spid="49"/>
                                        </p:tgtEl>
                                        <p:attrNameLst>
                                          <p:attrName>ppt_x</p:attrName>
                                          <p:attrName>ppt_y</p:attrName>
                                        </p:attrNameLst>
                                      </p:cBhvr>
                                      <p:rCtr x="50" y="0"/>
                                    </p:animMotion>
                                  </p:childTnLst>
                                </p:cTn>
                              </p:par>
                            </p:childTnLst>
                          </p:cTn>
                        </p:par>
                        <p:par>
                          <p:cTn id="43" fill="hold">
                            <p:stCondLst>
                              <p:cond delay="2000"/>
                            </p:stCondLst>
                            <p:childTnLst>
                              <p:par>
                                <p:cTn id="44" presetID="1" presetClass="exit" presetSubtype="0" fill="hold" nodeType="afterEffect">
                                  <p:stCondLst>
                                    <p:cond delay="500"/>
                                  </p:stCondLst>
                                  <p:childTnLst>
                                    <p:set>
                                      <p:cBhvr>
                                        <p:cTn id="45" dur="1" fill="hold">
                                          <p:stCondLst>
                                            <p:cond delay="0"/>
                                          </p:stCondLst>
                                        </p:cTn>
                                        <p:tgtEl>
                                          <p:spTgt spid="4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49"/>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5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par>
                                <p:cTn id="52" presetID="0" presetClass="path" presetSubtype="0" accel="50000" decel="50000" fill="hold" nodeType="withEffect">
                                  <p:stCondLst>
                                    <p:cond delay="0"/>
                                  </p:stCondLst>
                                  <p:childTnLst>
                                    <p:animMotion origin="layout" path="M 1.73472E-18 -2.60116E-6 L 0.10833 -0.17757 " pathEditMode="relative" ptsTypes="AA">
                                      <p:cBhvr>
                                        <p:cTn id="53" dur="2000" fill="hold"/>
                                        <p:tgtEl>
                                          <p:spTgt spid="54"/>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3.33333E-6 -2.60116E-6 L 0.08334 -0.06659 " pathEditMode="relative" ptsTypes="AA">
                                      <p:cBhvr>
                                        <p:cTn id="55" dur="2000" fill="hold"/>
                                        <p:tgtEl>
                                          <p:spTgt spid="56"/>
                                        </p:tgtEl>
                                        <p:attrNameLst>
                                          <p:attrName>ppt_x</p:attrName>
                                          <p:attrName>ppt_y</p:attrName>
                                        </p:attrNameLst>
                                      </p:cBhvr>
                                    </p:animMotion>
                                  </p:childTnLst>
                                </p:cTn>
                              </p:par>
                            </p:childTnLst>
                          </p:cTn>
                        </p:par>
                        <p:par>
                          <p:cTn id="56" fill="hold">
                            <p:stCondLst>
                              <p:cond delay="4000"/>
                            </p:stCondLst>
                            <p:childTnLst>
                              <p:par>
                                <p:cTn id="57" presetID="1" presetClass="exit" presetSubtype="0" fill="hold" nodeType="afterEffect">
                                  <p:stCondLst>
                                    <p:cond delay="500"/>
                                  </p:stCondLst>
                                  <p:childTnLst>
                                    <p:set>
                                      <p:cBhvr>
                                        <p:cTn id="58" dur="1" fill="hold">
                                          <p:stCondLst>
                                            <p:cond delay="0"/>
                                          </p:stCondLst>
                                        </p:cTn>
                                        <p:tgtEl>
                                          <p:spTgt spid="5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892620" y="1676400"/>
            <a:ext cx="6796308" cy="2895600"/>
            <a:chOff x="457200" y="1676400"/>
            <a:chExt cx="6796308" cy="2895600"/>
          </a:xfrm>
        </p:grpSpPr>
        <p:cxnSp>
          <p:nvCxnSpPr>
            <p:cNvPr id="3" name="Straight Arrow Connector 2"/>
            <p:cNvCxnSpPr>
              <a:endCxn id="7" idx="1"/>
            </p:cNvCxnSpPr>
            <p:nvPr/>
          </p:nvCxnSpPr>
          <p:spPr>
            <a:xfrm>
              <a:off x="791022" y="1890480"/>
              <a:ext cx="1897249" cy="522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V="1">
              <a:off x="457200" y="3048000"/>
              <a:ext cx="16002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914400" y="2438400"/>
              <a:ext cx="1371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1905000" y="2133600"/>
              <a:ext cx="5348508" cy="1905000"/>
            </a:xfrm>
            <a:prstGeom prst="ellipse">
              <a:avLst/>
            </a:prstGeom>
            <a:solidFill>
              <a:srgbClr val="0070C0">
                <a:alpha val="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TextBox 11"/>
            <p:cNvSpPr txBox="1"/>
            <p:nvPr/>
          </p:nvSpPr>
          <p:spPr>
            <a:xfrm>
              <a:off x="1143000" y="1828800"/>
              <a:ext cx="457200" cy="307777"/>
            </a:xfrm>
            <a:prstGeom prst="rect">
              <a:avLst/>
            </a:prstGeom>
            <a:noFill/>
          </p:spPr>
          <p:txBody>
            <a:bodyPr wrap="square" rtlCol="0">
              <a:spAutoFit/>
            </a:bodyPr>
            <a:lstStyle/>
            <a:p>
              <a:r>
                <a:rPr lang="en-IN" sz="1400" b="1" dirty="0"/>
                <a:t>X1</a:t>
              </a:r>
            </a:p>
          </p:txBody>
        </p:sp>
        <p:sp>
          <p:nvSpPr>
            <p:cNvPr id="13" name="TextBox 12"/>
            <p:cNvSpPr txBox="1"/>
            <p:nvPr/>
          </p:nvSpPr>
          <p:spPr>
            <a:xfrm>
              <a:off x="685800" y="2209800"/>
              <a:ext cx="533400" cy="307777"/>
            </a:xfrm>
            <a:prstGeom prst="rect">
              <a:avLst/>
            </a:prstGeom>
            <a:noFill/>
          </p:spPr>
          <p:txBody>
            <a:bodyPr wrap="square" rtlCol="0">
              <a:spAutoFit/>
            </a:bodyPr>
            <a:lstStyle/>
            <a:p>
              <a:r>
                <a:rPr lang="en-IN" sz="1400" b="1" dirty="0"/>
                <a:t>X2</a:t>
              </a:r>
            </a:p>
          </p:txBody>
        </p:sp>
        <p:sp>
          <p:nvSpPr>
            <p:cNvPr id="14" name="TextBox 13"/>
            <p:cNvSpPr txBox="1"/>
            <p:nvPr/>
          </p:nvSpPr>
          <p:spPr>
            <a:xfrm>
              <a:off x="609600" y="2819400"/>
              <a:ext cx="533400" cy="307777"/>
            </a:xfrm>
            <a:prstGeom prst="rect">
              <a:avLst/>
            </a:prstGeom>
            <a:noFill/>
          </p:spPr>
          <p:txBody>
            <a:bodyPr wrap="square" rtlCol="0">
              <a:spAutoFit/>
            </a:bodyPr>
            <a:lstStyle/>
            <a:p>
              <a:r>
                <a:rPr lang="en-IN" sz="1400" b="1" dirty="0"/>
                <a:t>X3</a:t>
              </a:r>
            </a:p>
          </p:txBody>
        </p:sp>
        <p:sp>
          <p:nvSpPr>
            <p:cNvPr id="15" name="TextBox 14"/>
            <p:cNvSpPr txBox="1"/>
            <p:nvPr/>
          </p:nvSpPr>
          <p:spPr>
            <a:xfrm>
              <a:off x="2971800" y="3124200"/>
              <a:ext cx="2895600" cy="461665"/>
            </a:xfrm>
            <a:prstGeom prst="rect">
              <a:avLst/>
            </a:prstGeom>
            <a:noFill/>
            <a:ln>
              <a:solidFill>
                <a:schemeClr val="tx1"/>
              </a:solidFill>
            </a:ln>
          </p:spPr>
          <p:txBody>
            <a:bodyPr wrap="square" rtlCol="0">
              <a:spAutoFit/>
            </a:bodyPr>
            <a:lstStyle/>
            <a:p>
              <a:r>
                <a:rPr lang="en-IN" sz="1200" b="1" dirty="0"/>
                <a:t>ACC = X1*WO11 + X2*WO12 + X3*WO13 + X4*WO14</a:t>
              </a:r>
            </a:p>
          </p:txBody>
        </p:sp>
        <p:sp>
          <p:nvSpPr>
            <p:cNvPr id="16" name="TextBox 15"/>
            <p:cNvSpPr txBox="1"/>
            <p:nvPr/>
          </p:nvSpPr>
          <p:spPr>
            <a:xfrm>
              <a:off x="3084282" y="3628572"/>
              <a:ext cx="2438400" cy="307777"/>
            </a:xfrm>
            <a:prstGeom prst="rect">
              <a:avLst/>
            </a:prstGeom>
            <a:noFill/>
          </p:spPr>
          <p:txBody>
            <a:bodyPr wrap="square" rtlCol="0">
              <a:spAutoFit/>
            </a:bodyPr>
            <a:lstStyle/>
            <a:p>
              <a:r>
                <a:rPr lang="en-IN" sz="1400" dirty="0"/>
                <a:t>N1Output = Sigmoid(ACC)</a:t>
              </a:r>
            </a:p>
          </p:txBody>
        </p:sp>
        <p:cxnSp>
          <p:nvCxnSpPr>
            <p:cNvPr id="17" name="Straight Arrow Connector 16"/>
            <p:cNvCxnSpPr/>
            <p:nvPr/>
          </p:nvCxnSpPr>
          <p:spPr>
            <a:xfrm>
              <a:off x="4191000" y="38862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921010" y="2489206"/>
              <a:ext cx="3408436" cy="318658"/>
              <a:chOff x="3240318" y="2489206"/>
              <a:chExt cx="3408436" cy="318658"/>
            </a:xfrm>
          </p:grpSpPr>
          <p:sp>
            <p:nvSpPr>
              <p:cNvPr id="9" name="TextBox 8"/>
              <p:cNvSpPr txBox="1"/>
              <p:nvPr/>
            </p:nvSpPr>
            <p:spPr>
              <a:xfrm>
                <a:off x="3240318" y="2489210"/>
                <a:ext cx="850294" cy="307777"/>
              </a:xfrm>
              <a:prstGeom prst="rect">
                <a:avLst/>
              </a:prstGeom>
              <a:noFill/>
              <a:ln>
                <a:solidFill>
                  <a:schemeClr val="tx1"/>
                </a:solidFill>
              </a:ln>
            </p:spPr>
            <p:txBody>
              <a:bodyPr wrap="square" rtlCol="0">
                <a:spAutoFit/>
              </a:bodyPr>
              <a:lstStyle/>
              <a:p>
                <a:r>
                  <a:rPr lang="en-IN" sz="1400" b="1" dirty="0"/>
                  <a:t>011</a:t>
                </a:r>
              </a:p>
            </p:txBody>
          </p:sp>
          <p:sp>
            <p:nvSpPr>
              <p:cNvPr id="10" name="TextBox 9"/>
              <p:cNvSpPr txBox="1"/>
              <p:nvPr/>
            </p:nvSpPr>
            <p:spPr>
              <a:xfrm>
                <a:off x="4090612" y="2489206"/>
                <a:ext cx="850294" cy="307777"/>
              </a:xfrm>
              <a:prstGeom prst="rect">
                <a:avLst/>
              </a:prstGeom>
              <a:noFill/>
              <a:ln>
                <a:solidFill>
                  <a:schemeClr val="tx1"/>
                </a:solidFill>
              </a:ln>
            </p:spPr>
            <p:txBody>
              <a:bodyPr wrap="square" rtlCol="0">
                <a:spAutoFit/>
              </a:bodyPr>
              <a:lstStyle/>
              <a:p>
                <a:r>
                  <a:rPr lang="en-IN" sz="1400" b="1" dirty="0"/>
                  <a:t>O12</a:t>
                </a:r>
              </a:p>
            </p:txBody>
          </p:sp>
          <p:sp>
            <p:nvSpPr>
              <p:cNvPr id="11" name="TextBox 10"/>
              <p:cNvSpPr txBox="1"/>
              <p:nvPr/>
            </p:nvSpPr>
            <p:spPr>
              <a:xfrm>
                <a:off x="4940906" y="2489210"/>
                <a:ext cx="850294" cy="307777"/>
              </a:xfrm>
              <a:prstGeom prst="rect">
                <a:avLst/>
              </a:prstGeom>
              <a:noFill/>
              <a:ln>
                <a:solidFill>
                  <a:schemeClr val="tx1"/>
                </a:solidFill>
              </a:ln>
            </p:spPr>
            <p:txBody>
              <a:bodyPr wrap="square" rtlCol="0">
                <a:spAutoFit/>
              </a:bodyPr>
              <a:lstStyle/>
              <a:p>
                <a:r>
                  <a:rPr lang="en-IN" sz="1400" b="1" dirty="0"/>
                  <a:t>O13</a:t>
                </a:r>
              </a:p>
            </p:txBody>
          </p:sp>
          <p:sp>
            <p:nvSpPr>
              <p:cNvPr id="20" name="TextBox 19"/>
              <p:cNvSpPr txBox="1"/>
              <p:nvPr/>
            </p:nvSpPr>
            <p:spPr>
              <a:xfrm>
                <a:off x="5798460" y="2500086"/>
                <a:ext cx="850294" cy="307778"/>
              </a:xfrm>
              <a:prstGeom prst="rect">
                <a:avLst/>
              </a:prstGeom>
              <a:noFill/>
              <a:ln>
                <a:solidFill>
                  <a:schemeClr val="tx1"/>
                </a:solidFill>
              </a:ln>
            </p:spPr>
            <p:txBody>
              <a:bodyPr wrap="square" rtlCol="0">
                <a:spAutoFit/>
              </a:bodyPr>
              <a:lstStyle/>
              <a:p>
                <a:r>
                  <a:rPr lang="en-IN" sz="1400" b="1" dirty="0"/>
                  <a:t>O14</a:t>
                </a:r>
              </a:p>
            </p:txBody>
          </p:sp>
        </p:grpSp>
        <p:cxnSp>
          <p:nvCxnSpPr>
            <p:cNvPr id="23" name="Straight Arrow Connector 22"/>
            <p:cNvCxnSpPr/>
            <p:nvPr/>
          </p:nvCxnSpPr>
          <p:spPr>
            <a:xfrm flipV="1">
              <a:off x="533400" y="3429000"/>
              <a:ext cx="1600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7200" y="3352800"/>
              <a:ext cx="533400" cy="307777"/>
            </a:xfrm>
            <a:prstGeom prst="rect">
              <a:avLst/>
            </a:prstGeom>
            <a:noFill/>
          </p:spPr>
          <p:txBody>
            <a:bodyPr wrap="square" rtlCol="0">
              <a:spAutoFit/>
            </a:bodyPr>
            <a:lstStyle/>
            <a:p>
              <a:r>
                <a:rPr lang="en-IN" sz="1400" b="1" dirty="0"/>
                <a:t>X4</a:t>
              </a:r>
            </a:p>
          </p:txBody>
        </p:sp>
        <p:sp>
          <p:nvSpPr>
            <p:cNvPr id="27" name="TextBox 26"/>
            <p:cNvSpPr txBox="1"/>
            <p:nvPr/>
          </p:nvSpPr>
          <p:spPr>
            <a:xfrm>
              <a:off x="3733800" y="1676400"/>
              <a:ext cx="1905000" cy="381000"/>
            </a:xfrm>
            <a:prstGeom prst="rect">
              <a:avLst/>
            </a:prstGeom>
            <a:noFill/>
          </p:spPr>
          <p:txBody>
            <a:bodyPr wrap="square" rtlCol="0">
              <a:spAutoFit/>
            </a:bodyPr>
            <a:lstStyle/>
            <a:p>
              <a:r>
                <a:rPr lang="en-IN" dirty="0"/>
                <a:t>Output Node 1</a:t>
              </a:r>
            </a:p>
          </p:txBody>
        </p:sp>
      </p:grpSp>
      <p:sp>
        <p:nvSpPr>
          <p:cNvPr id="24"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3260916306"/>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229600" cy="3194721"/>
          </a:xfrm>
        </p:spPr>
        <p:txBody>
          <a:bodyPr>
            <a:spAutoFit/>
          </a:bodyPr>
          <a:lstStyle/>
          <a:p>
            <a:pPr marL="342900" indent="-342900">
              <a:buFont typeface="+mj-lt"/>
              <a:buAutoNum type="arabicPeriod" startAt="22"/>
            </a:pPr>
            <a:r>
              <a:rPr lang="en-US" sz="1600" dirty="0"/>
              <a:t>In a binary output ANN, the output node acts like a perceptron classifying the input into one of the two classes</a:t>
            </a:r>
            <a:endParaRPr lang="en-US" sz="1600" b="1" dirty="0"/>
          </a:p>
          <a:p>
            <a:pPr marL="342900" indent="-342900">
              <a:buFont typeface="+mj-lt"/>
              <a:buAutoNum type="arabicPeriod" startAt="22"/>
            </a:pPr>
            <a:endParaRPr lang="en-US" sz="1600" dirty="0"/>
          </a:p>
          <a:p>
            <a:pPr marL="342900" indent="-342900">
              <a:buFont typeface="+mj-lt"/>
              <a:buAutoNum type="arabicPeriod" startAt="22"/>
            </a:pPr>
            <a:endParaRPr lang="en-US" sz="1600" dirty="0"/>
          </a:p>
          <a:p>
            <a:pPr marL="342900" indent="-342900">
              <a:buFont typeface="+mj-lt"/>
              <a:buAutoNum type="arabicPeriod" startAt="22"/>
            </a:pPr>
            <a:endParaRPr lang="en-US" sz="1600" dirty="0"/>
          </a:p>
          <a:p>
            <a:pPr marL="342900" indent="-342900">
              <a:buFont typeface="+mj-lt"/>
              <a:buAutoNum type="arabicPeriod" startAt="22"/>
            </a:pPr>
            <a:endParaRPr lang="en-US" sz="1600" dirty="0"/>
          </a:p>
          <a:p>
            <a:pPr marL="342900" indent="-342900">
              <a:buFont typeface="+mj-lt"/>
              <a:buAutoNum type="arabicPeriod" startAt="22"/>
            </a:pPr>
            <a:endParaRPr lang="en-IN" sz="1600" dirty="0"/>
          </a:p>
          <a:p>
            <a:pPr marL="342900" indent="-342900">
              <a:buFont typeface="+mj-lt"/>
              <a:buAutoNum type="arabicPeriod" startAt="22"/>
            </a:pPr>
            <a:endParaRPr lang="en-IN" sz="1600" dirty="0"/>
          </a:p>
          <a:p>
            <a:pPr marL="342900" indent="-342900">
              <a:buFont typeface="+mj-lt"/>
              <a:buAutoNum type="arabicPeriod" startAt="22"/>
            </a:pPr>
            <a:endParaRPr lang="en-IN" sz="1600" dirty="0"/>
          </a:p>
          <a:p>
            <a:pPr marL="342900" indent="-342900">
              <a:buFont typeface="+mj-lt"/>
              <a:buAutoNum type="arabicPeriod" startAt="22"/>
            </a:pPr>
            <a:r>
              <a:rPr lang="en-IN" sz="1600" dirty="0"/>
              <a:t>Examples of such ANN applications would be to detect fraudulent transaction, whether a customer will buy a product given the attributes etc.</a:t>
            </a:r>
          </a:p>
        </p:txBody>
      </p:sp>
      <p:pic>
        <p:nvPicPr>
          <p:cNvPr id="7" name="Picture 8"/>
          <p:cNvPicPr>
            <a:picLocks noChangeAspect="1" noChangeArrowheads="1"/>
          </p:cNvPicPr>
          <p:nvPr/>
        </p:nvPicPr>
        <p:blipFill>
          <a:blip r:embed="rId2" cstate="print"/>
          <a:srcRect/>
          <a:stretch>
            <a:fillRect/>
          </a:stretch>
        </p:blipFill>
        <p:spPr bwMode="auto">
          <a:xfrm>
            <a:off x="1371600" y="2209800"/>
            <a:ext cx="1219200" cy="927302"/>
          </a:xfrm>
          <a:prstGeom prst="rect">
            <a:avLst/>
          </a:prstGeom>
          <a:noFill/>
          <a:ln w="9525">
            <a:noFill/>
            <a:miter lim="800000"/>
            <a:headEnd/>
            <a:tailEnd/>
          </a:ln>
        </p:spPr>
      </p:pic>
      <p:pic>
        <p:nvPicPr>
          <p:cNvPr id="346117" name="Picture 5"/>
          <p:cNvPicPr>
            <a:picLocks noChangeAspect="1" noChangeArrowheads="1"/>
          </p:cNvPicPr>
          <p:nvPr/>
        </p:nvPicPr>
        <p:blipFill>
          <a:blip r:embed="rId3" cstate="print"/>
          <a:srcRect/>
          <a:stretch>
            <a:fillRect/>
          </a:stretch>
        </p:blipFill>
        <p:spPr bwMode="auto">
          <a:xfrm>
            <a:off x="4800600" y="1524000"/>
            <a:ext cx="2381250" cy="1857375"/>
          </a:xfrm>
          <a:prstGeom prst="rect">
            <a:avLst/>
          </a:prstGeom>
          <a:noFill/>
          <a:ln w="9525">
            <a:noFill/>
            <a:miter lim="800000"/>
            <a:headEnd/>
            <a:tailEnd/>
          </a:ln>
        </p:spPr>
      </p:pic>
      <p:cxnSp>
        <p:nvCxnSpPr>
          <p:cNvPr id="11" name="Straight Arrow Connector 10"/>
          <p:cNvCxnSpPr>
            <a:stCxn id="7" idx="3"/>
          </p:cNvCxnSpPr>
          <p:nvPr/>
        </p:nvCxnSpPr>
        <p:spPr>
          <a:xfrm flipV="1">
            <a:off x="2590800" y="2667000"/>
            <a:ext cx="2286000" cy="64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466241175"/>
      </p:ext>
    </p:extLst>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84578"/>
          </a:xfrm>
        </p:spPr>
        <p:txBody>
          <a:bodyPr>
            <a:spAutoFit/>
          </a:bodyPr>
          <a:lstStyle/>
          <a:p>
            <a:pPr marL="342900" indent="-342900">
              <a:buFont typeface="+mj-lt"/>
              <a:buAutoNum type="arabicPeriod" startAt="24"/>
            </a:pPr>
            <a:r>
              <a:rPr lang="en-IN" sz="1600" dirty="0"/>
              <a:t>We can have a ANN with multiple output nodes where a given output node may or may not get triggered given the input and the weights.</a:t>
            </a:r>
          </a:p>
          <a:p>
            <a:pPr marL="342900" indent="-342900">
              <a:buFont typeface="+mj-lt"/>
              <a:buAutoNum type="arabicPeriod" startAt="24"/>
            </a:pPr>
            <a:endParaRPr lang="en-IN" sz="1400" dirty="0"/>
          </a:p>
          <a:p>
            <a:pPr marL="342900" indent="-342900">
              <a:buFont typeface="+mj-lt"/>
              <a:buAutoNum type="arabicPeriod" startAt="24"/>
            </a:pPr>
            <a:endParaRPr lang="en-US" sz="1600" dirty="0"/>
          </a:p>
          <a:p>
            <a:pPr marL="342900" indent="-342900">
              <a:buFont typeface="+mj-lt"/>
              <a:buAutoNum type="arabicPeriod" startAt="24"/>
            </a:pPr>
            <a:endParaRPr lang="en-US" sz="1600" dirty="0"/>
          </a:p>
          <a:p>
            <a:pPr marL="342900" indent="-342900">
              <a:buFont typeface="+mj-lt"/>
              <a:buAutoNum type="arabicPeriod" startAt="24"/>
            </a:pPr>
            <a:endParaRPr lang="en-US" sz="1600" dirty="0"/>
          </a:p>
          <a:p>
            <a:pPr marL="342900" indent="-342900">
              <a:buFont typeface="+mj-lt"/>
              <a:buAutoNum type="arabicPeriod" startAt="24"/>
            </a:pPr>
            <a:endParaRPr lang="en-US"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endParaRPr lang="en-IN" sz="1600" dirty="0"/>
          </a:p>
          <a:p>
            <a:pPr marL="342900" indent="-342900">
              <a:buFont typeface="+mj-lt"/>
              <a:buAutoNum type="arabicPeriod" startAt="24"/>
            </a:pPr>
            <a:r>
              <a:rPr lang="en-IN" sz="1600" dirty="0"/>
              <a:t>We can have a ANN with multiple output nodes where a given output node may or may not get triggered given the input and the weights.</a:t>
            </a:r>
          </a:p>
          <a:p>
            <a:pPr marL="342900" indent="-342900">
              <a:buFont typeface="+mj-lt"/>
              <a:buAutoNum type="arabicPeriod" startAt="24"/>
            </a:pPr>
            <a:endParaRPr lang="en-IN" sz="1400" dirty="0"/>
          </a:p>
        </p:txBody>
      </p:sp>
      <p:pic>
        <p:nvPicPr>
          <p:cNvPr id="405506" name="Picture 2" descr="http://www.intechopen.com/source/html/38923/media/image25.jpeg"/>
          <p:cNvPicPr>
            <a:picLocks noChangeAspect="1" noChangeArrowheads="1"/>
          </p:cNvPicPr>
          <p:nvPr/>
        </p:nvPicPr>
        <p:blipFill>
          <a:blip r:embed="rId2" cstate="print"/>
          <a:srcRect/>
          <a:stretch>
            <a:fillRect/>
          </a:stretch>
        </p:blipFill>
        <p:spPr bwMode="auto">
          <a:xfrm>
            <a:off x="1600200" y="1905000"/>
            <a:ext cx="5057775" cy="3810000"/>
          </a:xfrm>
          <a:prstGeom prst="rect">
            <a:avLst/>
          </a:prstGeom>
          <a:noFill/>
        </p:spPr>
      </p:pic>
      <p:pic>
        <p:nvPicPr>
          <p:cNvPr id="405510" name="Picture 6" descr="http://car-parts.co.uk/wp-content/uploads/2015/08/Fotolia_86658636_Subscription_Monthly_M-1200x800.jpg"/>
          <p:cNvPicPr>
            <a:picLocks noChangeAspect="1" noChangeArrowheads="1"/>
          </p:cNvPicPr>
          <p:nvPr/>
        </p:nvPicPr>
        <p:blipFill>
          <a:blip r:embed="rId3" cstate="print"/>
          <a:srcRect/>
          <a:stretch>
            <a:fillRect/>
          </a:stretch>
        </p:blipFill>
        <p:spPr bwMode="auto">
          <a:xfrm rot="16200000">
            <a:off x="76200" y="3200400"/>
            <a:ext cx="2286000" cy="1524000"/>
          </a:xfrm>
          <a:prstGeom prst="rect">
            <a:avLst/>
          </a:prstGeom>
          <a:noFill/>
        </p:spPr>
      </p:pic>
      <p:sp>
        <p:nvSpPr>
          <p:cNvPr id="12" name="Oval 11"/>
          <p:cNvSpPr/>
          <p:nvPr/>
        </p:nvSpPr>
        <p:spPr>
          <a:xfrm>
            <a:off x="3839028" y="2590800"/>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839028" y="5043714"/>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3828144" y="4220028"/>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3839028" y="3414486"/>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6" name="Oval 25"/>
          <p:cNvSpPr/>
          <p:nvPr/>
        </p:nvSpPr>
        <p:spPr>
          <a:xfrm>
            <a:off x="5304972" y="3276600"/>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405514" name="Picture 10" descr="http://routesrentals.com/blogroll/wp-content/uploads/2012/09/routes-rentals-tours-shop-bicycle-parts-tools-1.png"/>
          <p:cNvPicPr>
            <a:picLocks noChangeAspect="1" noChangeArrowheads="1"/>
          </p:cNvPicPr>
          <p:nvPr/>
        </p:nvPicPr>
        <p:blipFill>
          <a:blip r:embed="rId4" cstate="print"/>
          <a:srcRect/>
          <a:stretch>
            <a:fillRect/>
          </a:stretch>
        </p:blipFill>
        <p:spPr bwMode="auto">
          <a:xfrm>
            <a:off x="171053" y="2852058"/>
            <a:ext cx="1848247" cy="2447317"/>
          </a:xfrm>
          <a:prstGeom prst="rect">
            <a:avLst/>
          </a:prstGeom>
          <a:noFill/>
        </p:spPr>
      </p:pic>
      <p:pic>
        <p:nvPicPr>
          <p:cNvPr id="405516" name="Picture 12" descr="http://bicycletutor.com/images/bike-map-large.jpg"/>
          <p:cNvPicPr>
            <a:picLocks noChangeAspect="1" noChangeArrowheads="1"/>
          </p:cNvPicPr>
          <p:nvPr/>
        </p:nvPicPr>
        <p:blipFill>
          <a:blip r:embed="rId5" cstate="print"/>
          <a:srcRect/>
          <a:stretch>
            <a:fillRect/>
          </a:stretch>
        </p:blipFill>
        <p:spPr bwMode="auto">
          <a:xfrm>
            <a:off x="6553200" y="4114800"/>
            <a:ext cx="1905000" cy="1171797"/>
          </a:xfrm>
          <a:prstGeom prst="rect">
            <a:avLst/>
          </a:prstGeom>
          <a:noFill/>
        </p:spPr>
      </p:pic>
      <p:cxnSp>
        <p:nvCxnSpPr>
          <p:cNvPr id="30" name="Straight Connector 29"/>
          <p:cNvCxnSpPr>
            <a:stCxn id="12" idx="6"/>
          </p:cNvCxnSpPr>
          <p:nvPr/>
        </p:nvCxnSpPr>
        <p:spPr>
          <a:xfrm>
            <a:off x="4372428" y="2857500"/>
            <a:ext cx="961572" cy="7239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pic>
        <p:nvPicPr>
          <p:cNvPr id="405518" name="Picture 14" descr="http://images.clipartpanda.com/ebb-clipart-di6ebb5yT.png"/>
          <p:cNvPicPr>
            <a:picLocks noChangeAspect="1" noChangeArrowheads="1"/>
          </p:cNvPicPr>
          <p:nvPr/>
        </p:nvPicPr>
        <p:blipFill>
          <a:blip r:embed="rId6" cstate="print"/>
          <a:srcRect/>
          <a:stretch>
            <a:fillRect/>
          </a:stretch>
        </p:blipFill>
        <p:spPr bwMode="auto">
          <a:xfrm>
            <a:off x="6553200" y="2971800"/>
            <a:ext cx="1974618" cy="990600"/>
          </a:xfrm>
          <a:prstGeom prst="rect">
            <a:avLst/>
          </a:prstGeom>
          <a:noFill/>
        </p:spPr>
      </p:pic>
      <p:cxnSp>
        <p:nvCxnSpPr>
          <p:cNvPr id="40" name="Straight Connector 39"/>
          <p:cNvCxnSpPr/>
          <p:nvPr/>
        </p:nvCxnSpPr>
        <p:spPr>
          <a:xfrm flipV="1">
            <a:off x="4419600" y="3557814"/>
            <a:ext cx="885372" cy="1143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4" idx="6"/>
          </p:cNvCxnSpPr>
          <p:nvPr/>
        </p:nvCxnSpPr>
        <p:spPr>
          <a:xfrm flipV="1">
            <a:off x="4361544" y="3581400"/>
            <a:ext cx="896256" cy="90532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3" idx="6"/>
          </p:cNvCxnSpPr>
          <p:nvPr/>
        </p:nvCxnSpPr>
        <p:spPr>
          <a:xfrm flipV="1">
            <a:off x="4372428" y="3581400"/>
            <a:ext cx="961572" cy="172901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6"/>
          </p:cNvCxnSpPr>
          <p:nvPr/>
        </p:nvCxnSpPr>
        <p:spPr>
          <a:xfrm>
            <a:off x="4372428" y="2857500"/>
            <a:ext cx="961572" cy="186690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5" idx="6"/>
          </p:cNvCxnSpPr>
          <p:nvPr/>
        </p:nvCxnSpPr>
        <p:spPr>
          <a:xfrm>
            <a:off x="4372428" y="3681186"/>
            <a:ext cx="961572" cy="104321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361544" y="4472214"/>
            <a:ext cx="972456" cy="23767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3" idx="6"/>
          </p:cNvCxnSpPr>
          <p:nvPr/>
        </p:nvCxnSpPr>
        <p:spPr>
          <a:xfrm flipV="1">
            <a:off x="4372428" y="4724400"/>
            <a:ext cx="885372" cy="58601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5304972" y="4405086"/>
            <a:ext cx="533400" cy="5334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26013682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5510"/>
                                        </p:tgtEl>
                                        <p:attrNameLst>
                                          <p:attrName>style.visibility</p:attrName>
                                        </p:attrNameLst>
                                      </p:cBhvr>
                                      <p:to>
                                        <p:strVal val="visible"/>
                                      </p:to>
                                    </p:set>
                                    <p:animEffect transition="in" filter="checkerboard(across)">
                                      <p:cBhvr>
                                        <p:cTn id="7" dur="500"/>
                                        <p:tgtEl>
                                          <p:spTgt spid="405510"/>
                                        </p:tgtEl>
                                      </p:cBhvr>
                                    </p:animEffect>
                                  </p:childTnLst>
                                </p:cTn>
                              </p:par>
                            </p:childTnLst>
                          </p:cTn>
                        </p:par>
                        <p:par>
                          <p:cTn id="8" fill="hold">
                            <p:stCondLst>
                              <p:cond delay="500"/>
                            </p:stCondLst>
                            <p:childTnLst>
                              <p:par>
                                <p:cTn id="9" presetID="1" presetClass="entr" presetSubtype="0" fill="hold" grpId="1" nodeType="after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26" presetClass="emph" presetSubtype="0" repeatCount="indefinite" fill="hold" grpId="0" nodeType="withEffect">
                                  <p:stCondLst>
                                    <p:cond delay="0"/>
                                  </p:stCondLst>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par>
                                <p:cTn id="20" presetID="26" presetClass="emph" presetSubtype="0" repeatCount="indefinite" fill="hold" grpId="0" nodeType="with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500" tmFilter="0, 0; .2, .5; .8, .5; 1, 0"/>
                                        <p:tgtEl>
                                          <p:spTgt spid="14"/>
                                        </p:tgtEl>
                                      </p:cBhvr>
                                    </p:animEffect>
                                    <p:animScale>
                                      <p:cBhvr>
                                        <p:cTn id="25" dur="250" autoRev="1" fill="hold"/>
                                        <p:tgtEl>
                                          <p:spTgt spid="14"/>
                                        </p:tgtEl>
                                      </p:cBhvr>
                                      <p:by x="105000" y="105000"/>
                                    </p:animScale>
                                  </p:childTnLst>
                                </p:cTn>
                              </p:par>
                              <p:par>
                                <p:cTn id="26" presetID="26" presetClass="emph" presetSubtype="0" repeatCount="indefinite" fill="hold" grpId="0" nodeType="withEffect">
                                  <p:stCondLst>
                                    <p:cond delay="0"/>
                                  </p:stCondLst>
                                  <p:childTnLst>
                                    <p:animEffect transition="out" filter="fade">
                                      <p:cBhvr>
                                        <p:cTn id="27" dur="500" tmFilter="0, 0; .2, .5; .8, .5; 1, 0"/>
                                        <p:tgtEl>
                                          <p:spTgt spid="13"/>
                                        </p:tgtEl>
                                      </p:cBhvr>
                                    </p:animEffect>
                                    <p:animScale>
                                      <p:cBhvr>
                                        <p:cTn id="28" dur="250" autoRev="1" fill="hold"/>
                                        <p:tgtEl>
                                          <p:spTgt spid="13"/>
                                        </p:tgtEl>
                                      </p:cBhvr>
                                      <p:by x="105000" y="105000"/>
                                    </p:animScale>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0"/>
                                        </p:tgtEl>
                                        <p:attrNameLst>
                                          <p:attrName>style.visibility</p:attrName>
                                        </p:attrNameLst>
                                      </p:cBhvr>
                                      <p:to>
                                        <p:strVal val="visible"/>
                                      </p:to>
                                    </p:set>
                                  </p:childTnLst>
                                </p:cTn>
                              </p:par>
                              <p:par>
                                <p:cTn id="32" presetID="1"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par>
                          <p:cTn id="38" fill="hold">
                            <p:stCondLst>
                              <p:cond delay="1500"/>
                            </p:stCondLst>
                            <p:childTnLst>
                              <p:par>
                                <p:cTn id="39" presetID="26" presetClass="emph" presetSubtype="0" repeatCount="indefinite" fill="hold" nodeType="afterEffect">
                                  <p:stCondLst>
                                    <p:cond delay="500"/>
                                  </p:stCondLst>
                                  <p:childTnLst>
                                    <p:animEffect transition="out" filter="fade">
                                      <p:cBhvr>
                                        <p:cTn id="40" dur="500" tmFilter="0, 0; .2, .5; .8, .5; 1, 0"/>
                                        <p:tgtEl>
                                          <p:spTgt spid="40"/>
                                        </p:tgtEl>
                                      </p:cBhvr>
                                    </p:animEffect>
                                    <p:animScale>
                                      <p:cBhvr>
                                        <p:cTn id="41" dur="250" autoRev="1" fill="hold"/>
                                        <p:tgtEl>
                                          <p:spTgt spid="40"/>
                                        </p:tgtEl>
                                      </p:cBhvr>
                                      <p:by x="105000" y="105000"/>
                                    </p:animScale>
                                  </p:childTnLst>
                                </p:cTn>
                              </p:par>
                              <p:par>
                                <p:cTn id="42" presetID="26" presetClass="emph" presetSubtype="0" repeatCount="indefinite" fill="hold" nodeType="withEffect">
                                  <p:stCondLst>
                                    <p:cond delay="500"/>
                                  </p:stCondLst>
                                  <p:childTnLst>
                                    <p:animEffect transition="out" filter="fade">
                                      <p:cBhvr>
                                        <p:cTn id="43" dur="500" tmFilter="0, 0; .2, .5; .8, .5; 1, 0"/>
                                        <p:tgtEl>
                                          <p:spTgt spid="30"/>
                                        </p:tgtEl>
                                      </p:cBhvr>
                                    </p:animEffect>
                                    <p:animScale>
                                      <p:cBhvr>
                                        <p:cTn id="44" dur="250" autoRev="1" fill="hold"/>
                                        <p:tgtEl>
                                          <p:spTgt spid="30"/>
                                        </p:tgtEl>
                                      </p:cBhvr>
                                      <p:by x="105000" y="105000"/>
                                    </p:animScale>
                                  </p:childTnLst>
                                </p:cTn>
                              </p:par>
                              <p:par>
                                <p:cTn id="45" presetID="26" presetClass="emph" presetSubtype="0" repeatCount="indefinite" fill="hold" nodeType="withEffect">
                                  <p:stCondLst>
                                    <p:cond delay="500"/>
                                  </p:stCondLst>
                                  <p:childTnLst>
                                    <p:animEffect transition="out" filter="fade">
                                      <p:cBhvr>
                                        <p:cTn id="46" dur="500" tmFilter="0, 0; .2, .5; .8, .5; 1, 0"/>
                                        <p:tgtEl>
                                          <p:spTgt spid="42"/>
                                        </p:tgtEl>
                                      </p:cBhvr>
                                    </p:animEffect>
                                    <p:animScale>
                                      <p:cBhvr>
                                        <p:cTn id="47" dur="250" autoRev="1" fill="hold"/>
                                        <p:tgtEl>
                                          <p:spTgt spid="42"/>
                                        </p:tgtEl>
                                      </p:cBhvr>
                                      <p:by x="105000" y="105000"/>
                                    </p:animScale>
                                  </p:childTnLst>
                                </p:cTn>
                              </p:par>
                              <p:par>
                                <p:cTn id="48" presetID="26" presetClass="emph" presetSubtype="0" repeatCount="indefinite" fill="hold" nodeType="withEffect">
                                  <p:stCondLst>
                                    <p:cond delay="0"/>
                                  </p:stCondLst>
                                  <p:childTnLst>
                                    <p:animEffect transition="out" filter="fade">
                                      <p:cBhvr>
                                        <p:cTn id="49" dur="500" tmFilter="0, 0; .2, .5; .8, .5; 1, 0"/>
                                        <p:tgtEl>
                                          <p:spTgt spid="44"/>
                                        </p:tgtEl>
                                      </p:cBhvr>
                                    </p:animEffect>
                                    <p:animScale>
                                      <p:cBhvr>
                                        <p:cTn id="50" dur="250" autoRev="1" fill="hold"/>
                                        <p:tgtEl>
                                          <p:spTgt spid="4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26" presetClass="emph" presetSubtype="0" repeatCount="indefinite" fill="hold" grpId="1" nodeType="with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par>
                          <p:cTn id="56" fill="hold">
                            <p:stCondLst>
                              <p:cond delay="2500"/>
                            </p:stCondLst>
                            <p:childTnLst>
                              <p:par>
                                <p:cTn id="57" presetID="3" presetClass="entr" presetSubtype="10" fill="hold" nodeType="afterEffect">
                                  <p:stCondLst>
                                    <p:cond delay="500"/>
                                  </p:stCondLst>
                                  <p:childTnLst>
                                    <p:set>
                                      <p:cBhvr>
                                        <p:cTn id="58" dur="1" fill="hold">
                                          <p:stCondLst>
                                            <p:cond delay="0"/>
                                          </p:stCondLst>
                                        </p:cTn>
                                        <p:tgtEl>
                                          <p:spTgt spid="405518"/>
                                        </p:tgtEl>
                                        <p:attrNameLst>
                                          <p:attrName>style.visibility</p:attrName>
                                        </p:attrNameLst>
                                      </p:cBhvr>
                                      <p:to>
                                        <p:strVal val="visible"/>
                                      </p:to>
                                    </p:set>
                                    <p:animEffect transition="in" filter="blinds(horizontal)">
                                      <p:cBhvr>
                                        <p:cTn id="59" dur="500"/>
                                        <p:tgtEl>
                                          <p:spTgt spid="40551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05514"/>
                                        </p:tgtEl>
                                        <p:attrNameLst>
                                          <p:attrName>style.visibility</p:attrName>
                                        </p:attrNameLst>
                                      </p:cBhvr>
                                      <p:to>
                                        <p:strVal val="visible"/>
                                      </p:to>
                                    </p:set>
                                    <p:animEffect transition="in" filter="blinds(horizontal)">
                                      <p:cBhvr>
                                        <p:cTn id="64" dur="500"/>
                                        <p:tgtEl>
                                          <p:spTgt spid="405514"/>
                                        </p:tgtEl>
                                      </p:cBhvr>
                                    </p:animEffect>
                                  </p:childTnLst>
                                </p:cTn>
                              </p:par>
                              <p:par>
                                <p:cTn id="65" presetID="1" presetClass="exit" presetSubtype="0" fill="hold" nodeType="withEffect">
                                  <p:stCondLst>
                                    <p:cond delay="0"/>
                                  </p:stCondLst>
                                  <p:childTnLst>
                                    <p:set>
                                      <p:cBhvr>
                                        <p:cTn id="66" dur="1" fill="hold">
                                          <p:stCondLst>
                                            <p:cond delay="0"/>
                                          </p:stCondLst>
                                        </p:cTn>
                                        <p:tgtEl>
                                          <p:spTgt spid="3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0"/>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4"/>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05518"/>
                                        </p:tgtEl>
                                        <p:attrNameLst>
                                          <p:attrName>style.visibility</p:attrName>
                                        </p:attrNameLst>
                                      </p:cBhvr>
                                      <p:to>
                                        <p:strVal val="hidden"/>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26" presetClass="emph" presetSubtype="0" fill="hold" nodeType="withEffect">
                                  <p:stCondLst>
                                    <p:cond delay="0"/>
                                  </p:stCondLst>
                                  <p:childTnLst>
                                    <p:animEffect transition="out" filter="fade">
                                      <p:cBhvr>
                                        <p:cTn id="87" dur="500" tmFilter="0, 0; .2, .5; .8, .5; 1, 0"/>
                                        <p:tgtEl>
                                          <p:spTgt spid="51"/>
                                        </p:tgtEl>
                                      </p:cBhvr>
                                    </p:animEffect>
                                    <p:animScale>
                                      <p:cBhvr>
                                        <p:cTn id="88" dur="250" autoRev="1" fill="hold"/>
                                        <p:tgtEl>
                                          <p:spTgt spid="51"/>
                                        </p:tgtEl>
                                      </p:cBhvr>
                                      <p:by x="105000" y="105000"/>
                                    </p:animScale>
                                  </p:childTnLst>
                                </p:cTn>
                              </p:par>
                              <p:par>
                                <p:cTn id="89" presetID="26" presetClass="emph" presetSubtype="0" fill="hold" nodeType="withEffect">
                                  <p:stCondLst>
                                    <p:cond delay="0"/>
                                  </p:stCondLst>
                                  <p:childTnLst>
                                    <p:animEffect transition="out" filter="fade">
                                      <p:cBhvr>
                                        <p:cTn id="90" dur="500" tmFilter="0, 0; .2, .5; .8, .5; 1, 0"/>
                                        <p:tgtEl>
                                          <p:spTgt spid="49"/>
                                        </p:tgtEl>
                                      </p:cBhvr>
                                    </p:animEffect>
                                    <p:animScale>
                                      <p:cBhvr>
                                        <p:cTn id="91" dur="250" autoRev="1" fill="hold"/>
                                        <p:tgtEl>
                                          <p:spTgt spid="49"/>
                                        </p:tgtEl>
                                      </p:cBhvr>
                                      <p:by x="105000" y="105000"/>
                                    </p:animScale>
                                  </p:childTnLst>
                                </p:cTn>
                              </p:par>
                              <p:par>
                                <p:cTn id="92" presetID="26" presetClass="emph" presetSubtype="0" fill="hold" nodeType="withEffect">
                                  <p:stCondLst>
                                    <p:cond delay="0"/>
                                  </p:stCondLst>
                                  <p:childTnLst>
                                    <p:animEffect transition="out" filter="fade">
                                      <p:cBhvr>
                                        <p:cTn id="93" dur="500" tmFilter="0, 0; .2, .5; .8, .5; 1, 0"/>
                                        <p:tgtEl>
                                          <p:spTgt spid="53"/>
                                        </p:tgtEl>
                                      </p:cBhvr>
                                    </p:animEffect>
                                    <p:animScale>
                                      <p:cBhvr>
                                        <p:cTn id="94" dur="250" autoRev="1" fill="hold"/>
                                        <p:tgtEl>
                                          <p:spTgt spid="53"/>
                                        </p:tgtEl>
                                      </p:cBhvr>
                                      <p:by x="105000" y="105000"/>
                                    </p:animScale>
                                  </p:childTnLst>
                                </p:cTn>
                              </p:par>
                              <p:par>
                                <p:cTn id="95" presetID="26" presetClass="emph" presetSubtype="0" fill="hold" nodeType="withEffect">
                                  <p:stCondLst>
                                    <p:cond delay="0"/>
                                  </p:stCondLst>
                                  <p:childTnLst>
                                    <p:animEffect transition="out" filter="fade">
                                      <p:cBhvr>
                                        <p:cTn id="96" dur="500" tmFilter="0, 0; .2, .5; .8, .5; 1, 0"/>
                                        <p:tgtEl>
                                          <p:spTgt spid="55"/>
                                        </p:tgtEl>
                                      </p:cBhvr>
                                    </p:animEffect>
                                    <p:animScale>
                                      <p:cBhvr>
                                        <p:cTn id="97" dur="250" autoRev="1" fill="hold"/>
                                        <p:tgtEl>
                                          <p:spTgt spid="55"/>
                                        </p:tgtEl>
                                      </p:cBhvr>
                                      <p:by x="105000" y="105000"/>
                                    </p:animScale>
                                  </p:childTnLst>
                                </p:cTn>
                              </p:par>
                              <p:par>
                                <p:cTn id="98" presetID="1"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par>
                                <p:cTn id="100" presetID="26" presetClass="emph" presetSubtype="0" repeatCount="indefinite" fill="hold" grpId="1" nodeType="withEffect">
                                  <p:stCondLst>
                                    <p:cond delay="0"/>
                                  </p:stCondLst>
                                  <p:childTnLst>
                                    <p:animEffect transition="out" filter="fade">
                                      <p:cBhvr>
                                        <p:cTn id="101" dur="500" tmFilter="0, 0; .2, .5; .8, .5; 1, 0"/>
                                        <p:tgtEl>
                                          <p:spTgt spid="56"/>
                                        </p:tgtEl>
                                      </p:cBhvr>
                                    </p:animEffect>
                                    <p:animScale>
                                      <p:cBhvr>
                                        <p:cTn id="102" dur="250" autoRev="1" fill="hold"/>
                                        <p:tgtEl>
                                          <p:spTgt spid="56"/>
                                        </p:tgtEl>
                                      </p:cBhvr>
                                      <p:by x="105000" y="105000"/>
                                    </p:animScale>
                                  </p:childTnLst>
                                </p:cTn>
                              </p:par>
                            </p:childTnLst>
                          </p:cTn>
                        </p:par>
                        <p:par>
                          <p:cTn id="103" fill="hold">
                            <p:stCondLst>
                              <p:cond delay="1000"/>
                            </p:stCondLst>
                            <p:childTnLst>
                              <p:par>
                                <p:cTn id="104" presetID="3" presetClass="entr" presetSubtype="10" fill="hold" nodeType="afterEffect">
                                  <p:stCondLst>
                                    <p:cond delay="500"/>
                                  </p:stCondLst>
                                  <p:childTnLst>
                                    <p:set>
                                      <p:cBhvr>
                                        <p:cTn id="105" dur="1" fill="hold">
                                          <p:stCondLst>
                                            <p:cond delay="0"/>
                                          </p:stCondLst>
                                        </p:cTn>
                                        <p:tgtEl>
                                          <p:spTgt spid="405516"/>
                                        </p:tgtEl>
                                        <p:attrNameLst>
                                          <p:attrName>style.visibility</p:attrName>
                                        </p:attrNameLst>
                                      </p:cBhvr>
                                      <p:to>
                                        <p:strVal val="visible"/>
                                      </p:to>
                                    </p:set>
                                    <p:animEffect transition="in" filter="blinds(horizontal)">
                                      <p:cBhvr>
                                        <p:cTn id="106" dur="500"/>
                                        <p:tgtEl>
                                          <p:spTgt spid="405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26" grpId="0" animBg="1"/>
      <p:bldP spid="26" grpId="1" animBg="1"/>
      <p:bldP spid="26" grpId="2" animBg="1"/>
      <p:bldP spid="56" grpId="0" animBg="1"/>
      <p:bldP spid="5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59956"/>
          </a:xfrm>
        </p:spPr>
        <p:txBody>
          <a:bodyPr wrap="square">
            <a:spAutoFit/>
          </a:bodyPr>
          <a:lstStyle/>
          <a:p>
            <a:pPr marL="342900" indent="-342900">
              <a:buFont typeface="+mj-lt"/>
              <a:buAutoNum type="arabicPeriod" startAt="26"/>
            </a:pPr>
            <a:r>
              <a:rPr lang="en-IN" sz="1600" dirty="0"/>
              <a:t>The weights required to make a neural network carry out a particular task are found by a </a:t>
            </a:r>
            <a:r>
              <a:rPr lang="en-IN" sz="1600" b="1" dirty="0"/>
              <a:t>learning algorithm</a:t>
            </a:r>
            <a:r>
              <a:rPr lang="en-IN" sz="1600" dirty="0"/>
              <a:t>, together with </a:t>
            </a:r>
            <a:r>
              <a:rPr lang="en-IN" sz="1600" b="1" dirty="0"/>
              <a:t>examples</a:t>
            </a:r>
            <a:r>
              <a:rPr lang="en-IN" sz="1600" dirty="0"/>
              <a:t> of how the system </a:t>
            </a:r>
            <a:r>
              <a:rPr lang="en-IN" sz="1600" i="1" dirty="0"/>
              <a:t>should</a:t>
            </a:r>
            <a:r>
              <a:rPr lang="en-IN" sz="1600" dirty="0"/>
              <a:t> operate</a:t>
            </a:r>
          </a:p>
          <a:p>
            <a:pPr marL="342900" indent="-342900">
              <a:buFont typeface="+mj-lt"/>
              <a:buAutoNum type="arabicPeriod" startAt="26"/>
            </a:pPr>
            <a:endParaRPr lang="en-IN" sz="1600" dirty="0"/>
          </a:p>
          <a:p>
            <a:pPr marL="342900" indent="-342900">
              <a:buFont typeface="+mj-lt"/>
              <a:buAutoNum type="arabicPeriod" startAt="26"/>
            </a:pPr>
            <a:r>
              <a:rPr lang="en-IN" sz="1600" dirty="0"/>
              <a:t>The examples in vehicle identification could be a large </a:t>
            </a:r>
            <a:r>
              <a:rPr lang="en-IN" sz="1600" dirty="0" err="1"/>
              <a:t>hadoop</a:t>
            </a:r>
            <a:r>
              <a:rPr lang="en-IN" sz="1600" dirty="0"/>
              <a:t> file of </a:t>
            </a:r>
            <a:r>
              <a:rPr lang="en-IN" sz="1600" dirty="0" err="1"/>
              <a:t>serveral</a:t>
            </a:r>
            <a:r>
              <a:rPr lang="en-IN" sz="1600" dirty="0"/>
              <a:t> millions sample segments such as bicycle, motorcycle, car, bus etc.</a:t>
            </a:r>
          </a:p>
          <a:p>
            <a:pPr marL="342900" indent="-342900">
              <a:buFont typeface="+mj-lt"/>
              <a:buAutoNum type="arabicPeriod" startAt="26"/>
            </a:pPr>
            <a:endParaRPr lang="en-IN" sz="1600" dirty="0"/>
          </a:p>
          <a:p>
            <a:pPr marL="342900" indent="-342900">
              <a:buFont typeface="+mj-lt"/>
              <a:buAutoNum type="arabicPeriod" startAt="26"/>
            </a:pPr>
            <a:r>
              <a:rPr lang="en-IN" sz="1600" dirty="0"/>
              <a:t>The learning algorithms calculate the appropriate weights for each classification for all nodes at all the levels in the network</a:t>
            </a:r>
          </a:p>
          <a:p>
            <a:pPr marL="342900" indent="-342900">
              <a:buFont typeface="+mj-lt"/>
              <a:buAutoNum type="arabicPeriod" startAt="26"/>
            </a:pPr>
            <a:endParaRPr lang="en-IN" sz="1600" dirty="0"/>
          </a:p>
          <a:p>
            <a:pPr marL="342900" indent="-342900">
              <a:buFont typeface="+mj-lt"/>
              <a:buAutoNum type="arabicPeriod" startAt="26"/>
            </a:pPr>
            <a:r>
              <a:rPr lang="en-US" sz="1600" dirty="0"/>
              <a:t>If we consider each input as a dimension then ANN labels different regions in the n-dimensional space. In our example one region is cars, other region is bicycle</a:t>
            </a:r>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a:p>
            <a:pPr marL="342900" indent="-342900">
              <a:buFont typeface="+mj-lt"/>
              <a:buAutoNum type="arabicPeriod" startAt="26"/>
            </a:pPr>
            <a:endParaRPr lang="en-US" sz="1600" dirty="0"/>
          </a:p>
        </p:txBody>
      </p:sp>
      <p:pic>
        <p:nvPicPr>
          <p:cNvPr id="345090" name="Picture 2" descr="https://upload.wikimedia.org/wikipedia/commons/b/b6/3dtree.png"/>
          <p:cNvPicPr>
            <a:picLocks noChangeAspect="1" noChangeArrowheads="1"/>
          </p:cNvPicPr>
          <p:nvPr/>
        </p:nvPicPr>
        <p:blipFill>
          <a:blip r:embed="rId2" cstate="print"/>
          <a:srcRect/>
          <a:stretch>
            <a:fillRect/>
          </a:stretch>
        </p:blipFill>
        <p:spPr bwMode="auto">
          <a:xfrm>
            <a:off x="1752600" y="4309402"/>
            <a:ext cx="2209800" cy="2100923"/>
          </a:xfrm>
          <a:prstGeom prst="rect">
            <a:avLst/>
          </a:prstGeom>
          <a:noFill/>
        </p:spPr>
      </p:pic>
      <p:cxnSp>
        <p:nvCxnSpPr>
          <p:cNvPr id="10" name="Straight Arrow Connector 9"/>
          <p:cNvCxnSpPr/>
          <p:nvPr/>
        </p:nvCxnSpPr>
        <p:spPr>
          <a:xfrm flipH="1">
            <a:off x="3581400" y="4572000"/>
            <a:ext cx="1447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34000" y="4343400"/>
            <a:ext cx="685800" cy="307777"/>
          </a:xfrm>
          <a:prstGeom prst="rect">
            <a:avLst/>
          </a:prstGeom>
          <a:noFill/>
        </p:spPr>
        <p:txBody>
          <a:bodyPr wrap="square" rtlCol="0">
            <a:spAutoFit/>
          </a:bodyPr>
          <a:lstStyle/>
          <a:p>
            <a:r>
              <a:rPr lang="en-IN" sz="1400" dirty="0"/>
              <a:t>Car</a:t>
            </a:r>
          </a:p>
        </p:txBody>
      </p:sp>
      <p:sp>
        <p:nvSpPr>
          <p:cNvPr id="12" name="TextBox 11"/>
          <p:cNvSpPr txBox="1"/>
          <p:nvPr/>
        </p:nvSpPr>
        <p:spPr>
          <a:xfrm>
            <a:off x="685800" y="5562600"/>
            <a:ext cx="914400" cy="307777"/>
          </a:xfrm>
          <a:prstGeom prst="rect">
            <a:avLst/>
          </a:prstGeom>
          <a:noFill/>
        </p:spPr>
        <p:txBody>
          <a:bodyPr wrap="square" rtlCol="0">
            <a:spAutoFit/>
          </a:bodyPr>
          <a:lstStyle/>
          <a:p>
            <a:r>
              <a:rPr lang="en-IN" sz="1400" dirty="0" err="1"/>
              <a:t>Bycycle</a:t>
            </a:r>
            <a:endParaRPr lang="en-IN" sz="1400" dirty="0"/>
          </a:p>
        </p:txBody>
      </p:sp>
      <p:cxnSp>
        <p:nvCxnSpPr>
          <p:cNvPr id="14" name="Straight Arrow Connector 13"/>
          <p:cNvCxnSpPr/>
          <p:nvPr/>
        </p:nvCxnSpPr>
        <p:spPr>
          <a:xfrm flipV="1">
            <a:off x="1447800" y="5562600"/>
            <a:ext cx="8382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57600" y="6096000"/>
            <a:ext cx="4751622" cy="253916"/>
          </a:xfrm>
          <a:prstGeom prst="rect">
            <a:avLst/>
          </a:prstGeom>
          <a:noFill/>
        </p:spPr>
        <p:txBody>
          <a:bodyPr wrap="none" rtlCol="0">
            <a:spAutoFit/>
          </a:bodyPr>
          <a:lstStyle/>
          <a:p>
            <a:r>
              <a:rPr lang="en-IN" sz="1050" dirty="0"/>
              <a:t>Image Source:  https://en.wikipedia.org/wiki/K-d_tree#/media/File:3dtree.png</a:t>
            </a:r>
          </a:p>
        </p:txBody>
      </p:sp>
      <p:sp>
        <p:nvSpPr>
          <p:cNvPr id="13"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Machine Learning (Artificial Neural</a:t>
            </a:r>
            <a:r>
              <a:rPr kumimoji="0" lang="en-US" altLang="en-US" sz="1800" b="1" i="0" u="none" strike="noStrike" kern="1200" cap="none" spc="0" normalizeH="0" noProof="0" dirty="0">
                <a:ln>
                  <a:noFill/>
                </a:ln>
                <a:solidFill>
                  <a:schemeClr val="tx1"/>
                </a:solidFill>
                <a:effectLst/>
                <a:uLnTx/>
                <a:uFillTx/>
                <a:latin typeface="+mj-lt"/>
                <a:ea typeface="+mn-ea"/>
                <a:cs typeface="Arial"/>
              </a:rPr>
              <a:t> Network</a:t>
            </a:r>
            <a:r>
              <a:rPr kumimoji="0" lang="en-US" altLang="en-US" sz="1800" b="1" i="0" u="none" strike="noStrike" kern="1200" cap="none" spc="0" normalizeH="0" baseline="0" noProof="0" dirty="0">
                <a:ln>
                  <a:noFill/>
                </a:ln>
                <a:solidFill>
                  <a:schemeClr val="tx1"/>
                </a:solidFill>
                <a:effectLst/>
                <a:uLnTx/>
                <a:uFillTx/>
                <a:latin typeface="+mj-lt"/>
                <a:ea typeface="+mn-ea"/>
                <a:cs typeface="Arial"/>
              </a:rPr>
              <a:t>) </a:t>
            </a:r>
          </a:p>
        </p:txBody>
      </p:sp>
    </p:spTree>
    <p:extLst>
      <p:ext uri="{BB962C8B-B14F-4D97-AF65-F5344CB8AC3E}">
        <p14:creationId xmlns:p14="http://schemas.microsoft.com/office/powerpoint/2010/main" val="4081986445"/>
      </p:ext>
    </p:extLst>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771900" y="3078134"/>
            <a:ext cx="1600200" cy="701731"/>
          </a:xfrm>
        </p:spPr>
        <p:txBody>
          <a:bodyPr wrap="square">
            <a:spAutoFit/>
          </a:bodyPr>
          <a:lstStyle/>
          <a:p>
            <a:pPr marL="0" indent="0">
              <a:buNone/>
            </a:pPr>
            <a:r>
              <a:rPr lang="en-IN" sz="1800" b="1" u="sng" dirty="0" err="1"/>
              <a:t>Perceptrons</a:t>
            </a:r>
            <a:endParaRPr lang="en-IN" sz="1800" b="1" u="sng" dirty="0"/>
          </a:p>
          <a:p>
            <a:pPr marL="0" indent="0">
              <a:buNone/>
            </a:pPr>
            <a:endParaRPr lang="en-IN" sz="1800" b="1" u="sng" dirty="0"/>
          </a:p>
        </p:txBody>
      </p:sp>
    </p:spTree>
    <p:extLst>
      <p:ext uri="{BB962C8B-B14F-4D97-AF65-F5344CB8AC3E}">
        <p14:creationId xmlns:p14="http://schemas.microsoft.com/office/powerpoint/2010/main" val="1514153578"/>
      </p:ext>
    </p:extLst>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05704-867A-44CB-8104-49E7522969C6}"/>
              </a:ext>
            </a:extLst>
          </p:cNvPr>
          <p:cNvSpPr txBox="1"/>
          <p:nvPr/>
        </p:nvSpPr>
        <p:spPr>
          <a:xfrm>
            <a:off x="761999" y="1066800"/>
            <a:ext cx="8107681" cy="3077766"/>
          </a:xfrm>
          <a:prstGeom prst="rect">
            <a:avLst/>
          </a:prstGeom>
          <a:noFill/>
        </p:spPr>
        <p:txBody>
          <a:bodyPr wrap="square" rtlCol="0">
            <a:spAutoFit/>
          </a:bodyPr>
          <a:lstStyle/>
          <a:p>
            <a:r>
              <a:rPr lang="en-US" dirty="0"/>
              <a:t>Perceptron Learning Algorithm –</a:t>
            </a:r>
          </a:p>
          <a:p>
            <a:endParaRPr lang="en-US" dirty="0"/>
          </a:p>
          <a:p>
            <a:pPr marL="342900" indent="-342900">
              <a:buFont typeface="+mj-lt"/>
              <a:buAutoNum type="arabicPeriod"/>
            </a:pPr>
            <a:r>
              <a:rPr lang="en-US" sz="1400" dirty="0"/>
              <a:t>Select random sample from training set as input. Draw the first random line (green) such that blue triangles lie above it and red circles ones below </a:t>
            </a:r>
          </a:p>
          <a:p>
            <a:pPr marL="342900" indent="-342900">
              <a:buFont typeface="+mj-lt"/>
              <a:buAutoNum type="arabicPeriod"/>
            </a:pPr>
            <a:endParaRPr lang="en-US" sz="1400" dirty="0"/>
          </a:p>
          <a:p>
            <a:pPr marL="342900" indent="-342900">
              <a:buFont typeface="+mj-lt"/>
              <a:buAutoNum type="arabicPeriod"/>
            </a:pPr>
            <a:r>
              <a:rPr lang="en-US" sz="1400" dirty="0"/>
              <a:t>If classification is correct, do nothing. But first time many blue triangles are on wrong side! </a:t>
            </a:r>
          </a:p>
          <a:p>
            <a:pPr marL="342900" indent="-342900">
              <a:buFont typeface="+mj-lt"/>
              <a:buAutoNum type="arabicPeriod"/>
            </a:pPr>
            <a:endParaRPr lang="en-US" sz="1400" dirty="0"/>
          </a:p>
          <a:p>
            <a:pPr marL="342900" indent="-342900">
              <a:buFont typeface="+mj-lt"/>
              <a:buAutoNum type="arabicPeriod"/>
            </a:pPr>
            <a:r>
              <a:rPr lang="en-US" sz="1400" dirty="0"/>
              <a:t>If classification is incorrect, modify the weight vector w and shift the green line</a:t>
            </a:r>
          </a:p>
          <a:p>
            <a:pPr marL="342900" indent="-342900">
              <a:buFont typeface="+mj-lt"/>
              <a:buAutoNum type="arabicPeriod"/>
            </a:pPr>
            <a:endParaRPr lang="en-US" sz="1400" dirty="0"/>
          </a:p>
          <a:p>
            <a:pPr marL="342900" indent="-342900">
              <a:buFont typeface="+mj-lt"/>
              <a:buAutoNum type="arabicPeriod"/>
            </a:pPr>
            <a:r>
              <a:rPr lang="en-US" sz="1400" dirty="0"/>
              <a:t>Repeat this procedure until the entire training set is classified correctly </a:t>
            </a:r>
          </a:p>
          <a:p>
            <a:pPr marL="342900" indent="-342900">
              <a:buFont typeface="+mj-lt"/>
              <a:buAutoNum type="arabicPeriod"/>
            </a:pPr>
            <a:endParaRPr lang="en-US" sz="1400" dirty="0"/>
          </a:p>
          <a:p>
            <a:pPr marL="342900" indent="-342900">
              <a:buFont typeface="+mj-lt"/>
              <a:buAutoNum type="arabicPeriod"/>
            </a:pPr>
            <a:r>
              <a:rPr lang="en-US" sz="1400" dirty="0"/>
              <a:t>Howsoever times we run this algorithm, it will find a surface which separates the two classes</a:t>
            </a:r>
          </a:p>
          <a:p>
            <a:endParaRPr lang="en-US" dirty="0">
              <a:solidFill>
                <a:schemeClr val="tx1">
                  <a:lumMod val="50000"/>
                  <a:lumOff val="50000"/>
                </a:schemeClr>
              </a:solidFill>
            </a:endParaRPr>
          </a:p>
        </p:txBody>
      </p:sp>
      <p:sp>
        <p:nvSpPr>
          <p:cNvPr id="3" name="TextBox 2">
            <a:extLst>
              <a:ext uri="{FF2B5EF4-FFF2-40B4-BE49-F238E27FC236}">
                <a16:creationId xmlns:a16="http://schemas.microsoft.com/office/drawing/2014/main" id="{62D44719-3BC9-45DC-B2E3-350808A5AA64}"/>
              </a:ext>
            </a:extLst>
          </p:cNvPr>
          <p:cNvSpPr txBox="1"/>
          <p:nvPr/>
        </p:nvSpPr>
        <p:spPr>
          <a:xfrm>
            <a:off x="228600" y="685800"/>
            <a:ext cx="5029200" cy="400110"/>
          </a:xfrm>
          <a:prstGeom prst="rect">
            <a:avLst/>
          </a:prstGeom>
          <a:noFill/>
        </p:spPr>
        <p:txBody>
          <a:bodyPr wrap="square" rtlCol="0">
            <a:spAutoFit/>
          </a:bodyPr>
          <a:lstStyle/>
          <a:p>
            <a:r>
              <a:rPr lang="en-US" sz="2000" b="1" dirty="0"/>
              <a:t>Perceptron</a:t>
            </a:r>
          </a:p>
        </p:txBody>
      </p:sp>
      <p:cxnSp>
        <p:nvCxnSpPr>
          <p:cNvPr id="5" name="Straight Connector 4">
            <a:extLst>
              <a:ext uri="{FF2B5EF4-FFF2-40B4-BE49-F238E27FC236}">
                <a16:creationId xmlns:a16="http://schemas.microsoft.com/office/drawing/2014/main" id="{8695CBB3-A764-4C45-A631-6F8068681D3A}"/>
              </a:ext>
            </a:extLst>
          </p:cNvPr>
          <p:cNvCxnSpPr/>
          <p:nvPr/>
        </p:nvCxnSpPr>
        <p:spPr>
          <a:xfrm>
            <a:off x="990600" y="4191000"/>
            <a:ext cx="0" cy="19050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EB5DF251-F8CF-40C6-9275-773A6AD35140}"/>
              </a:ext>
            </a:extLst>
          </p:cNvPr>
          <p:cNvCxnSpPr>
            <a:cxnSpLocks/>
          </p:cNvCxnSpPr>
          <p:nvPr/>
        </p:nvCxnSpPr>
        <p:spPr>
          <a:xfrm flipH="1">
            <a:off x="990600" y="6096000"/>
            <a:ext cx="2590800" cy="0"/>
          </a:xfrm>
          <a:prstGeom prst="line">
            <a:avLst/>
          </a:prstGeom>
        </p:spPr>
        <p:style>
          <a:lnRef idx="2">
            <a:schemeClr val="dk1"/>
          </a:lnRef>
          <a:fillRef idx="0">
            <a:schemeClr val="dk1"/>
          </a:fillRef>
          <a:effectRef idx="1">
            <a:schemeClr val="dk1"/>
          </a:effectRef>
          <a:fontRef idx="minor">
            <a:schemeClr val="tx1"/>
          </a:fontRef>
        </p:style>
      </p:cxnSp>
      <p:sp>
        <p:nvSpPr>
          <p:cNvPr id="8" name="Isosceles Triangle 7">
            <a:extLst>
              <a:ext uri="{FF2B5EF4-FFF2-40B4-BE49-F238E27FC236}">
                <a16:creationId xmlns:a16="http://schemas.microsoft.com/office/drawing/2014/main" id="{047BEB43-FAC3-4712-AEA7-F46CC4AEEB4B}"/>
              </a:ext>
            </a:extLst>
          </p:cNvPr>
          <p:cNvSpPr/>
          <p:nvPr/>
        </p:nvSpPr>
        <p:spPr>
          <a:xfrm>
            <a:off x="2667000" y="4495801"/>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950AF38-FE55-4EA6-990C-C2921AEF875C}"/>
              </a:ext>
            </a:extLst>
          </p:cNvPr>
          <p:cNvSpPr/>
          <p:nvPr/>
        </p:nvSpPr>
        <p:spPr>
          <a:xfrm>
            <a:off x="2133604" y="4579567"/>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58815D51-A068-42CB-97D9-75E4A418C0AA}"/>
              </a:ext>
            </a:extLst>
          </p:cNvPr>
          <p:cNvSpPr/>
          <p:nvPr/>
        </p:nvSpPr>
        <p:spPr>
          <a:xfrm>
            <a:off x="2514608" y="4891928"/>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3700774-C8F4-4227-83D8-C5906B0E1C09}"/>
              </a:ext>
            </a:extLst>
          </p:cNvPr>
          <p:cNvSpPr/>
          <p:nvPr/>
        </p:nvSpPr>
        <p:spPr>
          <a:xfrm>
            <a:off x="2856073" y="4891928"/>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6B36AC29-03FA-43E3-A4D2-0EAC130207CC}"/>
              </a:ext>
            </a:extLst>
          </p:cNvPr>
          <p:cNvSpPr/>
          <p:nvPr/>
        </p:nvSpPr>
        <p:spPr>
          <a:xfrm>
            <a:off x="2779877" y="5386714"/>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8B14598-6A76-4F17-A5DF-AFEBA93444B7}"/>
              </a:ext>
            </a:extLst>
          </p:cNvPr>
          <p:cNvSpPr/>
          <p:nvPr/>
        </p:nvSpPr>
        <p:spPr>
          <a:xfrm>
            <a:off x="2362216" y="5165681"/>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FA6DDC9-AED5-424C-B228-740B837F69E4}"/>
              </a:ext>
            </a:extLst>
          </p:cNvPr>
          <p:cNvSpPr/>
          <p:nvPr/>
        </p:nvSpPr>
        <p:spPr>
          <a:xfrm>
            <a:off x="1464751" y="5234318"/>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E38BA3E-940C-46E1-B57A-BEDEA7A417ED}"/>
              </a:ext>
            </a:extLst>
          </p:cNvPr>
          <p:cNvSpPr/>
          <p:nvPr/>
        </p:nvSpPr>
        <p:spPr>
          <a:xfrm>
            <a:off x="1735673" y="5176461"/>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8F0005-8AA4-4376-AD9A-C71D31A2229C}"/>
              </a:ext>
            </a:extLst>
          </p:cNvPr>
          <p:cNvSpPr/>
          <p:nvPr/>
        </p:nvSpPr>
        <p:spPr>
          <a:xfrm>
            <a:off x="1828811" y="5730126"/>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0BCA2D-8356-48A5-8795-0B79B11FF3B8}"/>
              </a:ext>
            </a:extLst>
          </p:cNvPr>
          <p:cNvSpPr/>
          <p:nvPr/>
        </p:nvSpPr>
        <p:spPr>
          <a:xfrm>
            <a:off x="1638293" y="5529240"/>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BFFC9D-0520-4D03-A000-7670E147F7C8}"/>
              </a:ext>
            </a:extLst>
          </p:cNvPr>
          <p:cNvSpPr/>
          <p:nvPr/>
        </p:nvSpPr>
        <p:spPr>
          <a:xfrm>
            <a:off x="1286940" y="5715000"/>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7822FB-FF4E-43B8-AF3F-86C14A8E166F}"/>
              </a:ext>
            </a:extLst>
          </p:cNvPr>
          <p:cNvSpPr/>
          <p:nvPr/>
        </p:nvSpPr>
        <p:spPr>
          <a:xfrm>
            <a:off x="1303902" y="4914901"/>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5366BA5-B84D-4D90-8E6F-D1F64C51ECAB}"/>
              </a:ext>
            </a:extLst>
          </p:cNvPr>
          <p:cNvCxnSpPr>
            <a:cxnSpLocks/>
          </p:cNvCxnSpPr>
          <p:nvPr/>
        </p:nvCxnSpPr>
        <p:spPr>
          <a:xfrm>
            <a:off x="2991580" y="4237361"/>
            <a:ext cx="112877" cy="154305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7EDD040-B1E7-4648-94DB-D8C3D10381E9}"/>
              </a:ext>
            </a:extLst>
          </p:cNvPr>
          <p:cNvCxnSpPr/>
          <p:nvPr/>
        </p:nvCxnSpPr>
        <p:spPr>
          <a:xfrm>
            <a:off x="4876800" y="4224010"/>
            <a:ext cx="0" cy="190500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7100D597-43C2-4A9D-AD93-A3703DCE99D7}"/>
              </a:ext>
            </a:extLst>
          </p:cNvPr>
          <p:cNvCxnSpPr>
            <a:cxnSpLocks/>
          </p:cNvCxnSpPr>
          <p:nvPr/>
        </p:nvCxnSpPr>
        <p:spPr>
          <a:xfrm flipH="1">
            <a:off x="4876800" y="6129010"/>
            <a:ext cx="2590800" cy="0"/>
          </a:xfrm>
          <a:prstGeom prst="line">
            <a:avLst/>
          </a:prstGeom>
        </p:spPr>
        <p:style>
          <a:lnRef idx="2">
            <a:schemeClr val="dk1"/>
          </a:lnRef>
          <a:fillRef idx="0">
            <a:schemeClr val="dk1"/>
          </a:fillRef>
          <a:effectRef idx="1">
            <a:schemeClr val="dk1"/>
          </a:effectRef>
          <a:fontRef idx="minor">
            <a:schemeClr val="tx1"/>
          </a:fontRef>
        </p:style>
      </p:cxnSp>
      <p:sp>
        <p:nvSpPr>
          <p:cNvPr id="32" name="Isosceles Triangle 31">
            <a:extLst>
              <a:ext uri="{FF2B5EF4-FFF2-40B4-BE49-F238E27FC236}">
                <a16:creationId xmlns:a16="http://schemas.microsoft.com/office/drawing/2014/main" id="{B6D285E6-4870-491E-9C1E-534A45E48A70}"/>
              </a:ext>
            </a:extLst>
          </p:cNvPr>
          <p:cNvSpPr/>
          <p:nvPr/>
        </p:nvSpPr>
        <p:spPr>
          <a:xfrm>
            <a:off x="6553200" y="4528811"/>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51F669E-6F29-44A9-9EA4-AF263575B2D3}"/>
              </a:ext>
            </a:extLst>
          </p:cNvPr>
          <p:cNvSpPr/>
          <p:nvPr/>
        </p:nvSpPr>
        <p:spPr>
          <a:xfrm>
            <a:off x="6019804" y="4612577"/>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F8232D30-F9D2-4EFA-AB20-90C22FC28C77}"/>
              </a:ext>
            </a:extLst>
          </p:cNvPr>
          <p:cNvSpPr/>
          <p:nvPr/>
        </p:nvSpPr>
        <p:spPr>
          <a:xfrm>
            <a:off x="6400808" y="4924938"/>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0864EA6-B732-4CED-9278-E3372171CBAD}"/>
              </a:ext>
            </a:extLst>
          </p:cNvPr>
          <p:cNvSpPr/>
          <p:nvPr/>
        </p:nvSpPr>
        <p:spPr>
          <a:xfrm>
            <a:off x="6742273" y="4924938"/>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8E56D9E0-F75B-4ED2-832D-B75328D6CA92}"/>
              </a:ext>
            </a:extLst>
          </p:cNvPr>
          <p:cNvSpPr/>
          <p:nvPr/>
        </p:nvSpPr>
        <p:spPr>
          <a:xfrm>
            <a:off x="6666077" y="5419724"/>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807F64D1-FB93-44E7-9309-618CED948589}"/>
              </a:ext>
            </a:extLst>
          </p:cNvPr>
          <p:cNvSpPr/>
          <p:nvPr/>
        </p:nvSpPr>
        <p:spPr>
          <a:xfrm>
            <a:off x="6248416" y="5198691"/>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91A5C36-4F61-4856-9B86-37BEFC9726C7}"/>
              </a:ext>
            </a:extLst>
          </p:cNvPr>
          <p:cNvSpPr/>
          <p:nvPr/>
        </p:nvSpPr>
        <p:spPr>
          <a:xfrm>
            <a:off x="5350951" y="5267328"/>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B65032B-B6D9-45F7-B5F2-64A687C8A7E1}"/>
              </a:ext>
            </a:extLst>
          </p:cNvPr>
          <p:cNvSpPr/>
          <p:nvPr/>
        </p:nvSpPr>
        <p:spPr>
          <a:xfrm>
            <a:off x="5621873" y="5209471"/>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DACCA79-9EE8-41A1-80F9-B5DEE428AFB6}"/>
              </a:ext>
            </a:extLst>
          </p:cNvPr>
          <p:cNvSpPr/>
          <p:nvPr/>
        </p:nvSpPr>
        <p:spPr>
          <a:xfrm>
            <a:off x="5715011" y="5763136"/>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C643F39-AEAA-41FB-9148-37B8932EA591}"/>
              </a:ext>
            </a:extLst>
          </p:cNvPr>
          <p:cNvSpPr/>
          <p:nvPr/>
        </p:nvSpPr>
        <p:spPr>
          <a:xfrm>
            <a:off x="5524493" y="5562250"/>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FA09010-D2E5-4217-97DB-EB5E549D872F}"/>
              </a:ext>
            </a:extLst>
          </p:cNvPr>
          <p:cNvSpPr/>
          <p:nvPr/>
        </p:nvSpPr>
        <p:spPr>
          <a:xfrm>
            <a:off x="5173140" y="5748010"/>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4CD40D-1417-4B9E-AD28-83D2045D2406}"/>
              </a:ext>
            </a:extLst>
          </p:cNvPr>
          <p:cNvSpPr/>
          <p:nvPr/>
        </p:nvSpPr>
        <p:spPr>
          <a:xfrm>
            <a:off x="5190102" y="4947911"/>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1277DAA4-77DE-47C3-9F68-2EC60F504BED}"/>
              </a:ext>
            </a:extLst>
          </p:cNvPr>
          <p:cNvCxnSpPr>
            <a:cxnSpLocks/>
          </p:cNvCxnSpPr>
          <p:nvPr/>
        </p:nvCxnSpPr>
        <p:spPr>
          <a:xfrm>
            <a:off x="4971348" y="4605009"/>
            <a:ext cx="112877" cy="154305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C7113A5-A1A8-48AD-AEBE-CBD61CAC75E6}"/>
              </a:ext>
            </a:extLst>
          </p:cNvPr>
          <p:cNvSpPr/>
          <p:nvPr/>
        </p:nvSpPr>
        <p:spPr>
          <a:xfrm flipH="1">
            <a:off x="3992881" y="6031088"/>
            <a:ext cx="45719" cy="602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830019A-7417-4D3A-B439-B3EECB072AB2}"/>
              </a:ext>
            </a:extLst>
          </p:cNvPr>
          <p:cNvSpPr/>
          <p:nvPr/>
        </p:nvSpPr>
        <p:spPr>
          <a:xfrm flipH="1">
            <a:off x="4145281" y="6035719"/>
            <a:ext cx="45719" cy="602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AB4253A-7C6C-4614-B50F-D0C3BC5C062F}"/>
              </a:ext>
            </a:extLst>
          </p:cNvPr>
          <p:cNvSpPr/>
          <p:nvPr/>
        </p:nvSpPr>
        <p:spPr>
          <a:xfrm flipH="1">
            <a:off x="4297681" y="6035719"/>
            <a:ext cx="45719" cy="602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6414123-79D5-42DC-AD58-98E69A2B3D3D}"/>
              </a:ext>
            </a:extLst>
          </p:cNvPr>
          <p:cNvSpPr/>
          <p:nvPr/>
        </p:nvSpPr>
        <p:spPr>
          <a:xfrm flipH="1">
            <a:off x="4484511" y="6042378"/>
            <a:ext cx="45719" cy="602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6DD5DB7-D3CA-497C-BC5B-9F6C3899A90A}"/>
              </a:ext>
            </a:extLst>
          </p:cNvPr>
          <p:cNvSpPr txBox="1"/>
          <p:nvPr/>
        </p:nvSpPr>
        <p:spPr>
          <a:xfrm>
            <a:off x="1464751" y="4114800"/>
            <a:ext cx="908749" cy="261610"/>
          </a:xfrm>
          <a:prstGeom prst="rect">
            <a:avLst/>
          </a:prstGeom>
          <a:noFill/>
        </p:spPr>
        <p:txBody>
          <a:bodyPr wrap="square" rtlCol="0">
            <a:spAutoFit/>
          </a:bodyPr>
          <a:lstStyle/>
          <a:p>
            <a:r>
              <a:rPr lang="en-US" sz="1100" dirty="0"/>
              <a:t>Run 1</a:t>
            </a:r>
          </a:p>
        </p:txBody>
      </p:sp>
      <p:sp>
        <p:nvSpPr>
          <p:cNvPr id="52" name="TextBox 51">
            <a:extLst>
              <a:ext uri="{FF2B5EF4-FFF2-40B4-BE49-F238E27FC236}">
                <a16:creationId xmlns:a16="http://schemas.microsoft.com/office/drawing/2014/main" id="{EAE0A6BB-D3CB-41EE-860F-F6D7C3F416AD}"/>
              </a:ext>
            </a:extLst>
          </p:cNvPr>
          <p:cNvSpPr txBox="1"/>
          <p:nvPr/>
        </p:nvSpPr>
        <p:spPr>
          <a:xfrm>
            <a:off x="5985916" y="4114800"/>
            <a:ext cx="908749" cy="261610"/>
          </a:xfrm>
          <a:prstGeom prst="rect">
            <a:avLst/>
          </a:prstGeom>
          <a:noFill/>
        </p:spPr>
        <p:txBody>
          <a:bodyPr wrap="square" rtlCol="0">
            <a:spAutoFit/>
          </a:bodyPr>
          <a:lstStyle/>
          <a:p>
            <a:r>
              <a:rPr lang="en-US" sz="1100" dirty="0"/>
              <a:t>Run n</a:t>
            </a:r>
          </a:p>
        </p:txBody>
      </p:sp>
    </p:spTree>
    <p:extLst>
      <p:ext uri="{BB962C8B-B14F-4D97-AF65-F5344CB8AC3E}">
        <p14:creationId xmlns:p14="http://schemas.microsoft.com/office/powerpoint/2010/main" val="86301994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utoRev="1" fill="hold" nodeType="clickEffect">
                                  <p:stCondLst>
                                    <p:cond delay="0"/>
                                  </p:stCondLst>
                                  <p:childTnLst>
                                    <p:animRot by="300000">
                                      <p:cBhvr>
                                        <p:cTn id="6" dur="500" fill="hold"/>
                                        <p:tgtEl>
                                          <p:spTgt spid="21"/>
                                        </p:tgtEl>
                                        <p:attrNameLst>
                                          <p:attrName>r</p:attrName>
                                        </p:attrNameLst>
                                      </p:cBhvr>
                                    </p:animRot>
                                  </p:childTnLst>
                                </p:cTn>
                              </p:par>
                              <p:par>
                                <p:cTn id="7" presetID="35" presetClass="path" presetSubtype="0" accel="50000" decel="50000" fill="hold" nodeType="withEffect">
                                  <p:stCondLst>
                                    <p:cond delay="0"/>
                                  </p:stCondLst>
                                  <p:childTnLst>
                                    <p:animMotion origin="layout" path="M -3.33333E-6 -4.07407E-6 L -0.1 0.03287 " pathEditMode="relative" rAng="0" ptsTypes="AA">
                                      <p:cBhvr>
                                        <p:cTn id="8" dur="2000" fill="hold"/>
                                        <p:tgtEl>
                                          <p:spTgt spid="21"/>
                                        </p:tgtEl>
                                        <p:attrNameLst>
                                          <p:attrName>ppt_x</p:attrName>
                                          <p:attrName>ppt_y</p:attrName>
                                        </p:attrNameLst>
                                      </p:cBhvr>
                                      <p:rCtr x="-5000" y="1644"/>
                                    </p:animMotion>
                                  </p:childTnLst>
                                </p:cTn>
                              </p:par>
                            </p:childTnLst>
                          </p:cTn>
                        </p:par>
                      </p:childTnLst>
                    </p:cTn>
                  </p:par>
                  <p:par>
                    <p:cTn id="9" fill="hold">
                      <p:stCondLst>
                        <p:cond delay="indefinite"/>
                      </p:stCondLst>
                      <p:childTnLst>
                        <p:par>
                          <p:cTn id="10" fill="hold">
                            <p:stCondLst>
                              <p:cond delay="0"/>
                            </p:stCondLst>
                            <p:childTnLst>
                              <p:par>
                                <p:cTn id="11" presetID="8" presetClass="emph" presetSubtype="0" autoRev="1" fill="hold" nodeType="clickEffect">
                                  <p:stCondLst>
                                    <p:cond delay="0"/>
                                  </p:stCondLst>
                                  <p:childTnLst>
                                    <p:animRot by="300000">
                                      <p:cBhvr>
                                        <p:cTn id="12" dur="500" fill="hold"/>
                                        <p:tgtEl>
                                          <p:spTgt spid="44"/>
                                        </p:tgtEl>
                                        <p:attrNameLst>
                                          <p:attrName>r</p:attrName>
                                        </p:attrNameLst>
                                      </p:cBhvr>
                                    </p:animRot>
                                  </p:childTnLst>
                                </p:cTn>
                              </p:par>
                              <p:par>
                                <p:cTn id="13" presetID="35" presetClass="path" presetSubtype="0" accel="50000" decel="50000" fill="hold" nodeType="withEffect">
                                  <p:stCondLst>
                                    <p:cond delay="0"/>
                                  </p:stCondLst>
                                  <p:childTnLst>
                                    <p:animMotion origin="layout" path="M 3.61111E-6 2.22222E-6 L 0.09166 -0.00209 " pathEditMode="relative" rAng="0" ptsTypes="AA">
                                      <p:cBhvr>
                                        <p:cTn id="14" dur="2000" fill="hold"/>
                                        <p:tgtEl>
                                          <p:spTgt spid="44"/>
                                        </p:tgtEl>
                                        <p:attrNameLst>
                                          <p:attrName>ppt_x</p:attrName>
                                          <p:attrName>ppt_y</p:attrName>
                                        </p:attrNameLst>
                                      </p:cBhvr>
                                      <p:rCtr x="458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179DF-CC9B-4BDA-842C-EE71813926A4}"/>
              </a:ext>
            </a:extLst>
          </p:cNvPr>
          <p:cNvSpPr txBox="1"/>
          <p:nvPr/>
        </p:nvSpPr>
        <p:spPr>
          <a:xfrm>
            <a:off x="609600" y="2743200"/>
            <a:ext cx="7696200" cy="3016210"/>
          </a:xfrm>
          <a:prstGeom prst="rect">
            <a:avLst/>
          </a:prstGeom>
          <a:noFill/>
        </p:spPr>
        <p:txBody>
          <a:bodyPr wrap="square" rtlCol="0">
            <a:spAutoFit/>
          </a:bodyPr>
          <a:lstStyle/>
          <a:p>
            <a:endParaRPr lang="en-US" dirty="0"/>
          </a:p>
          <a:p>
            <a:pPr marL="342900" indent="-342900">
              <a:buFont typeface="+mj-lt"/>
              <a:buAutoNum type="arabicPeriod" startAt="6"/>
            </a:pPr>
            <a:r>
              <a:rPr lang="en-US" sz="1400" dirty="0"/>
              <a:t>Convergence theorem guarantees that when the classes are linearly separable in the training set, perceptron will find that surface which separates the two classes correctly </a:t>
            </a:r>
          </a:p>
          <a:p>
            <a:pPr marL="342900" indent="-342900">
              <a:buFont typeface="+mj-lt"/>
              <a:buAutoNum type="arabicPeriod" startAt="6"/>
            </a:pPr>
            <a:endParaRPr lang="en-US" sz="1400" dirty="0"/>
          </a:p>
          <a:p>
            <a:pPr marL="342900" indent="-342900">
              <a:buFont typeface="+mj-lt"/>
              <a:buAutoNum type="arabicPeriod" startAt="6"/>
            </a:pPr>
            <a:r>
              <a:rPr lang="en-US" sz="1400" dirty="0"/>
              <a:t>The perceptron algorithm does not guarantee it will be able to separate the two classes correctly even when the classes are linearly separable</a:t>
            </a:r>
          </a:p>
          <a:p>
            <a:pPr marL="342900" indent="-342900">
              <a:buFont typeface="+mj-lt"/>
              <a:buAutoNum type="arabicPeriod" startAt="6"/>
            </a:pPr>
            <a:endParaRPr lang="en-US" sz="1400" dirty="0"/>
          </a:p>
          <a:p>
            <a:pPr marL="342900" indent="-342900">
              <a:buFont typeface="+mj-lt"/>
              <a:buAutoNum type="arabicPeriod" startAt="6"/>
            </a:pPr>
            <a:r>
              <a:rPr lang="en-US" sz="1400" dirty="0"/>
              <a:t>Why? Because it does not look for an optimal plane. It stops the moment it finds the separator plane (</a:t>
            </a:r>
            <a:r>
              <a:rPr lang="en-US" sz="1400" dirty="0" err="1"/>
              <a:t>a.k.a</a:t>
            </a:r>
            <a:r>
              <a:rPr lang="en-US" sz="1400" dirty="0"/>
              <a:t> </a:t>
            </a:r>
            <a:r>
              <a:rPr lang="en-US" sz="1400" dirty="0" err="1"/>
              <a:t>dichotomizer</a:t>
            </a:r>
            <a:r>
              <a:rPr lang="en-US" sz="1400" dirty="0"/>
              <a:t>). </a:t>
            </a:r>
          </a:p>
          <a:p>
            <a:pPr marL="342900" indent="-342900">
              <a:buFont typeface="+mj-lt"/>
              <a:buAutoNum type="arabicPeriod" startAt="6"/>
            </a:pPr>
            <a:endParaRPr lang="en-US" sz="1400" dirty="0"/>
          </a:p>
          <a:p>
            <a:pPr marL="342900" indent="-342900">
              <a:buFont typeface="+mj-lt"/>
              <a:buAutoNum type="arabicPeriod" startAt="6"/>
            </a:pPr>
            <a:r>
              <a:rPr lang="en-US" sz="1400" dirty="0"/>
              <a:t>Since the planes, are passing very close to the data points in the training set, it may not perform well in test set where the distribution of the data will be different</a:t>
            </a:r>
          </a:p>
          <a:p>
            <a:endParaRPr lang="en-US" dirty="0">
              <a:solidFill>
                <a:schemeClr val="tx1">
                  <a:lumMod val="50000"/>
                  <a:lumOff val="50000"/>
                </a:schemeClr>
              </a:solidFill>
            </a:endParaRPr>
          </a:p>
        </p:txBody>
      </p:sp>
      <p:pic>
        <p:nvPicPr>
          <p:cNvPr id="4" name="Picture 3">
            <a:extLst>
              <a:ext uri="{FF2B5EF4-FFF2-40B4-BE49-F238E27FC236}">
                <a16:creationId xmlns:a16="http://schemas.microsoft.com/office/drawing/2014/main" id="{2C3EDEC6-284A-4AC6-A078-2E9D8B5A6A7A}"/>
              </a:ext>
            </a:extLst>
          </p:cNvPr>
          <p:cNvPicPr>
            <a:picLocks noChangeAspect="1"/>
          </p:cNvPicPr>
          <p:nvPr/>
        </p:nvPicPr>
        <p:blipFill>
          <a:blip r:embed="rId2"/>
          <a:stretch>
            <a:fillRect/>
          </a:stretch>
        </p:blipFill>
        <p:spPr>
          <a:xfrm>
            <a:off x="762000" y="1075660"/>
            <a:ext cx="5176458" cy="1559949"/>
          </a:xfrm>
          <a:prstGeom prst="rect">
            <a:avLst/>
          </a:prstGeom>
        </p:spPr>
      </p:pic>
      <p:grpSp>
        <p:nvGrpSpPr>
          <p:cNvPr id="21" name="Group 20">
            <a:extLst>
              <a:ext uri="{FF2B5EF4-FFF2-40B4-BE49-F238E27FC236}">
                <a16:creationId xmlns:a16="http://schemas.microsoft.com/office/drawing/2014/main" id="{58A23631-A2CE-4108-A107-7D44297AF5EF}"/>
              </a:ext>
            </a:extLst>
          </p:cNvPr>
          <p:cNvGrpSpPr/>
          <p:nvPr/>
        </p:nvGrpSpPr>
        <p:grpSpPr>
          <a:xfrm>
            <a:off x="6200446" y="990600"/>
            <a:ext cx="2105354" cy="1568808"/>
            <a:chOff x="6200446" y="621399"/>
            <a:chExt cx="2590800" cy="2014210"/>
          </a:xfrm>
        </p:grpSpPr>
        <p:cxnSp>
          <p:nvCxnSpPr>
            <p:cNvPr id="5" name="Straight Connector 4">
              <a:extLst>
                <a:ext uri="{FF2B5EF4-FFF2-40B4-BE49-F238E27FC236}">
                  <a16:creationId xmlns:a16="http://schemas.microsoft.com/office/drawing/2014/main" id="{E90DAD92-C63E-4DF9-BF52-59670726F177}"/>
                </a:ext>
              </a:extLst>
            </p:cNvPr>
            <p:cNvCxnSpPr/>
            <p:nvPr/>
          </p:nvCxnSpPr>
          <p:spPr>
            <a:xfrm>
              <a:off x="6200446" y="730609"/>
              <a:ext cx="0" cy="19050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C4841E15-C696-4592-8252-88F9D602C35A}"/>
                </a:ext>
              </a:extLst>
            </p:cNvPr>
            <p:cNvCxnSpPr>
              <a:cxnSpLocks/>
            </p:cNvCxnSpPr>
            <p:nvPr/>
          </p:nvCxnSpPr>
          <p:spPr>
            <a:xfrm flipH="1">
              <a:off x="6200446" y="2635609"/>
              <a:ext cx="2590800" cy="0"/>
            </a:xfrm>
            <a:prstGeom prst="line">
              <a:avLst/>
            </a:prstGeom>
          </p:spPr>
          <p:style>
            <a:lnRef idx="2">
              <a:schemeClr val="dk1"/>
            </a:lnRef>
            <a:fillRef idx="0">
              <a:schemeClr val="dk1"/>
            </a:fillRef>
            <a:effectRef idx="1">
              <a:schemeClr val="dk1"/>
            </a:effectRef>
            <a:fontRef idx="minor">
              <a:schemeClr val="tx1"/>
            </a:fontRef>
          </p:style>
        </p:cxnSp>
        <p:sp>
          <p:nvSpPr>
            <p:cNvPr id="7" name="Isosceles Triangle 6">
              <a:extLst>
                <a:ext uri="{FF2B5EF4-FFF2-40B4-BE49-F238E27FC236}">
                  <a16:creationId xmlns:a16="http://schemas.microsoft.com/office/drawing/2014/main" id="{6439D320-63B4-4031-BD6C-28333DD8EC7D}"/>
                </a:ext>
              </a:extLst>
            </p:cNvPr>
            <p:cNvSpPr/>
            <p:nvPr/>
          </p:nvSpPr>
          <p:spPr>
            <a:xfrm>
              <a:off x="7467600" y="1219204"/>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FA69607-830C-4A47-B0CA-945BD95DED2C}"/>
                </a:ext>
              </a:extLst>
            </p:cNvPr>
            <p:cNvSpPr/>
            <p:nvPr/>
          </p:nvSpPr>
          <p:spPr>
            <a:xfrm>
              <a:off x="7086600" y="1325197"/>
              <a:ext cx="112876" cy="17621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64CB8BEB-479C-44B9-BB0E-BB57744AB12B}"/>
                </a:ext>
              </a:extLst>
            </p:cNvPr>
            <p:cNvSpPr/>
            <p:nvPr/>
          </p:nvSpPr>
          <p:spPr>
            <a:xfrm>
              <a:off x="7724454" y="1371600"/>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EB68AA97-14CA-41FB-A25B-FC22BCF4FE52}"/>
                </a:ext>
              </a:extLst>
            </p:cNvPr>
            <p:cNvSpPr/>
            <p:nvPr/>
          </p:nvSpPr>
          <p:spPr>
            <a:xfrm>
              <a:off x="8229608" y="1295400"/>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DF41A52-BE4C-4F39-A1F7-2EE71534CE90}"/>
                </a:ext>
              </a:extLst>
            </p:cNvPr>
            <p:cNvSpPr/>
            <p:nvPr/>
          </p:nvSpPr>
          <p:spPr>
            <a:xfrm>
              <a:off x="7772400" y="1828800"/>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0248797-E092-40F1-BA6F-482FBE0FB696}"/>
                </a:ext>
              </a:extLst>
            </p:cNvPr>
            <p:cNvSpPr/>
            <p:nvPr/>
          </p:nvSpPr>
          <p:spPr>
            <a:xfrm>
              <a:off x="7391400" y="1705290"/>
              <a:ext cx="152392" cy="15239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A96B7D9-FA3E-4DED-BBB3-4642A137DE23}"/>
                </a:ext>
              </a:extLst>
            </p:cNvPr>
            <p:cNvSpPr/>
            <p:nvPr/>
          </p:nvSpPr>
          <p:spPr>
            <a:xfrm>
              <a:off x="6784621" y="1654485"/>
              <a:ext cx="160897" cy="163025"/>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34B186-D686-49B3-84AE-9C8CBD6FBDFE}"/>
                </a:ext>
              </a:extLst>
            </p:cNvPr>
            <p:cNvSpPr/>
            <p:nvPr/>
          </p:nvSpPr>
          <p:spPr>
            <a:xfrm>
              <a:off x="6945519" y="1905004"/>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F8249B-BAE1-4DA6-BFF4-01BAB0ACC275}"/>
                </a:ext>
              </a:extLst>
            </p:cNvPr>
            <p:cNvSpPr/>
            <p:nvPr/>
          </p:nvSpPr>
          <p:spPr>
            <a:xfrm>
              <a:off x="7239007" y="2269735"/>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F8F9DA-6AD5-4C31-9896-95654F32EA52}"/>
                </a:ext>
              </a:extLst>
            </p:cNvPr>
            <p:cNvSpPr/>
            <p:nvPr/>
          </p:nvSpPr>
          <p:spPr>
            <a:xfrm>
              <a:off x="6781807" y="2209804"/>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0865399-C9B4-45AA-B6ED-6EE6F380F1F9}"/>
                </a:ext>
              </a:extLst>
            </p:cNvPr>
            <p:cNvSpPr/>
            <p:nvPr/>
          </p:nvSpPr>
          <p:spPr>
            <a:xfrm>
              <a:off x="6496786" y="2057400"/>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E999D33-42A0-4318-9A4C-7D6687AC4E10}"/>
                </a:ext>
              </a:extLst>
            </p:cNvPr>
            <p:cNvSpPr/>
            <p:nvPr/>
          </p:nvSpPr>
          <p:spPr>
            <a:xfrm>
              <a:off x="6513748" y="1752604"/>
              <a:ext cx="152393" cy="152396"/>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2A252AE-C27B-4807-97F7-123164AD3888}"/>
                </a:ext>
              </a:extLst>
            </p:cNvPr>
            <p:cNvCxnSpPr>
              <a:cxnSpLocks/>
            </p:cNvCxnSpPr>
            <p:nvPr/>
          </p:nvCxnSpPr>
          <p:spPr>
            <a:xfrm>
              <a:off x="6890557" y="1057275"/>
              <a:ext cx="112877" cy="154305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B50A847-74A8-40EF-AE42-E37D738B1F7E}"/>
                </a:ext>
              </a:extLst>
            </p:cNvPr>
            <p:cNvSpPr txBox="1"/>
            <p:nvPr/>
          </p:nvSpPr>
          <p:spPr>
            <a:xfrm>
              <a:off x="7309562" y="621399"/>
              <a:ext cx="908749" cy="335884"/>
            </a:xfrm>
            <a:prstGeom prst="rect">
              <a:avLst/>
            </a:prstGeom>
            <a:noFill/>
          </p:spPr>
          <p:txBody>
            <a:bodyPr wrap="square" rtlCol="0">
              <a:spAutoFit/>
            </a:bodyPr>
            <a:lstStyle/>
            <a:p>
              <a:r>
                <a:rPr lang="en-US" sz="1100" dirty="0"/>
                <a:t>Test</a:t>
              </a:r>
            </a:p>
          </p:txBody>
        </p:sp>
      </p:grpSp>
    </p:spTree>
    <p:extLst>
      <p:ext uri="{BB962C8B-B14F-4D97-AF65-F5344CB8AC3E}">
        <p14:creationId xmlns:p14="http://schemas.microsoft.com/office/powerpoint/2010/main" val="3349360547"/>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EABB3-486C-4A7A-8037-19805276220C}"/>
              </a:ext>
            </a:extLst>
          </p:cNvPr>
          <p:cNvSpPr txBox="1"/>
          <p:nvPr/>
        </p:nvSpPr>
        <p:spPr>
          <a:xfrm>
            <a:off x="171472" y="1458396"/>
            <a:ext cx="8743928" cy="3970318"/>
          </a:xfrm>
          <a:prstGeom prst="rect">
            <a:avLst/>
          </a:prstGeom>
          <a:noFill/>
        </p:spPr>
        <p:txBody>
          <a:bodyPr wrap="square" rtlCol="0">
            <a:spAutoFit/>
          </a:bodyPr>
          <a:lstStyle/>
          <a:p>
            <a:pPr marL="342900" indent="-342900">
              <a:buFont typeface="+mj-lt"/>
              <a:buAutoNum type="arabicPeriod"/>
            </a:pPr>
            <a:r>
              <a:rPr lang="en-US" dirty="0"/>
              <a:t>Perceptrons fail to handle many data distributions such as XOR where it cannot segregate the classes</a:t>
            </a:r>
          </a:p>
          <a:p>
            <a:pPr marL="342900" indent="-342900">
              <a:buFont typeface="+mj-lt"/>
              <a:buAutoNum type="arabicPeriod"/>
            </a:pPr>
            <a:endParaRPr lang="en-US" dirty="0"/>
          </a:p>
          <a:p>
            <a:pPr marL="342900" indent="-342900">
              <a:buFont typeface="+mj-lt"/>
              <a:buAutoNum type="arabicPeriod"/>
            </a:pPr>
            <a:r>
              <a:rPr lang="en-US" dirty="0"/>
              <a:t>XOR is an example of distribution of classes not linearly separable in two dimensions but is easily separable in higher 3 dimensional space. </a:t>
            </a:r>
            <a:r>
              <a:rPr lang="en-US"/>
              <a:t>Ref: </a:t>
            </a:r>
            <a:r>
              <a:rPr lang="en-US">
                <a:hlinkClick r:id="rId2"/>
              </a:rPr>
              <a:t>http://www.mind.ilstu.edu/curriculum/artificial_neural_net/xor_problem_and_solution.php</a:t>
            </a:r>
            <a:endParaRPr lang="en-US" dirty="0"/>
          </a:p>
          <a:p>
            <a:pPr marL="342900" indent="-342900">
              <a:buFont typeface="+mj-lt"/>
              <a:buAutoNum type="arabicPeriod"/>
            </a:pPr>
            <a:endParaRPr lang="en-US" dirty="0"/>
          </a:p>
          <a:p>
            <a:pPr marL="342900" indent="-342900">
              <a:buFont typeface="+mj-lt"/>
              <a:buAutoNum type="arabicPeriod"/>
            </a:pPr>
            <a:r>
              <a:rPr lang="en-US" dirty="0"/>
              <a:t>Cover’s theorem – “Formulating classification problem in a space of higher dimensionality (than original problem) increases the probability of the classes becoming linearly separable</a:t>
            </a:r>
          </a:p>
          <a:p>
            <a:pPr marL="342900" indent="-342900">
              <a:buFont typeface="+mj-lt"/>
              <a:buAutoNum type="arabicPeriod"/>
            </a:pPr>
            <a:endParaRPr lang="en-US" dirty="0"/>
          </a:p>
          <a:p>
            <a:pPr marL="342900" indent="-342900">
              <a:buFont typeface="+mj-lt"/>
              <a:buAutoNum type="arabicPeriod"/>
            </a:pPr>
            <a:r>
              <a:rPr lang="en-US" dirty="0"/>
              <a:t>Neural networks help implement this theorem in from of neurons in a layer</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7EFA5CF6-9981-405E-83D4-A58D032C5887}"/>
              </a:ext>
            </a:extLst>
          </p:cNvPr>
          <p:cNvSpPr txBox="1"/>
          <p:nvPr/>
        </p:nvSpPr>
        <p:spPr>
          <a:xfrm>
            <a:off x="228600" y="685800"/>
            <a:ext cx="5029200" cy="400110"/>
          </a:xfrm>
          <a:prstGeom prst="rect">
            <a:avLst/>
          </a:prstGeom>
          <a:noFill/>
        </p:spPr>
        <p:txBody>
          <a:bodyPr wrap="square" rtlCol="0">
            <a:spAutoFit/>
          </a:bodyPr>
          <a:lstStyle/>
          <a:p>
            <a:r>
              <a:rPr lang="en-US" sz="2000" b="1" dirty="0"/>
              <a:t>Perceptron  Weakness</a:t>
            </a:r>
          </a:p>
        </p:txBody>
      </p:sp>
    </p:spTree>
    <p:extLst>
      <p:ext uri="{BB962C8B-B14F-4D97-AF65-F5344CB8AC3E}">
        <p14:creationId xmlns:p14="http://schemas.microsoft.com/office/powerpoint/2010/main" val="1010982625"/>
      </p:ext>
    </p:extLst>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EABB3-486C-4A7A-8037-19805276220C}"/>
              </a:ext>
            </a:extLst>
          </p:cNvPr>
          <p:cNvSpPr txBox="1"/>
          <p:nvPr/>
        </p:nvSpPr>
        <p:spPr>
          <a:xfrm>
            <a:off x="171472" y="1295400"/>
            <a:ext cx="8743928" cy="5078313"/>
          </a:xfrm>
          <a:prstGeom prst="rect">
            <a:avLst/>
          </a:prstGeom>
          <a:noFill/>
        </p:spPr>
        <p:txBody>
          <a:bodyPr wrap="square" rtlCol="0">
            <a:spAutoFit/>
          </a:bodyPr>
          <a:lstStyle/>
          <a:p>
            <a:pPr marL="342900" indent="-342900">
              <a:buFont typeface="+mj-lt"/>
              <a:buAutoNum type="arabicPeriod"/>
            </a:pPr>
            <a:r>
              <a:rPr lang="en-US" dirty="0" smtClean="0"/>
              <a:t>P</a:t>
            </a:r>
            <a:r>
              <a:rPr lang="en-US" dirty="0" smtClean="0"/>
              <a:t>erceptron  </a:t>
            </a:r>
            <a:r>
              <a:rPr lang="en-US" dirty="0"/>
              <a:t>were replaced with artificial neuron which not only had a weighted summation operation but also included a non-linearity function. </a:t>
            </a:r>
          </a:p>
          <a:p>
            <a:pPr marL="342900" indent="-342900">
              <a:buFont typeface="+mj-lt"/>
              <a:buAutoNum type="arabicPeriod"/>
            </a:pPr>
            <a:endParaRPr lang="en-US" dirty="0"/>
          </a:p>
          <a:p>
            <a:pPr marL="342900" indent="-342900">
              <a:buFont typeface="+mj-lt"/>
              <a:buAutoNum type="arabicPeriod"/>
            </a:pPr>
            <a:r>
              <a:rPr lang="en-US" dirty="0"/>
              <a:t>Multitude of such neurons working together could solve those problems where individual </a:t>
            </a:r>
            <a:r>
              <a:rPr lang="en-US" dirty="0"/>
              <a:t>P</a:t>
            </a:r>
            <a:r>
              <a:rPr lang="en-US" dirty="0" smtClean="0"/>
              <a:t>erceptron </a:t>
            </a:r>
            <a:r>
              <a:rPr lang="en-US" dirty="0"/>
              <a:t>failed</a:t>
            </a:r>
          </a:p>
          <a:p>
            <a:pPr marL="342900" indent="-342900">
              <a:buFont typeface="+mj-lt"/>
              <a:buAutoNum type="arabicPeriod"/>
            </a:pPr>
            <a:endParaRPr lang="en-US" dirty="0"/>
          </a:p>
          <a:p>
            <a:pPr marL="342900" indent="-342900">
              <a:buFont typeface="+mj-lt"/>
              <a:buAutoNum type="arabicPeriod"/>
            </a:pPr>
            <a:r>
              <a:rPr lang="en-US" dirty="0"/>
              <a:t>Multiple neurons in a single layer is akin to transforming data from lower dimensions to higher dimensions! (Cover’s theorem in action)</a:t>
            </a:r>
          </a:p>
          <a:p>
            <a:pPr marL="342900" indent="-342900">
              <a:buFont typeface="+mj-lt"/>
              <a:buAutoNum type="arabicPeriod"/>
            </a:pPr>
            <a:endParaRPr lang="en-US" dirty="0"/>
          </a:p>
          <a:p>
            <a:pPr marL="342900" indent="-342900">
              <a:buFont typeface="+mj-lt"/>
              <a:buAutoNum type="arabicPeriod"/>
            </a:pPr>
            <a:r>
              <a:rPr lang="en-US" dirty="0" smtClean="0"/>
              <a:t>Kolmogorov </a:t>
            </a:r>
            <a:r>
              <a:rPr lang="en-US" dirty="0"/>
              <a:t>theorem* states that any continuous function f(x1,x2,…,</a:t>
            </a:r>
            <a:r>
              <a:rPr lang="en-US" dirty="0" err="1"/>
              <a:t>xn</a:t>
            </a:r>
            <a:r>
              <a:rPr lang="en-US" dirty="0"/>
              <a:t>) defined on [0,1] with n&gt;2  can be expressed in form of two carefully chosen functions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Looks similar to layer of neurons with non-linear function g acting on summation of weighted inputs ! No wonder </a:t>
            </a:r>
            <a:r>
              <a:rPr lang="en-US" dirty="0" err="1"/>
              <a:t>n</a:t>
            </a:r>
            <a:r>
              <a:rPr lang="en-US" dirty="0" err="1" smtClean="0"/>
              <a:t>euralnets</a:t>
            </a:r>
            <a:r>
              <a:rPr lang="en-US" dirty="0" smtClean="0"/>
              <a:t> </a:t>
            </a:r>
            <a:r>
              <a:rPr lang="en-US" dirty="0"/>
              <a:t>form basis of complex processing </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7EFA5CF6-9981-405E-83D4-A58D032C5887}"/>
              </a:ext>
            </a:extLst>
          </p:cNvPr>
          <p:cNvSpPr txBox="1"/>
          <p:nvPr/>
        </p:nvSpPr>
        <p:spPr>
          <a:xfrm>
            <a:off x="228600" y="685800"/>
            <a:ext cx="5029200" cy="400110"/>
          </a:xfrm>
          <a:prstGeom prst="rect">
            <a:avLst/>
          </a:prstGeom>
          <a:noFill/>
        </p:spPr>
        <p:txBody>
          <a:bodyPr wrap="square" rtlCol="0">
            <a:spAutoFit/>
          </a:bodyPr>
          <a:lstStyle/>
          <a:p>
            <a:r>
              <a:rPr lang="en-US" sz="2000" b="1" dirty="0"/>
              <a:t>Origins of Neural Networks</a:t>
            </a:r>
          </a:p>
        </p:txBody>
      </p:sp>
      <p:pic>
        <p:nvPicPr>
          <p:cNvPr id="2" name="Picture 1">
            <a:extLst>
              <a:ext uri="{FF2B5EF4-FFF2-40B4-BE49-F238E27FC236}">
                <a16:creationId xmlns:a16="http://schemas.microsoft.com/office/drawing/2014/main" id="{51052F78-C2BE-4B2E-8E29-315AACDE52A0}"/>
              </a:ext>
            </a:extLst>
          </p:cNvPr>
          <p:cNvPicPr>
            <a:picLocks noChangeAspect="1"/>
          </p:cNvPicPr>
          <p:nvPr/>
        </p:nvPicPr>
        <p:blipFill>
          <a:blip r:embed="rId2"/>
          <a:stretch>
            <a:fillRect/>
          </a:stretch>
        </p:blipFill>
        <p:spPr>
          <a:xfrm>
            <a:off x="3328987" y="4495800"/>
            <a:ext cx="2486025" cy="733425"/>
          </a:xfrm>
          <a:prstGeom prst="rect">
            <a:avLst/>
          </a:prstGeom>
        </p:spPr>
      </p:pic>
      <p:sp>
        <p:nvSpPr>
          <p:cNvPr id="5" name="TextBox 4">
            <a:extLst>
              <a:ext uri="{FF2B5EF4-FFF2-40B4-BE49-F238E27FC236}">
                <a16:creationId xmlns:a16="http://schemas.microsoft.com/office/drawing/2014/main" id="{61D59150-2C0D-40B9-B818-AFC3203CE9DB}"/>
              </a:ext>
            </a:extLst>
          </p:cNvPr>
          <p:cNvSpPr txBox="1"/>
          <p:nvPr/>
        </p:nvSpPr>
        <p:spPr>
          <a:xfrm>
            <a:off x="228600" y="6172200"/>
            <a:ext cx="8077200" cy="276999"/>
          </a:xfrm>
          <a:prstGeom prst="rect">
            <a:avLst/>
          </a:prstGeom>
          <a:noFill/>
        </p:spPr>
        <p:txBody>
          <a:bodyPr wrap="square" rtlCol="0">
            <a:spAutoFit/>
          </a:bodyPr>
          <a:lstStyle/>
          <a:p>
            <a:r>
              <a:rPr lang="en-US" sz="1200" dirty="0">
                <a:solidFill>
                  <a:schemeClr val="tx1">
                    <a:lumMod val="50000"/>
                    <a:lumOff val="50000"/>
                  </a:schemeClr>
                </a:solidFill>
              </a:rPr>
              <a:t>* </a:t>
            </a:r>
            <a:r>
              <a:rPr lang="en-US" sz="1200" dirty="0">
                <a:hlinkClick r:id="rId3"/>
              </a:rPr>
              <a:t>https://en.wikipedia.org/wiki/Universal_approximation_theorem</a:t>
            </a:r>
            <a:r>
              <a:rPr lang="en-US" sz="1200" dirty="0"/>
              <a:t>  (another mathematical theorem)</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2331842648"/>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1404252" y="1657350"/>
            <a:ext cx="6172200" cy="2813078"/>
          </a:xfrm>
        </p:spPr>
        <p:txBody>
          <a:bodyPr>
            <a:spAutoFit/>
          </a:bodyPr>
          <a:lstStyle/>
          <a:p>
            <a:pPr marL="257168" indent="-257168">
              <a:buFont typeface="+mj-lt"/>
              <a:buAutoNum type="arabicPeriod" startAt="5"/>
            </a:pPr>
            <a:r>
              <a:rPr lang="en-IN" sz="1400" dirty="0"/>
              <a:t>Artificial Neural Network (ANN) models relationships between a set of input data and output data.</a:t>
            </a:r>
          </a:p>
          <a:p>
            <a:pPr marL="257168" indent="-257168">
              <a:buFont typeface="+mj-lt"/>
              <a:buAutoNum type="arabicPeriod" startAt="5"/>
            </a:pPr>
            <a:endParaRPr lang="en-IN" sz="1400" dirty="0"/>
          </a:p>
          <a:p>
            <a:pPr marL="257168" indent="-257168">
              <a:buFont typeface="+mj-lt"/>
              <a:buAutoNum type="arabicPeriod" startAt="5"/>
            </a:pPr>
            <a:r>
              <a:rPr lang="en-IN" sz="1400" dirty="0"/>
              <a:t>Natural / Abstract neuron</a:t>
            </a:r>
          </a:p>
          <a:p>
            <a:pPr marL="257168" indent="-257168">
              <a:buFont typeface="+mj-lt"/>
              <a:buAutoNum type="arabicPeriod" startAt="5"/>
            </a:pPr>
            <a:endParaRPr lang="en-IN" sz="1200" b="1" dirty="0"/>
          </a:p>
          <a:p>
            <a:pPr marL="257168" indent="-257168">
              <a:buFont typeface="+mj-lt"/>
              <a:buAutoNum type="arabicPeriod" startAt="5"/>
            </a:pPr>
            <a:endParaRPr lang="en-IN" sz="1200" dirty="0"/>
          </a:p>
          <a:p>
            <a:pPr marL="257168" indent="-257168">
              <a:buFont typeface="+mj-lt"/>
              <a:buAutoNum type="arabicPeriod" startAt="5"/>
            </a:pPr>
            <a:endParaRPr lang="en-IN" sz="1200" dirty="0"/>
          </a:p>
          <a:p>
            <a:pPr marL="257168" indent="-257168">
              <a:buFont typeface="+mj-lt"/>
              <a:buAutoNum type="arabicPeriod" startAt="5"/>
            </a:pPr>
            <a:endParaRPr lang="en-IN" sz="1200" dirty="0"/>
          </a:p>
          <a:p>
            <a:pPr marL="257168" indent="-257168">
              <a:buFont typeface="+mj-lt"/>
              <a:buAutoNum type="arabicPeriod" startAt="5"/>
            </a:pPr>
            <a:endParaRPr lang="en-IN" sz="1200" dirty="0"/>
          </a:p>
          <a:p>
            <a:pPr marL="257168" indent="-257168">
              <a:buFont typeface="+mj-lt"/>
              <a:buAutoNum type="arabicPeriod" startAt="5"/>
            </a:pPr>
            <a:endParaRPr lang="en-IN" sz="1200" dirty="0"/>
          </a:p>
          <a:p>
            <a:pPr marL="257168" indent="-257168">
              <a:buFont typeface="+mj-lt"/>
              <a:buAutoNum type="arabicPeriod" startAt="5"/>
            </a:pPr>
            <a:endParaRPr lang="en-IN" sz="1200" dirty="0"/>
          </a:p>
          <a:p>
            <a:pPr marL="0" indent="0">
              <a:buNone/>
            </a:pPr>
            <a:endParaRPr lang="en-IN" sz="1200" dirty="0"/>
          </a:p>
        </p:txBody>
      </p:sp>
      <p:pic>
        <p:nvPicPr>
          <p:cNvPr id="4" name="Picture 4"/>
          <p:cNvPicPr>
            <a:picLocks noChangeAspect="1" noChangeArrowheads="1"/>
          </p:cNvPicPr>
          <p:nvPr/>
        </p:nvPicPr>
        <p:blipFill>
          <a:blip r:embed="rId2" cstate="print"/>
          <a:srcRect/>
          <a:stretch>
            <a:fillRect/>
          </a:stretch>
        </p:blipFill>
        <p:spPr bwMode="auto">
          <a:xfrm>
            <a:off x="1464862" y="3249512"/>
            <a:ext cx="2571750" cy="1321781"/>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833361" y="3063889"/>
            <a:ext cx="2857500" cy="1357173"/>
          </a:xfrm>
          <a:prstGeom prst="rect">
            <a:avLst/>
          </a:prstGeom>
          <a:noFill/>
          <a:ln w="9525">
            <a:noFill/>
            <a:miter lim="800000"/>
            <a:headEnd/>
            <a:tailEnd/>
          </a:ln>
          <a:effectLst/>
        </p:spPr>
      </p:pic>
      <p:sp>
        <p:nvSpPr>
          <p:cNvPr id="7" name="Title 2"/>
          <p:cNvSpPr txBox="1">
            <a:spLocks/>
          </p:cNvSpPr>
          <p:nvPr/>
        </p:nvSpPr>
        <p:spPr>
          <a:xfrm>
            <a:off x="914400" y="949162"/>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a:t>
            </a:r>
          </a:p>
        </p:txBody>
      </p:sp>
      <p:sp>
        <p:nvSpPr>
          <p:cNvPr id="2" name="Rectangle 1">
            <a:extLst>
              <a:ext uri="{FF2B5EF4-FFF2-40B4-BE49-F238E27FC236}">
                <a16:creationId xmlns:a16="http://schemas.microsoft.com/office/drawing/2014/main" id="{7170CE44-ABEE-4071-9073-3E8B74BA825A}"/>
              </a:ext>
            </a:extLst>
          </p:cNvPr>
          <p:cNvSpPr/>
          <p:nvPr/>
        </p:nvSpPr>
        <p:spPr>
          <a:xfrm>
            <a:off x="1600200" y="5169668"/>
            <a:ext cx="3454792" cy="646331"/>
          </a:xfrm>
          <a:prstGeom prst="rect">
            <a:avLst/>
          </a:prstGeom>
        </p:spPr>
        <p:txBody>
          <a:bodyPr wrap="none">
            <a:spAutoFit/>
          </a:bodyPr>
          <a:lstStyle/>
          <a:p>
            <a:r>
              <a:rPr lang="en-US" dirty="0">
                <a:hlinkClick r:id="rId4"/>
              </a:rPr>
              <a:t>https://youtu.be/ySgmZOTkQA8</a:t>
            </a:r>
            <a:endParaRPr lang="en-US" dirty="0"/>
          </a:p>
          <a:p>
            <a:endParaRPr lang="en-US" dirty="0"/>
          </a:p>
        </p:txBody>
      </p:sp>
    </p:spTree>
    <p:extLst>
      <p:ext uri="{BB962C8B-B14F-4D97-AF65-F5344CB8AC3E}">
        <p14:creationId xmlns:p14="http://schemas.microsoft.com/office/powerpoint/2010/main" val="800194809"/>
      </p:ext>
    </p:extLst>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514600" y="2895600"/>
            <a:ext cx="4267200" cy="701731"/>
          </a:xfrm>
        </p:spPr>
        <p:txBody>
          <a:bodyPr wrap="square">
            <a:spAutoFit/>
          </a:bodyPr>
          <a:lstStyle/>
          <a:p>
            <a:pPr marL="0" indent="0">
              <a:buNone/>
            </a:pPr>
            <a:r>
              <a:rPr lang="en-IN" sz="1800" b="1" u="sng" dirty="0"/>
              <a:t>Components of Neural Networks</a:t>
            </a:r>
          </a:p>
          <a:p>
            <a:pPr marL="0" indent="0">
              <a:buNone/>
            </a:pPr>
            <a:endParaRPr lang="en-IN" sz="1800" b="1" u="sng" dirty="0"/>
          </a:p>
        </p:txBody>
      </p:sp>
    </p:spTree>
    <p:extLst>
      <p:ext uri="{BB962C8B-B14F-4D97-AF65-F5344CB8AC3E}">
        <p14:creationId xmlns:p14="http://schemas.microsoft.com/office/powerpoint/2010/main" val="2668283108"/>
      </p:ext>
    </p:extLst>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Activation Functions</a:t>
            </a:r>
          </a:p>
        </p:txBody>
      </p:sp>
      <p:sp>
        <p:nvSpPr>
          <p:cNvPr id="3" name="TextBox 2">
            <a:extLst>
              <a:ext uri="{FF2B5EF4-FFF2-40B4-BE49-F238E27FC236}">
                <a16:creationId xmlns:a16="http://schemas.microsoft.com/office/drawing/2014/main" id="{E3AEABB3-486C-4A7A-8037-19805276220C}"/>
              </a:ext>
            </a:extLst>
          </p:cNvPr>
          <p:cNvSpPr txBox="1"/>
          <p:nvPr/>
        </p:nvSpPr>
        <p:spPr>
          <a:xfrm>
            <a:off x="171472" y="1458396"/>
            <a:ext cx="8743928" cy="4924425"/>
          </a:xfrm>
          <a:prstGeom prst="rect">
            <a:avLst/>
          </a:prstGeom>
          <a:noFill/>
        </p:spPr>
        <p:txBody>
          <a:bodyPr wrap="square" rtlCol="0">
            <a:spAutoFit/>
          </a:bodyPr>
          <a:lstStyle/>
          <a:p>
            <a:pPr marL="342900" indent="-342900">
              <a:buFont typeface="+mj-lt"/>
              <a:buAutoNum type="arabicPeriod"/>
            </a:pPr>
            <a:r>
              <a:rPr lang="en-US" dirty="0"/>
              <a:t>Artificial neuron works in three steps </a:t>
            </a:r>
          </a:p>
          <a:p>
            <a:pPr marL="800100" lvl="1" indent="-342900">
              <a:buFont typeface="+mj-lt"/>
              <a:buAutoNum type="arabicPeriod"/>
            </a:pPr>
            <a:r>
              <a:rPr lang="en-US" sz="1600" dirty="0"/>
              <a:t>First it multiplies the input signals with corresponding weights</a:t>
            </a:r>
          </a:p>
          <a:p>
            <a:pPr marL="800100" lvl="1" indent="-342900">
              <a:buFont typeface="+mj-lt"/>
              <a:buAutoNum type="arabicPeriod"/>
            </a:pPr>
            <a:r>
              <a:rPr lang="en-US" sz="1600" dirty="0"/>
              <a:t>Second, adds the weighted signals</a:t>
            </a:r>
          </a:p>
          <a:p>
            <a:pPr marL="800100" lvl="1" indent="-342900">
              <a:buFont typeface="+mj-lt"/>
              <a:buAutoNum type="arabicPeriod"/>
            </a:pPr>
            <a:r>
              <a:rPr lang="en-US" sz="1600" dirty="0"/>
              <a:t>Third, converts the result to another value using a mathematical transformation function</a:t>
            </a:r>
          </a:p>
          <a:p>
            <a:pPr marL="800100" lvl="1" indent="-342900">
              <a:buFont typeface="+mj-lt"/>
              <a:buAutoNum type="arabicPeriod"/>
            </a:pPr>
            <a:endParaRPr lang="en-US" sz="1600" dirty="0"/>
          </a:p>
          <a:p>
            <a:pPr marL="342900" indent="-342900">
              <a:buFont typeface="+mj-lt"/>
              <a:buAutoNum type="arabicPeriod"/>
            </a:pPr>
            <a:r>
              <a:rPr lang="en-US" dirty="0"/>
              <a:t>For the third step, there are multiple mathematical functions available but all together are called the activation function</a:t>
            </a:r>
          </a:p>
          <a:p>
            <a:pPr marL="342900" indent="-342900">
              <a:buFont typeface="+mj-lt"/>
              <a:buAutoNum type="arabicPeriod"/>
            </a:pPr>
            <a:endParaRPr lang="en-US" dirty="0"/>
          </a:p>
          <a:p>
            <a:pPr marL="342900" indent="-342900">
              <a:buFont typeface="+mj-lt"/>
              <a:buAutoNum type="arabicPeriod"/>
            </a:pPr>
            <a:r>
              <a:rPr lang="en-US" dirty="0"/>
              <a:t>The purpose of the activation function is to act like a switch for the neuron. Should the neuron fire or not. Also…</a:t>
            </a:r>
          </a:p>
          <a:p>
            <a:pPr marL="342900" indent="-342900">
              <a:buFont typeface="+mj-lt"/>
              <a:buAutoNum type="arabicPeriod"/>
            </a:pPr>
            <a:endParaRPr lang="en-US" dirty="0"/>
          </a:p>
          <a:p>
            <a:pPr marL="342900" indent="-342900">
              <a:buFont typeface="+mj-lt"/>
              <a:buAutoNum type="arabicPeriod"/>
            </a:pPr>
            <a:r>
              <a:rPr lang="en-US" dirty="0"/>
              <a:t>The activation function is critical to the overall functioning of the neural network. Without it, the whole neural network will mathematically become equivalent to one single neuron!</a:t>
            </a:r>
          </a:p>
          <a:p>
            <a:pPr marL="342900" indent="-342900">
              <a:buFont typeface="+mj-lt"/>
              <a:buAutoNum type="arabicPeriod"/>
            </a:pPr>
            <a:endParaRPr lang="en-US" dirty="0"/>
          </a:p>
          <a:p>
            <a:pPr marL="342900" indent="-342900">
              <a:buFont typeface="+mj-lt"/>
              <a:buAutoNum type="arabicPeriod"/>
            </a:pPr>
            <a:r>
              <a:rPr lang="en-US" dirty="0"/>
              <a:t>Activation function is one of the critical component that gives the neural networks ability to deal with complex problems</a:t>
            </a:r>
          </a:p>
        </p:txBody>
      </p:sp>
    </p:spTree>
    <p:extLst>
      <p:ext uri="{BB962C8B-B14F-4D97-AF65-F5344CB8AC3E}">
        <p14:creationId xmlns:p14="http://schemas.microsoft.com/office/powerpoint/2010/main" val="2873185364"/>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Activation Functions -  why?</a:t>
            </a:r>
          </a:p>
        </p:txBody>
      </p:sp>
      <p:pic>
        <p:nvPicPr>
          <p:cNvPr id="4" name="Picture 3">
            <a:extLst>
              <a:ext uri="{FF2B5EF4-FFF2-40B4-BE49-F238E27FC236}">
                <a16:creationId xmlns:a16="http://schemas.microsoft.com/office/drawing/2014/main" id="{766D281A-E79B-4937-A407-770EC700BEF8}"/>
              </a:ext>
            </a:extLst>
          </p:cNvPr>
          <p:cNvPicPr>
            <a:picLocks noChangeAspect="1"/>
          </p:cNvPicPr>
          <p:nvPr/>
        </p:nvPicPr>
        <p:blipFill>
          <a:blip r:embed="rId2"/>
          <a:stretch>
            <a:fillRect/>
          </a:stretch>
        </p:blipFill>
        <p:spPr>
          <a:xfrm>
            <a:off x="6644447" y="1302646"/>
            <a:ext cx="2194753" cy="1400175"/>
          </a:xfrm>
          <a:prstGeom prst="rect">
            <a:avLst/>
          </a:prstGeom>
        </p:spPr>
      </p:pic>
      <p:sp>
        <p:nvSpPr>
          <p:cNvPr id="5" name="TextBox 4">
            <a:extLst>
              <a:ext uri="{FF2B5EF4-FFF2-40B4-BE49-F238E27FC236}">
                <a16:creationId xmlns:a16="http://schemas.microsoft.com/office/drawing/2014/main" id="{446C43B7-F74C-4B22-BC19-35E766E7E801}"/>
              </a:ext>
            </a:extLst>
          </p:cNvPr>
          <p:cNvSpPr txBox="1"/>
          <p:nvPr/>
        </p:nvSpPr>
        <p:spPr>
          <a:xfrm>
            <a:off x="171471" y="1458396"/>
            <a:ext cx="6275155" cy="4770537"/>
          </a:xfrm>
          <a:prstGeom prst="rect">
            <a:avLst/>
          </a:prstGeom>
          <a:noFill/>
        </p:spPr>
        <p:txBody>
          <a:bodyPr wrap="square" rtlCol="0">
            <a:spAutoFit/>
          </a:bodyPr>
          <a:lstStyle/>
          <a:p>
            <a:pPr marL="342900" indent="-342900">
              <a:buFont typeface="+mj-lt"/>
              <a:buAutoNum type="arabicPeriod"/>
            </a:pPr>
            <a:r>
              <a:rPr lang="en-US" sz="1600" dirty="0"/>
              <a:t>Let us take a fully connected neural network. Every neuron in every layer takes multiple inputs</a:t>
            </a:r>
          </a:p>
          <a:p>
            <a:pPr marL="342900" indent="-342900">
              <a:buFont typeface="+mj-lt"/>
              <a:buAutoNum type="arabicPeriod"/>
            </a:pPr>
            <a:r>
              <a:rPr lang="en-US" sz="1600" dirty="0"/>
              <a:t>The inputs are weighted and summed up at each neuron</a:t>
            </a:r>
          </a:p>
          <a:p>
            <a:pPr marL="342900" indent="-342900">
              <a:buFont typeface="+mj-lt"/>
              <a:buAutoNum type="arabicPeriod"/>
            </a:pPr>
            <a:r>
              <a:rPr lang="en-US" sz="1600" dirty="0"/>
              <a:t>The nodes in the second layer are simply scaling up the output of neurons in previous layer</a:t>
            </a:r>
          </a:p>
          <a:p>
            <a:pPr marL="342900" indent="-342900">
              <a:buFont typeface="+mj-lt"/>
              <a:buAutoNum type="arabicPeriod"/>
            </a:pPr>
            <a:endParaRPr lang="en-US" sz="1600" dirty="0"/>
          </a:p>
          <a:p>
            <a:pPr marL="342900" indent="-342900">
              <a:buFont typeface="+mj-lt"/>
              <a:buAutoNum type="arabicPeriod"/>
            </a:pPr>
            <a:r>
              <a:rPr lang="en-US" sz="1600" dirty="0"/>
              <a:t>For </a:t>
            </a:r>
            <a:r>
              <a:rPr lang="en-US" sz="1600" dirty="0" err="1"/>
              <a:t>e.g</a:t>
            </a:r>
            <a:r>
              <a:rPr lang="en-US" sz="1600" dirty="0"/>
              <a:t> the neuron G takes as input weight sums from D,E and F, G’s output is scaled version of output of D, E and F</a:t>
            </a:r>
          </a:p>
          <a:p>
            <a:pPr marL="342900" indent="-342900">
              <a:buFont typeface="+mj-lt"/>
              <a:buAutoNum type="arabicPeriod"/>
            </a:pPr>
            <a:r>
              <a:rPr lang="en-US" sz="1600" b="1" dirty="0" err="1"/>
              <a:t>G_Out</a:t>
            </a:r>
            <a:r>
              <a:rPr lang="en-US" sz="1600" b="1" dirty="0"/>
              <a:t> </a:t>
            </a:r>
            <a:r>
              <a:rPr lang="en-US" sz="1600" dirty="0"/>
              <a:t>= 3D -2E + 1F</a:t>
            </a:r>
          </a:p>
          <a:p>
            <a:pPr marL="342900" indent="-342900">
              <a:buFont typeface="+mj-lt"/>
              <a:buAutoNum type="arabicPeriod"/>
            </a:pPr>
            <a:r>
              <a:rPr lang="en-US" sz="1600" dirty="0"/>
              <a:t>         = 3(1A + 2B + 3C) – 2(-3A + 2B -1C) + 1(2A+4B-2C)</a:t>
            </a:r>
          </a:p>
          <a:p>
            <a:pPr marL="342900" indent="-342900">
              <a:buFont typeface="+mj-lt"/>
              <a:buAutoNum type="arabicPeriod"/>
            </a:pPr>
            <a:r>
              <a:rPr lang="en-US" sz="1600" dirty="0"/>
              <a:t>         = </a:t>
            </a:r>
            <a:r>
              <a:rPr lang="en-US" sz="1600" b="1" u="sng" dirty="0"/>
              <a:t>8A + 6B + 3C</a:t>
            </a:r>
          </a:p>
          <a:p>
            <a:pPr marL="342900" indent="-342900">
              <a:buFont typeface="+mj-lt"/>
              <a:buAutoNum type="arabicPeriod"/>
            </a:pPr>
            <a:endParaRPr lang="en-US" sz="1600" dirty="0"/>
          </a:p>
          <a:p>
            <a:pPr marL="342900" indent="-342900">
              <a:buFont typeface="+mj-lt"/>
              <a:buAutoNum type="arabicPeriod"/>
            </a:pPr>
            <a:r>
              <a:rPr lang="en-US" sz="1600" dirty="0"/>
              <a:t>Thus this part of the network is like a single neuron with weights of 8, 6, 3!!!</a:t>
            </a:r>
          </a:p>
          <a:p>
            <a:pPr marL="342900" indent="-342900">
              <a:buFont typeface="+mj-lt"/>
              <a:buAutoNum type="arabicPeriod"/>
            </a:pPr>
            <a:endParaRPr lang="en-US" sz="1600" dirty="0"/>
          </a:p>
          <a:p>
            <a:pPr marL="342900" indent="-342900">
              <a:buFont typeface="+mj-lt"/>
              <a:buAutoNum type="arabicPeriod"/>
            </a:pPr>
            <a:r>
              <a:rPr lang="en-US" sz="1600" dirty="0"/>
              <a:t>Same argument holds for other neurons</a:t>
            </a:r>
          </a:p>
          <a:p>
            <a:pPr marL="342900" indent="-342900">
              <a:buFont typeface="+mj-lt"/>
              <a:buAutoNum type="arabicPeriod"/>
            </a:pPr>
            <a:endParaRPr lang="en-US" sz="1600" dirty="0"/>
          </a:p>
          <a:p>
            <a:pPr marL="342900" indent="-342900">
              <a:buFont typeface="+mj-lt"/>
              <a:buAutoNum type="arabicPeriod"/>
            </a:pPr>
            <a:r>
              <a:rPr lang="en-US" sz="1600" dirty="0"/>
              <a:t>Thus the entire neural network collapses to on neuron!</a:t>
            </a:r>
          </a:p>
          <a:p>
            <a:pPr marL="342900" indent="-342900">
              <a:buFont typeface="+mj-lt"/>
              <a:buAutoNum type="arabicPeriod"/>
            </a:pPr>
            <a:r>
              <a:rPr lang="en-US" sz="1600" dirty="0"/>
              <a:t>A single neuron is not capable of doing much</a:t>
            </a:r>
          </a:p>
        </p:txBody>
      </p:sp>
      <p:grpSp>
        <p:nvGrpSpPr>
          <p:cNvPr id="11" name="Group 10">
            <a:extLst>
              <a:ext uri="{FF2B5EF4-FFF2-40B4-BE49-F238E27FC236}">
                <a16:creationId xmlns:a16="http://schemas.microsoft.com/office/drawing/2014/main" id="{B58DF24E-857E-453E-8E35-69752611B929}"/>
              </a:ext>
            </a:extLst>
          </p:cNvPr>
          <p:cNvGrpSpPr/>
          <p:nvPr/>
        </p:nvGrpSpPr>
        <p:grpSpPr>
          <a:xfrm>
            <a:off x="6644447" y="3063508"/>
            <a:ext cx="2164273" cy="2129155"/>
            <a:chOff x="6878335" y="3301030"/>
            <a:chExt cx="1732564" cy="1891633"/>
          </a:xfrm>
        </p:grpSpPr>
        <p:pic>
          <p:nvPicPr>
            <p:cNvPr id="6" name="Picture 5">
              <a:extLst>
                <a:ext uri="{FF2B5EF4-FFF2-40B4-BE49-F238E27FC236}">
                  <a16:creationId xmlns:a16="http://schemas.microsoft.com/office/drawing/2014/main" id="{121A06EB-6446-410F-841E-618430FF03F3}"/>
                </a:ext>
              </a:extLst>
            </p:cNvPr>
            <p:cNvPicPr>
              <a:picLocks noChangeAspect="1"/>
            </p:cNvPicPr>
            <p:nvPr/>
          </p:nvPicPr>
          <p:blipFill>
            <a:blip r:embed="rId3"/>
            <a:stretch>
              <a:fillRect/>
            </a:stretch>
          </p:blipFill>
          <p:spPr>
            <a:xfrm rot="1326340">
              <a:off x="6913588" y="3301030"/>
              <a:ext cx="809625" cy="781050"/>
            </a:xfrm>
            <a:prstGeom prst="rect">
              <a:avLst/>
            </a:prstGeom>
          </p:spPr>
        </p:pic>
        <p:pic>
          <p:nvPicPr>
            <p:cNvPr id="7" name="Picture 6">
              <a:extLst>
                <a:ext uri="{FF2B5EF4-FFF2-40B4-BE49-F238E27FC236}">
                  <a16:creationId xmlns:a16="http://schemas.microsoft.com/office/drawing/2014/main" id="{9EDCA3F9-FAF0-485F-A629-0617F15DA5AE}"/>
                </a:ext>
              </a:extLst>
            </p:cNvPr>
            <p:cNvPicPr>
              <a:picLocks noChangeAspect="1"/>
            </p:cNvPicPr>
            <p:nvPr/>
          </p:nvPicPr>
          <p:blipFill>
            <a:blip r:embed="rId4"/>
            <a:stretch>
              <a:fillRect/>
            </a:stretch>
          </p:blipFill>
          <p:spPr>
            <a:xfrm>
              <a:off x="7844137" y="3936680"/>
              <a:ext cx="766762" cy="642937"/>
            </a:xfrm>
            <a:prstGeom prst="rect">
              <a:avLst/>
            </a:prstGeom>
          </p:spPr>
        </p:pic>
        <p:pic>
          <p:nvPicPr>
            <p:cNvPr id="8" name="Picture 7">
              <a:extLst>
                <a:ext uri="{FF2B5EF4-FFF2-40B4-BE49-F238E27FC236}">
                  <a16:creationId xmlns:a16="http://schemas.microsoft.com/office/drawing/2014/main" id="{3E0F127D-3588-4A6F-B3C7-715F94D99639}"/>
                </a:ext>
              </a:extLst>
            </p:cNvPr>
            <p:cNvPicPr>
              <a:picLocks noChangeAspect="1"/>
            </p:cNvPicPr>
            <p:nvPr/>
          </p:nvPicPr>
          <p:blipFill>
            <a:blip r:embed="rId5"/>
            <a:stretch>
              <a:fillRect/>
            </a:stretch>
          </p:blipFill>
          <p:spPr>
            <a:xfrm>
              <a:off x="6878335" y="3930584"/>
              <a:ext cx="809625" cy="673849"/>
            </a:xfrm>
            <a:prstGeom prst="rect">
              <a:avLst/>
            </a:prstGeom>
          </p:spPr>
        </p:pic>
        <p:pic>
          <p:nvPicPr>
            <p:cNvPr id="9" name="Picture 8">
              <a:extLst>
                <a:ext uri="{FF2B5EF4-FFF2-40B4-BE49-F238E27FC236}">
                  <a16:creationId xmlns:a16="http://schemas.microsoft.com/office/drawing/2014/main" id="{F162D961-6AD5-4C4D-90B8-FCA3BBF15206}"/>
                </a:ext>
              </a:extLst>
            </p:cNvPr>
            <p:cNvPicPr>
              <a:picLocks noChangeAspect="1"/>
            </p:cNvPicPr>
            <p:nvPr/>
          </p:nvPicPr>
          <p:blipFill>
            <a:blip r:embed="rId6"/>
            <a:stretch>
              <a:fillRect/>
            </a:stretch>
          </p:blipFill>
          <p:spPr>
            <a:xfrm rot="19624517">
              <a:off x="6885712" y="4556767"/>
              <a:ext cx="794871" cy="635896"/>
            </a:xfrm>
            <a:prstGeom prst="rect">
              <a:avLst/>
            </a:prstGeom>
          </p:spPr>
        </p:pic>
      </p:grpSp>
      <p:sp>
        <p:nvSpPr>
          <p:cNvPr id="12" name="TextBox 11">
            <a:extLst>
              <a:ext uri="{FF2B5EF4-FFF2-40B4-BE49-F238E27FC236}">
                <a16:creationId xmlns:a16="http://schemas.microsoft.com/office/drawing/2014/main" id="{7532D019-F990-4F22-827D-5C4DC05D2264}"/>
              </a:ext>
            </a:extLst>
          </p:cNvPr>
          <p:cNvSpPr txBox="1"/>
          <p:nvPr/>
        </p:nvSpPr>
        <p:spPr>
          <a:xfrm>
            <a:off x="8458200" y="4267200"/>
            <a:ext cx="685800" cy="276999"/>
          </a:xfrm>
          <a:prstGeom prst="rect">
            <a:avLst/>
          </a:prstGeom>
          <a:noFill/>
        </p:spPr>
        <p:txBody>
          <a:bodyPr wrap="square" rtlCol="0">
            <a:spAutoFit/>
          </a:bodyPr>
          <a:lstStyle/>
          <a:p>
            <a:r>
              <a:rPr lang="en-US" sz="1200" b="1" dirty="0"/>
              <a:t>G-Out</a:t>
            </a:r>
          </a:p>
        </p:txBody>
      </p:sp>
    </p:spTree>
    <p:extLst>
      <p:ext uri="{BB962C8B-B14F-4D97-AF65-F5344CB8AC3E}">
        <p14:creationId xmlns:p14="http://schemas.microsoft.com/office/powerpoint/2010/main" val="3880580976"/>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Activation Functions -  What are they?</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524000"/>
            <a:ext cx="8469908" cy="3662541"/>
          </a:xfrm>
          <a:prstGeom prst="rect">
            <a:avLst/>
          </a:prstGeom>
          <a:noFill/>
        </p:spPr>
        <p:txBody>
          <a:bodyPr wrap="square" rtlCol="0">
            <a:spAutoFit/>
          </a:bodyPr>
          <a:lstStyle/>
          <a:p>
            <a:pPr marL="342900" indent="-342900">
              <a:buFont typeface="+mj-lt"/>
              <a:buAutoNum type="arabicPeriod"/>
            </a:pPr>
            <a:r>
              <a:rPr lang="en-US" dirty="0"/>
              <a:t>The activation functions are a mathematical transformations that prevent the network from collapsing to a single neuron</a:t>
            </a:r>
          </a:p>
          <a:p>
            <a:pPr marL="342900" indent="-342900">
              <a:buFont typeface="+mj-lt"/>
              <a:buAutoNum type="arabicPeriod"/>
            </a:pPr>
            <a:endParaRPr lang="en-US" dirty="0"/>
          </a:p>
          <a:p>
            <a:pPr marL="342900" indent="-342900">
              <a:buFont typeface="+mj-lt"/>
              <a:buAutoNum type="arabicPeriod"/>
            </a:pPr>
            <a:r>
              <a:rPr lang="en-US" dirty="0"/>
              <a:t>The collapse can happen when the neurons do simple addition and multiplications of the inputs. These are called linear operations. Thus linear operations collapse the network</a:t>
            </a:r>
          </a:p>
          <a:p>
            <a:pPr marL="342900" indent="-342900">
              <a:buFont typeface="+mj-lt"/>
              <a:buAutoNum type="arabicPeriod"/>
            </a:pPr>
            <a:endParaRPr lang="en-US" dirty="0"/>
          </a:p>
          <a:p>
            <a:pPr marL="342900" indent="-342900">
              <a:buFont typeface="+mj-lt"/>
              <a:buAutoNum type="arabicPeriod"/>
            </a:pPr>
            <a:r>
              <a:rPr lang="en-US" dirty="0"/>
              <a:t>All activations functions are non-linear transformers for exactly the same reason. This non-linear transformation not only prevents collapse, it also empowers the network to do complex tasks because each neuron does something in the network totality</a:t>
            </a:r>
          </a:p>
          <a:p>
            <a:pPr marL="342900" indent="-342900">
              <a:buFont typeface="+mj-lt"/>
              <a:buAutoNum type="arabicPeriod"/>
            </a:pPr>
            <a:endParaRPr lang="en-US" dirty="0"/>
          </a:p>
          <a:p>
            <a:pPr marL="342900" indent="-342900">
              <a:buFont typeface="+mj-lt"/>
              <a:buAutoNum type="arabicPeriod"/>
            </a:pPr>
            <a:endParaRPr lang="en-US" sz="1600" dirty="0"/>
          </a:p>
        </p:txBody>
      </p:sp>
    </p:spTree>
    <p:extLst>
      <p:ext uri="{BB962C8B-B14F-4D97-AF65-F5344CB8AC3E}">
        <p14:creationId xmlns:p14="http://schemas.microsoft.com/office/powerpoint/2010/main" val="3295935918"/>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Activation Functions -  Types</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288732"/>
            <a:ext cx="8469908" cy="3416320"/>
          </a:xfrm>
          <a:prstGeom prst="rect">
            <a:avLst/>
          </a:prstGeom>
          <a:noFill/>
        </p:spPr>
        <p:txBody>
          <a:bodyPr wrap="square" rtlCol="0">
            <a:spAutoFit/>
          </a:bodyPr>
          <a:lstStyle/>
          <a:p>
            <a:pPr marL="342900" indent="-342900">
              <a:buFont typeface="+mj-lt"/>
              <a:buAutoNum type="arabicPeriod" startAt="4"/>
            </a:pPr>
            <a:r>
              <a:rPr lang="en-US" dirty="0"/>
              <a:t>Types of non-linear activation functions include –</a:t>
            </a:r>
          </a:p>
          <a:p>
            <a:pPr marL="800100" lvl="1" indent="-342900">
              <a:buFont typeface="+mj-lt"/>
              <a:buAutoNum type="alphaLcPeriod"/>
            </a:pPr>
            <a:r>
              <a:rPr lang="en-US" sz="1600" dirty="0"/>
              <a:t>Piecewise linear functions</a:t>
            </a:r>
          </a:p>
          <a:p>
            <a:pPr marL="1314450" lvl="2" indent="-400050">
              <a:buFont typeface="+mj-lt"/>
              <a:buAutoNum type="romanUcPeriod"/>
            </a:pPr>
            <a:r>
              <a:rPr lang="en-US" sz="1400" dirty="0"/>
              <a:t>Step function</a:t>
            </a:r>
          </a:p>
          <a:p>
            <a:pPr marL="1314450" lvl="2" indent="-400050">
              <a:buFont typeface="+mj-lt"/>
              <a:buAutoNum type="romanUcPeriod"/>
            </a:pPr>
            <a:r>
              <a:rPr lang="en-US" sz="1400" dirty="0" err="1"/>
              <a:t>ReLU</a:t>
            </a:r>
            <a:r>
              <a:rPr lang="en-US" sz="1400" dirty="0"/>
              <a:t> – Rectified Linear Units </a:t>
            </a:r>
          </a:p>
          <a:p>
            <a:pPr marL="1314450" lvl="2" indent="-400050">
              <a:buFont typeface="+mj-lt"/>
              <a:buAutoNum type="romanUcPeriod"/>
            </a:pPr>
            <a:r>
              <a:rPr lang="en-US" sz="1400" dirty="0"/>
              <a:t>Leaky </a:t>
            </a:r>
            <a:r>
              <a:rPr lang="en-US" sz="1400" dirty="0" err="1"/>
              <a:t>ReLU</a:t>
            </a:r>
            <a:endParaRPr lang="en-US" sz="1400" dirty="0"/>
          </a:p>
          <a:p>
            <a:pPr marL="1314450" lvl="2" indent="-400050">
              <a:buFont typeface="+mj-lt"/>
              <a:buAutoNum type="romanUcPeriod"/>
            </a:pPr>
            <a:r>
              <a:rPr lang="en-US" sz="1400" dirty="0"/>
              <a:t>Parametric </a:t>
            </a:r>
            <a:r>
              <a:rPr lang="en-US" sz="1400" dirty="0" err="1"/>
              <a:t>ReLU</a:t>
            </a:r>
            <a:endParaRPr lang="en-US" sz="1400" dirty="0"/>
          </a:p>
          <a:p>
            <a:pPr marL="1314450" lvl="2" indent="-400050">
              <a:buFont typeface="+mj-lt"/>
              <a:buAutoNum type="romanUcPeriod"/>
            </a:pPr>
            <a:r>
              <a:rPr lang="en-US" sz="1400" dirty="0"/>
              <a:t>Shifted </a:t>
            </a:r>
            <a:r>
              <a:rPr lang="en-US" sz="1400" dirty="0" err="1"/>
              <a:t>ReLU</a:t>
            </a:r>
            <a:endParaRPr lang="en-US" sz="1400" dirty="0"/>
          </a:p>
          <a:p>
            <a:pPr marL="342900" indent="-342900">
              <a:buFont typeface="+mj-lt"/>
              <a:buAutoNum type="arabicPeriod" startAt="4"/>
            </a:pPr>
            <a:endParaRPr lang="en-US" sz="1600" dirty="0"/>
          </a:p>
          <a:p>
            <a:pPr marL="800100" lvl="1" indent="-342900">
              <a:buFont typeface="+mj-lt"/>
              <a:buAutoNum type="alphaLcPeriod" startAt="2"/>
            </a:pPr>
            <a:r>
              <a:rPr lang="en-US" sz="1600" dirty="0"/>
              <a:t>Smooth functions</a:t>
            </a:r>
          </a:p>
          <a:p>
            <a:pPr marL="1314450" lvl="2" indent="-400050">
              <a:buFont typeface="+mj-lt"/>
              <a:buAutoNum type="romanUcPeriod"/>
            </a:pPr>
            <a:r>
              <a:rPr lang="en-US" sz="1600" dirty="0"/>
              <a:t>Smooth </a:t>
            </a:r>
            <a:r>
              <a:rPr lang="en-US" sz="1600" dirty="0" err="1"/>
              <a:t>ReLU</a:t>
            </a:r>
            <a:r>
              <a:rPr lang="en-US" sz="1600" dirty="0"/>
              <a:t> / Exponential </a:t>
            </a:r>
            <a:r>
              <a:rPr lang="en-US" sz="1600" dirty="0" err="1"/>
              <a:t>ReLU</a:t>
            </a:r>
            <a:endParaRPr lang="en-US" sz="1600" dirty="0"/>
          </a:p>
          <a:p>
            <a:pPr marL="1314450" lvl="2" indent="-400050">
              <a:buFont typeface="+mj-lt"/>
              <a:buAutoNum type="romanUcPeriod"/>
            </a:pPr>
            <a:r>
              <a:rPr lang="en-US" sz="1600" dirty="0"/>
              <a:t>Sigmoid / Logistic functions</a:t>
            </a:r>
          </a:p>
          <a:p>
            <a:pPr marL="1314450" lvl="2" indent="-400050">
              <a:buFont typeface="+mj-lt"/>
              <a:buAutoNum type="romanUcPeriod"/>
            </a:pPr>
            <a:r>
              <a:rPr lang="en-US" sz="1600" dirty="0"/>
              <a:t>Hyperbolic Tangent (tanh)</a:t>
            </a:r>
          </a:p>
          <a:p>
            <a:pPr marL="1314450" lvl="2" indent="-400050">
              <a:buFont typeface="+mj-lt"/>
              <a:buAutoNum type="romanUcPeriod"/>
            </a:pPr>
            <a:r>
              <a:rPr lang="en-US" sz="1600" dirty="0"/>
              <a:t>Swish (combination of Sigmoid and </a:t>
            </a:r>
            <a:r>
              <a:rPr lang="en-US" sz="1600" dirty="0" err="1"/>
              <a:t>ReLU</a:t>
            </a:r>
            <a:r>
              <a:rPr lang="en-US" sz="1600" dirty="0"/>
              <a:t>)</a:t>
            </a:r>
          </a:p>
          <a:p>
            <a:pPr marL="1314450" lvl="2" indent="-400050">
              <a:buFont typeface="+mj-lt"/>
              <a:buAutoNum type="romanUcPeriod"/>
            </a:pPr>
            <a:endParaRPr lang="en-US" sz="1600" dirty="0"/>
          </a:p>
        </p:txBody>
      </p:sp>
    </p:spTree>
    <p:extLst>
      <p:ext uri="{BB962C8B-B14F-4D97-AF65-F5344CB8AC3E}">
        <p14:creationId xmlns:p14="http://schemas.microsoft.com/office/powerpoint/2010/main" val="125286976"/>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FFF744-5949-4DF8-9A27-7719F13B266D}"/>
              </a:ext>
            </a:extLst>
          </p:cNvPr>
          <p:cNvPicPr>
            <a:picLocks noChangeAspect="1"/>
          </p:cNvPicPr>
          <p:nvPr/>
        </p:nvPicPr>
        <p:blipFill>
          <a:blip r:embed="rId2"/>
          <a:stretch>
            <a:fillRect/>
          </a:stretch>
        </p:blipFill>
        <p:spPr>
          <a:xfrm>
            <a:off x="228599" y="1322958"/>
            <a:ext cx="8656021" cy="5058791"/>
          </a:xfrm>
          <a:prstGeom prst="rect">
            <a:avLst/>
          </a:prstGeom>
        </p:spPr>
      </p:pic>
      <p:sp>
        <p:nvSpPr>
          <p:cNvPr id="5" name="TextBox 4">
            <a:extLst>
              <a:ext uri="{FF2B5EF4-FFF2-40B4-BE49-F238E27FC236}">
                <a16:creationId xmlns:a16="http://schemas.microsoft.com/office/drawing/2014/main" id="{A46561D3-C20E-4CA8-AE31-BBFC7954C139}"/>
              </a:ext>
            </a:extLst>
          </p:cNvPr>
          <p:cNvSpPr txBox="1"/>
          <p:nvPr/>
        </p:nvSpPr>
        <p:spPr>
          <a:xfrm>
            <a:off x="259379" y="941959"/>
            <a:ext cx="8382000" cy="381000"/>
          </a:xfrm>
          <a:prstGeom prst="rect">
            <a:avLst/>
          </a:prstGeom>
          <a:noFill/>
        </p:spPr>
        <p:txBody>
          <a:bodyPr wrap="square" rtlCol="0">
            <a:spAutoFit/>
          </a:bodyPr>
          <a:lstStyle/>
          <a:p>
            <a:r>
              <a:rPr lang="en-US" b="1" dirty="0"/>
              <a:t>Activation Functions -  </a:t>
            </a:r>
          </a:p>
        </p:txBody>
      </p:sp>
    </p:spTree>
    <p:extLst>
      <p:ext uri="{BB962C8B-B14F-4D97-AF65-F5344CB8AC3E}">
        <p14:creationId xmlns:p14="http://schemas.microsoft.com/office/powerpoint/2010/main" val="3648658654"/>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6396BBC-6F78-499C-B5DF-8EB3B05AC185}"/>
              </a:ext>
            </a:extLst>
          </p:cNvPr>
          <p:cNvCxnSpPr>
            <a:cxnSpLocks/>
            <a:stCxn id="12" idx="3"/>
          </p:cNvCxnSpPr>
          <p:nvPr/>
        </p:nvCxnSpPr>
        <p:spPr>
          <a:xfrm flipV="1">
            <a:off x="637365" y="1472255"/>
            <a:ext cx="975863" cy="103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51B9EA6-ED43-43DD-A1F5-BB35EABE4344}"/>
              </a:ext>
            </a:extLst>
          </p:cNvPr>
          <p:cNvCxnSpPr>
            <a:cxnSpLocks/>
            <a:stCxn id="15" idx="3"/>
          </p:cNvCxnSpPr>
          <p:nvPr/>
        </p:nvCxnSpPr>
        <p:spPr>
          <a:xfrm>
            <a:off x="3124200" y="1461280"/>
            <a:ext cx="228600" cy="10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D844A6C-994D-4150-9D8F-E68849E7C32D}"/>
              </a:ext>
            </a:extLst>
          </p:cNvPr>
          <p:cNvSpPr txBox="1"/>
          <p:nvPr/>
        </p:nvSpPr>
        <p:spPr>
          <a:xfrm>
            <a:off x="180165" y="2355812"/>
            <a:ext cx="457200" cy="307777"/>
          </a:xfrm>
          <a:prstGeom prst="rect">
            <a:avLst/>
          </a:prstGeom>
          <a:noFill/>
        </p:spPr>
        <p:txBody>
          <a:bodyPr wrap="square" rtlCol="0">
            <a:spAutoFit/>
          </a:bodyPr>
          <a:lstStyle/>
          <a:p>
            <a:r>
              <a:rPr lang="en-IN" sz="1400" b="1" dirty="0"/>
              <a:t>X</a:t>
            </a:r>
          </a:p>
        </p:txBody>
      </p:sp>
      <p:sp>
        <p:nvSpPr>
          <p:cNvPr id="15" name="TextBox 14">
            <a:extLst>
              <a:ext uri="{FF2B5EF4-FFF2-40B4-BE49-F238E27FC236}">
                <a16:creationId xmlns:a16="http://schemas.microsoft.com/office/drawing/2014/main" id="{AD6F27C9-AD5F-4755-B481-599EE14ADE31}"/>
              </a:ext>
            </a:extLst>
          </p:cNvPr>
          <p:cNvSpPr txBox="1"/>
          <p:nvPr/>
        </p:nvSpPr>
        <p:spPr>
          <a:xfrm>
            <a:off x="1600200" y="1322780"/>
            <a:ext cx="1524000" cy="276999"/>
          </a:xfrm>
          <a:prstGeom prst="rect">
            <a:avLst/>
          </a:prstGeom>
          <a:noFill/>
          <a:ln>
            <a:solidFill>
              <a:schemeClr val="tx1"/>
            </a:solidFill>
          </a:ln>
        </p:spPr>
        <p:txBody>
          <a:bodyPr wrap="square" rtlCol="0">
            <a:spAutoFit/>
          </a:bodyPr>
          <a:lstStyle/>
          <a:p>
            <a:r>
              <a:rPr lang="en-IN" sz="1200" b="1" dirty="0"/>
              <a:t>ACC = m1X + C1</a:t>
            </a:r>
          </a:p>
        </p:txBody>
      </p:sp>
      <p:sp>
        <p:nvSpPr>
          <p:cNvPr id="16" name="TextBox 15">
            <a:extLst>
              <a:ext uri="{FF2B5EF4-FFF2-40B4-BE49-F238E27FC236}">
                <a16:creationId xmlns:a16="http://schemas.microsoft.com/office/drawing/2014/main" id="{4E07C45E-3B77-4D78-9EAE-8767E68C717C}"/>
              </a:ext>
            </a:extLst>
          </p:cNvPr>
          <p:cNvSpPr txBox="1"/>
          <p:nvPr/>
        </p:nvSpPr>
        <p:spPr>
          <a:xfrm>
            <a:off x="3415972" y="1307390"/>
            <a:ext cx="2438400" cy="307777"/>
          </a:xfrm>
          <a:prstGeom prst="rect">
            <a:avLst/>
          </a:prstGeom>
          <a:noFill/>
        </p:spPr>
        <p:txBody>
          <a:bodyPr wrap="square" rtlCol="0">
            <a:spAutoFit/>
          </a:bodyPr>
          <a:lstStyle/>
          <a:p>
            <a:r>
              <a:rPr lang="en-IN" sz="1400" dirty="0"/>
              <a:t>N1Output = Sigmoid(ACC)</a:t>
            </a:r>
          </a:p>
        </p:txBody>
      </p:sp>
      <p:grpSp>
        <p:nvGrpSpPr>
          <p:cNvPr id="135" name="Group 134">
            <a:extLst>
              <a:ext uri="{FF2B5EF4-FFF2-40B4-BE49-F238E27FC236}">
                <a16:creationId xmlns:a16="http://schemas.microsoft.com/office/drawing/2014/main" id="{5A6F375C-49EB-47A1-B2A2-0A9C384E841D}"/>
              </a:ext>
            </a:extLst>
          </p:cNvPr>
          <p:cNvGrpSpPr/>
          <p:nvPr/>
        </p:nvGrpSpPr>
        <p:grpSpPr>
          <a:xfrm>
            <a:off x="1447800" y="1769057"/>
            <a:ext cx="1600200" cy="1072500"/>
            <a:chOff x="2514600" y="1594500"/>
            <a:chExt cx="1600200" cy="1072500"/>
          </a:xfrm>
        </p:grpSpPr>
        <p:cxnSp>
          <p:nvCxnSpPr>
            <p:cNvPr id="26" name="Straight Connector 25">
              <a:extLst>
                <a:ext uri="{FF2B5EF4-FFF2-40B4-BE49-F238E27FC236}">
                  <a16:creationId xmlns:a16="http://schemas.microsoft.com/office/drawing/2014/main" id="{C8624E94-A754-4D6E-BB58-93B316B70BCB}"/>
                </a:ext>
              </a:extLst>
            </p:cNvPr>
            <p:cNvCxnSpPr/>
            <p:nvPr/>
          </p:nvCxnSpPr>
          <p:spPr>
            <a:xfrm>
              <a:off x="2667000" y="1594500"/>
              <a:ext cx="0" cy="10725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2B1147A-E738-438F-AD65-FDE1C1B3C0F8}"/>
                </a:ext>
              </a:extLst>
            </p:cNvPr>
            <p:cNvCxnSpPr>
              <a:cxnSpLocks/>
            </p:cNvCxnSpPr>
            <p:nvPr/>
          </p:nvCxnSpPr>
          <p:spPr>
            <a:xfrm flipH="1">
              <a:off x="2590800" y="2514600"/>
              <a:ext cx="152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EC7E1491-225C-4A71-B2A1-F068E927224F}"/>
                </a:ext>
              </a:extLst>
            </p:cNvPr>
            <p:cNvCxnSpPr>
              <a:cxnSpLocks/>
            </p:cNvCxnSpPr>
            <p:nvPr/>
          </p:nvCxnSpPr>
          <p:spPr>
            <a:xfrm flipV="1">
              <a:off x="2514600" y="1738300"/>
              <a:ext cx="1447800" cy="54770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7539938-5817-4BB7-BD3A-5ED4066B7BA2}"/>
                </a:ext>
              </a:extLst>
            </p:cNvPr>
            <p:cNvCxnSpPr>
              <a:cxnSpLocks/>
            </p:cNvCxnSpPr>
            <p:nvPr/>
          </p:nvCxnSpPr>
          <p:spPr>
            <a:xfrm flipV="1">
              <a:off x="2971800" y="2130750"/>
              <a:ext cx="0" cy="383850"/>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180CBB48-F817-422E-AE37-F1AAAA1B39DF}"/>
                </a:ext>
              </a:extLst>
            </p:cNvPr>
            <p:cNvCxnSpPr>
              <a:cxnSpLocks/>
            </p:cNvCxnSpPr>
            <p:nvPr/>
          </p:nvCxnSpPr>
          <p:spPr>
            <a:xfrm flipV="1">
              <a:off x="3124200" y="2054469"/>
              <a:ext cx="0" cy="457041"/>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A01342-731E-4A65-A941-CA781B6C1FF0}"/>
                </a:ext>
              </a:extLst>
            </p:cNvPr>
            <p:cNvCxnSpPr/>
            <p:nvPr/>
          </p:nvCxnSpPr>
          <p:spPr>
            <a:xfrm flipV="1">
              <a:off x="3276600" y="1981200"/>
              <a:ext cx="0" cy="530310"/>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982A6BBE-7449-4FAE-BE7F-35BCE611C185}"/>
                </a:ext>
              </a:extLst>
            </p:cNvPr>
            <p:cNvCxnSpPr>
              <a:cxnSpLocks/>
            </p:cNvCxnSpPr>
            <p:nvPr/>
          </p:nvCxnSpPr>
          <p:spPr>
            <a:xfrm flipV="1">
              <a:off x="3429000" y="1981200"/>
              <a:ext cx="0" cy="530310"/>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5A69F77C-A668-4156-87CA-E4A2BC5771E5}"/>
                </a:ext>
              </a:extLst>
            </p:cNvPr>
            <p:cNvCxnSpPr>
              <a:cxnSpLocks/>
            </p:cNvCxnSpPr>
            <p:nvPr/>
          </p:nvCxnSpPr>
          <p:spPr>
            <a:xfrm>
              <a:off x="2667000" y="1859844"/>
              <a:ext cx="914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3D0D59AC-0386-4B7F-9B7A-A7FFB3610AFB}"/>
                </a:ext>
              </a:extLst>
            </p:cNvPr>
            <p:cNvCxnSpPr>
              <a:cxnSpLocks/>
            </p:cNvCxnSpPr>
            <p:nvPr/>
          </p:nvCxnSpPr>
          <p:spPr>
            <a:xfrm flipV="1">
              <a:off x="3733800" y="1822939"/>
              <a:ext cx="0" cy="688571"/>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Straight Connector 37">
              <a:extLst>
                <a:ext uri="{FF2B5EF4-FFF2-40B4-BE49-F238E27FC236}">
                  <a16:creationId xmlns:a16="http://schemas.microsoft.com/office/drawing/2014/main" id="{20DDD837-E93D-4AB4-865B-19AF6CEE0379}"/>
                </a:ext>
              </a:extLst>
            </p:cNvPr>
            <p:cNvCxnSpPr>
              <a:cxnSpLocks/>
            </p:cNvCxnSpPr>
            <p:nvPr/>
          </p:nvCxnSpPr>
          <p:spPr>
            <a:xfrm flipV="1">
              <a:off x="3886200" y="1752760"/>
              <a:ext cx="0" cy="758750"/>
            </a:xfrm>
            <a:prstGeom prst="line">
              <a:avLst/>
            </a:prstGeom>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277166E0-09ED-416B-A6EA-A549F4994FFA}"/>
                </a:ext>
              </a:extLst>
            </p:cNvPr>
            <p:cNvCxnSpPr>
              <a:cxnSpLocks/>
            </p:cNvCxnSpPr>
            <p:nvPr/>
          </p:nvCxnSpPr>
          <p:spPr>
            <a:xfrm flipV="1">
              <a:off x="2675467" y="2057400"/>
              <a:ext cx="448733" cy="8494"/>
            </a:xfrm>
            <a:prstGeom prst="line">
              <a:avLst/>
            </a:prstGeom>
          </p:spPr>
          <p:style>
            <a:lnRef idx="1">
              <a:schemeClr val="accent6"/>
            </a:lnRef>
            <a:fillRef idx="0">
              <a:schemeClr val="accent6"/>
            </a:fillRef>
            <a:effectRef idx="0">
              <a:schemeClr val="accent6"/>
            </a:effectRef>
            <a:fontRef idx="minor">
              <a:schemeClr val="tx1"/>
            </a:fontRef>
          </p:style>
        </p:cxnSp>
        <p:cxnSp>
          <p:nvCxnSpPr>
            <p:cNvPr id="73" name="Straight Connector 72">
              <a:extLst>
                <a:ext uri="{FF2B5EF4-FFF2-40B4-BE49-F238E27FC236}">
                  <a16:creationId xmlns:a16="http://schemas.microsoft.com/office/drawing/2014/main" id="{F2A99A3C-D9CF-4F31-B4E4-B878565B24D5}"/>
                </a:ext>
              </a:extLst>
            </p:cNvPr>
            <p:cNvCxnSpPr>
              <a:cxnSpLocks/>
            </p:cNvCxnSpPr>
            <p:nvPr/>
          </p:nvCxnSpPr>
          <p:spPr>
            <a:xfrm flipV="1">
              <a:off x="2675467" y="1981200"/>
              <a:ext cx="601133" cy="18439"/>
            </a:xfrm>
            <a:prstGeom prst="line">
              <a:avLst/>
            </a:prstGeom>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E77CA661-CCBA-43F1-9835-14539F2C6508}"/>
                </a:ext>
              </a:extLst>
            </p:cNvPr>
            <p:cNvCxnSpPr>
              <a:cxnSpLocks/>
            </p:cNvCxnSpPr>
            <p:nvPr/>
          </p:nvCxnSpPr>
          <p:spPr>
            <a:xfrm>
              <a:off x="2613378" y="1927578"/>
              <a:ext cx="838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C08DDD8A-22CA-4901-A5B9-A244B26B59A1}"/>
                </a:ext>
              </a:extLst>
            </p:cNvPr>
            <p:cNvCxnSpPr>
              <a:cxnSpLocks/>
            </p:cNvCxnSpPr>
            <p:nvPr/>
          </p:nvCxnSpPr>
          <p:spPr>
            <a:xfrm flipV="1">
              <a:off x="3578577" y="1840089"/>
              <a:ext cx="0" cy="688572"/>
            </a:xfrm>
            <a:prstGeom prst="line">
              <a:avLst/>
            </a:prstGeom>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DE4F2A8-8BB5-44F8-A0CC-BE79AC1F88C0}"/>
                </a:ext>
              </a:extLst>
            </p:cNvPr>
            <p:cNvCxnSpPr>
              <a:cxnSpLocks/>
            </p:cNvCxnSpPr>
            <p:nvPr/>
          </p:nvCxnSpPr>
          <p:spPr>
            <a:xfrm>
              <a:off x="2675467" y="1792111"/>
              <a:ext cx="1058333" cy="16935"/>
            </a:xfrm>
            <a:prstGeom prst="line">
              <a:avLst/>
            </a:prstGeom>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E710D867-DD01-40F8-A847-4CB0676A9D12}"/>
                </a:ext>
              </a:extLst>
            </p:cNvPr>
            <p:cNvCxnSpPr>
              <a:cxnSpLocks/>
            </p:cNvCxnSpPr>
            <p:nvPr/>
          </p:nvCxnSpPr>
          <p:spPr>
            <a:xfrm>
              <a:off x="2675467" y="1738300"/>
              <a:ext cx="1210733" cy="14300"/>
            </a:xfrm>
            <a:prstGeom prst="line">
              <a:avLst/>
            </a:prstGeom>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993CD205-4EFE-4990-A3AB-367FA01672FD}"/>
                </a:ext>
              </a:extLst>
            </p:cNvPr>
            <p:cNvCxnSpPr>
              <a:cxnSpLocks/>
            </p:cNvCxnSpPr>
            <p:nvPr/>
          </p:nvCxnSpPr>
          <p:spPr>
            <a:xfrm flipV="1">
              <a:off x="2658534" y="2133761"/>
              <a:ext cx="313266" cy="9678"/>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148" name="Group 147">
            <a:extLst>
              <a:ext uri="{FF2B5EF4-FFF2-40B4-BE49-F238E27FC236}">
                <a16:creationId xmlns:a16="http://schemas.microsoft.com/office/drawing/2014/main" id="{767547F4-5147-459A-845A-BC6B48BC6219}"/>
              </a:ext>
            </a:extLst>
          </p:cNvPr>
          <p:cNvGrpSpPr/>
          <p:nvPr/>
        </p:nvGrpSpPr>
        <p:grpSpPr>
          <a:xfrm>
            <a:off x="3429000" y="1598657"/>
            <a:ext cx="1298213" cy="1569156"/>
            <a:chOff x="5333999" y="1859844"/>
            <a:chExt cx="2060225" cy="2487129"/>
          </a:xfrm>
        </p:grpSpPr>
        <p:cxnSp>
          <p:nvCxnSpPr>
            <p:cNvPr id="93" name="Straight Connector 92">
              <a:extLst>
                <a:ext uri="{FF2B5EF4-FFF2-40B4-BE49-F238E27FC236}">
                  <a16:creationId xmlns:a16="http://schemas.microsoft.com/office/drawing/2014/main" id="{523EA638-B5D6-4534-8E23-54E271C7D0D6}"/>
                </a:ext>
              </a:extLst>
            </p:cNvPr>
            <p:cNvCxnSpPr>
              <a:cxnSpLocks/>
            </p:cNvCxnSpPr>
            <p:nvPr/>
          </p:nvCxnSpPr>
          <p:spPr>
            <a:xfrm flipV="1">
              <a:off x="5333999" y="3810000"/>
              <a:ext cx="1905001" cy="31044"/>
            </a:xfrm>
            <a:prstGeom prst="line">
              <a:avLst/>
            </a:prstGeom>
            <a:ln w="158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id="{E0A33EAE-8D97-4A81-97D0-7873C9B2C312}"/>
                </a:ext>
              </a:extLst>
            </p:cNvPr>
            <p:cNvCxnSpPr>
              <a:cxnSpLocks/>
            </p:cNvCxnSpPr>
            <p:nvPr/>
          </p:nvCxnSpPr>
          <p:spPr>
            <a:xfrm flipV="1">
              <a:off x="6431844" y="3222977"/>
              <a:ext cx="0" cy="609601"/>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 name="Straight Connector 102">
              <a:extLst>
                <a:ext uri="{FF2B5EF4-FFF2-40B4-BE49-F238E27FC236}">
                  <a16:creationId xmlns:a16="http://schemas.microsoft.com/office/drawing/2014/main" id="{A9CF3D4D-74CC-4851-9C59-3433F68735AD}"/>
                </a:ext>
              </a:extLst>
            </p:cNvPr>
            <p:cNvCxnSpPr>
              <a:cxnSpLocks/>
            </p:cNvCxnSpPr>
            <p:nvPr/>
          </p:nvCxnSpPr>
          <p:spPr>
            <a:xfrm flipV="1">
              <a:off x="6637895" y="2667000"/>
              <a:ext cx="0" cy="1157111"/>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 name="Straight Connector 103">
              <a:extLst>
                <a:ext uri="{FF2B5EF4-FFF2-40B4-BE49-F238E27FC236}">
                  <a16:creationId xmlns:a16="http://schemas.microsoft.com/office/drawing/2014/main" id="{D9ED0E69-B807-4E50-BED8-86A5FAF64EEB}"/>
                </a:ext>
              </a:extLst>
            </p:cNvPr>
            <p:cNvCxnSpPr>
              <a:cxnSpLocks/>
            </p:cNvCxnSpPr>
            <p:nvPr/>
          </p:nvCxnSpPr>
          <p:spPr>
            <a:xfrm flipH="1" flipV="1">
              <a:off x="6571639" y="2864269"/>
              <a:ext cx="1" cy="95984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5" name="Straight Connector 104">
              <a:extLst>
                <a:ext uri="{FF2B5EF4-FFF2-40B4-BE49-F238E27FC236}">
                  <a16:creationId xmlns:a16="http://schemas.microsoft.com/office/drawing/2014/main" id="{EF2A39A4-EB47-46FF-8FD7-1CA5104B453F}"/>
                </a:ext>
              </a:extLst>
            </p:cNvPr>
            <p:cNvCxnSpPr>
              <a:cxnSpLocks/>
            </p:cNvCxnSpPr>
            <p:nvPr/>
          </p:nvCxnSpPr>
          <p:spPr>
            <a:xfrm rot="16200000">
              <a:off x="6080478" y="3467100"/>
              <a:ext cx="838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7" name="Straight Connector 106">
              <a:extLst>
                <a:ext uri="{FF2B5EF4-FFF2-40B4-BE49-F238E27FC236}">
                  <a16:creationId xmlns:a16="http://schemas.microsoft.com/office/drawing/2014/main" id="{04E897D3-2202-412D-AF8D-FD31BA0DC76A}"/>
                </a:ext>
              </a:extLst>
            </p:cNvPr>
            <p:cNvCxnSpPr>
              <a:cxnSpLocks/>
            </p:cNvCxnSpPr>
            <p:nvPr/>
          </p:nvCxnSpPr>
          <p:spPr>
            <a:xfrm flipV="1">
              <a:off x="6364111" y="3222977"/>
              <a:ext cx="9972" cy="601135"/>
            </a:xfrm>
            <a:prstGeom prst="line">
              <a:avLst/>
            </a:prstGeom>
          </p:spPr>
          <p:style>
            <a:lnRef idx="1">
              <a:schemeClr val="accent6"/>
            </a:lnRef>
            <a:fillRef idx="0">
              <a:schemeClr val="accent6"/>
            </a:fillRef>
            <a:effectRef idx="0">
              <a:schemeClr val="accent6"/>
            </a:effectRef>
            <a:fontRef idx="minor">
              <a:schemeClr val="tx1"/>
            </a:fontRef>
          </p:style>
        </p:cxnSp>
        <p:cxnSp>
          <p:nvCxnSpPr>
            <p:cNvPr id="108" name="Straight Connector 107">
              <a:extLst>
                <a:ext uri="{FF2B5EF4-FFF2-40B4-BE49-F238E27FC236}">
                  <a16:creationId xmlns:a16="http://schemas.microsoft.com/office/drawing/2014/main" id="{EF27A1C3-8D81-41A5-8698-8EE4D511EC06}"/>
                </a:ext>
              </a:extLst>
            </p:cNvPr>
            <p:cNvCxnSpPr>
              <a:cxnSpLocks/>
            </p:cNvCxnSpPr>
            <p:nvPr/>
          </p:nvCxnSpPr>
          <p:spPr>
            <a:xfrm flipV="1">
              <a:off x="6310300" y="3294944"/>
              <a:ext cx="11305" cy="529167"/>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821AD926-AF17-4796-A026-D4724D71BB2F}"/>
                </a:ext>
              </a:extLst>
            </p:cNvPr>
            <p:cNvCxnSpPr>
              <a:cxnSpLocks/>
            </p:cNvCxnSpPr>
            <p:nvPr/>
          </p:nvCxnSpPr>
          <p:spPr>
            <a:xfrm flipV="1">
              <a:off x="6715439" y="2511510"/>
              <a:ext cx="12619" cy="13295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11" name="Straight Connector 110">
              <a:extLst>
                <a:ext uri="{FF2B5EF4-FFF2-40B4-BE49-F238E27FC236}">
                  <a16:creationId xmlns:a16="http://schemas.microsoft.com/office/drawing/2014/main" id="{1DBD090E-9D4E-4665-A3D8-6D01449F4C7A}"/>
                </a:ext>
              </a:extLst>
            </p:cNvPr>
            <p:cNvCxnSpPr>
              <a:cxnSpLocks/>
            </p:cNvCxnSpPr>
            <p:nvPr/>
          </p:nvCxnSpPr>
          <p:spPr>
            <a:xfrm>
              <a:off x="5510392" y="1859844"/>
              <a:ext cx="30853" cy="2487129"/>
            </a:xfrm>
            <a:prstGeom prst="line">
              <a:avLst/>
            </a:prstGeom>
            <a:ln w="158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3" name="Connector: Curved 112">
              <a:extLst>
                <a:ext uri="{FF2B5EF4-FFF2-40B4-BE49-F238E27FC236}">
                  <a16:creationId xmlns:a16="http://schemas.microsoft.com/office/drawing/2014/main" id="{E277953D-FBCF-4251-8DE8-C712296CA417}"/>
                </a:ext>
              </a:extLst>
            </p:cNvPr>
            <p:cNvCxnSpPr>
              <a:cxnSpLocks/>
            </p:cNvCxnSpPr>
            <p:nvPr/>
          </p:nvCxnSpPr>
          <p:spPr>
            <a:xfrm rot="10800000" flipV="1">
              <a:off x="5715001" y="2201125"/>
              <a:ext cx="1679223" cy="1326288"/>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29E306B6-5AC9-45C2-B9BF-182454308333}"/>
                </a:ext>
              </a:extLst>
            </p:cNvPr>
            <p:cNvCxnSpPr>
              <a:cxnSpLocks/>
            </p:cNvCxnSpPr>
            <p:nvPr/>
          </p:nvCxnSpPr>
          <p:spPr>
            <a:xfrm>
              <a:off x="5541245" y="2895600"/>
              <a:ext cx="101195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9" name="Straight Connector 128">
              <a:extLst>
                <a:ext uri="{FF2B5EF4-FFF2-40B4-BE49-F238E27FC236}">
                  <a16:creationId xmlns:a16="http://schemas.microsoft.com/office/drawing/2014/main" id="{F4ACFD13-0B23-47AC-9164-ED883D13C92C}"/>
                </a:ext>
              </a:extLst>
            </p:cNvPr>
            <p:cNvCxnSpPr>
              <a:cxnSpLocks/>
            </p:cNvCxnSpPr>
            <p:nvPr/>
          </p:nvCxnSpPr>
          <p:spPr>
            <a:xfrm>
              <a:off x="5520148" y="3166961"/>
              <a:ext cx="907370" cy="16695"/>
            </a:xfrm>
            <a:prstGeom prst="line">
              <a:avLst/>
            </a:prstGeom>
          </p:spPr>
          <p:style>
            <a:lnRef idx="1">
              <a:schemeClr val="accent6"/>
            </a:lnRef>
            <a:fillRef idx="0">
              <a:schemeClr val="accent6"/>
            </a:fillRef>
            <a:effectRef idx="0">
              <a:schemeClr val="accent6"/>
            </a:effectRef>
            <a:fontRef idx="minor">
              <a:schemeClr val="tx1"/>
            </a:fontRef>
          </p:style>
        </p:cxnSp>
        <p:cxnSp>
          <p:nvCxnSpPr>
            <p:cNvPr id="130" name="Straight Connector 129">
              <a:extLst>
                <a:ext uri="{FF2B5EF4-FFF2-40B4-BE49-F238E27FC236}">
                  <a16:creationId xmlns:a16="http://schemas.microsoft.com/office/drawing/2014/main" id="{BC3307B8-F572-4ECB-B5F2-0CFCEBE7DAE6}"/>
                </a:ext>
              </a:extLst>
            </p:cNvPr>
            <p:cNvCxnSpPr>
              <a:cxnSpLocks/>
            </p:cNvCxnSpPr>
            <p:nvPr/>
          </p:nvCxnSpPr>
          <p:spPr>
            <a:xfrm>
              <a:off x="5525818" y="3255175"/>
              <a:ext cx="865381" cy="1764"/>
            </a:xfrm>
            <a:prstGeom prst="line">
              <a:avLst/>
            </a:prstGeom>
          </p:spPr>
          <p:style>
            <a:lnRef idx="1">
              <a:schemeClr val="accent6"/>
            </a:lnRef>
            <a:fillRef idx="0">
              <a:schemeClr val="accent6"/>
            </a:fillRef>
            <a:effectRef idx="0">
              <a:schemeClr val="accent6"/>
            </a:effectRef>
            <a:fontRef idx="minor">
              <a:schemeClr val="tx1"/>
            </a:fontRef>
          </p:style>
        </p:cxnSp>
        <p:cxnSp>
          <p:nvCxnSpPr>
            <p:cNvPr id="131" name="Straight Connector 130">
              <a:extLst>
                <a:ext uri="{FF2B5EF4-FFF2-40B4-BE49-F238E27FC236}">
                  <a16:creationId xmlns:a16="http://schemas.microsoft.com/office/drawing/2014/main" id="{3CBB2E20-1575-4652-B1D1-C9C3F1D58102}"/>
                </a:ext>
              </a:extLst>
            </p:cNvPr>
            <p:cNvCxnSpPr>
              <a:cxnSpLocks/>
            </p:cNvCxnSpPr>
            <p:nvPr/>
          </p:nvCxnSpPr>
          <p:spPr>
            <a:xfrm>
              <a:off x="5486400" y="3070577"/>
              <a:ext cx="103293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2" name="Straight Connector 131">
              <a:extLst>
                <a:ext uri="{FF2B5EF4-FFF2-40B4-BE49-F238E27FC236}">
                  <a16:creationId xmlns:a16="http://schemas.microsoft.com/office/drawing/2014/main" id="{D6DA3477-8417-4334-9F34-36EA08986E9E}"/>
                </a:ext>
              </a:extLst>
            </p:cNvPr>
            <p:cNvCxnSpPr>
              <a:cxnSpLocks/>
            </p:cNvCxnSpPr>
            <p:nvPr/>
          </p:nvCxnSpPr>
          <p:spPr>
            <a:xfrm>
              <a:off x="5508978" y="2686756"/>
              <a:ext cx="112891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3" name="Straight Connector 132">
              <a:extLst>
                <a:ext uri="{FF2B5EF4-FFF2-40B4-BE49-F238E27FC236}">
                  <a16:creationId xmlns:a16="http://schemas.microsoft.com/office/drawing/2014/main" id="{24D4B51E-03E7-4E1B-B2B8-3FB7B4B1F1F2}"/>
                </a:ext>
              </a:extLst>
            </p:cNvPr>
            <p:cNvCxnSpPr>
              <a:cxnSpLocks/>
            </p:cNvCxnSpPr>
            <p:nvPr/>
          </p:nvCxnSpPr>
          <p:spPr>
            <a:xfrm flipV="1">
              <a:off x="5494867" y="2511510"/>
              <a:ext cx="1220572" cy="309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4" name="Straight Connector 133">
              <a:extLst>
                <a:ext uri="{FF2B5EF4-FFF2-40B4-BE49-F238E27FC236}">
                  <a16:creationId xmlns:a16="http://schemas.microsoft.com/office/drawing/2014/main" id="{0AE37117-8159-488A-8DD9-AFDE9824A083}"/>
                </a:ext>
              </a:extLst>
            </p:cNvPr>
            <p:cNvCxnSpPr>
              <a:cxnSpLocks/>
            </p:cNvCxnSpPr>
            <p:nvPr/>
          </p:nvCxnSpPr>
          <p:spPr>
            <a:xfrm>
              <a:off x="5541245" y="3304206"/>
              <a:ext cx="712801" cy="0"/>
            </a:xfrm>
            <a:prstGeom prst="line">
              <a:avLst/>
            </a:prstGeom>
          </p:spPr>
          <p:style>
            <a:lnRef idx="1">
              <a:schemeClr val="accent6"/>
            </a:lnRef>
            <a:fillRef idx="0">
              <a:schemeClr val="accent6"/>
            </a:fillRef>
            <a:effectRef idx="0">
              <a:schemeClr val="accent6"/>
            </a:effectRef>
            <a:fontRef idx="minor">
              <a:schemeClr val="tx1"/>
            </a:fontRef>
          </p:style>
        </p:cxnSp>
      </p:grpSp>
      <p:sp>
        <p:nvSpPr>
          <p:cNvPr id="177" name="TextBox 176">
            <a:extLst>
              <a:ext uri="{FF2B5EF4-FFF2-40B4-BE49-F238E27FC236}">
                <a16:creationId xmlns:a16="http://schemas.microsoft.com/office/drawing/2014/main" id="{33A4E0E1-0E12-4DE6-AC4B-311B065E4694}"/>
              </a:ext>
            </a:extLst>
          </p:cNvPr>
          <p:cNvSpPr txBox="1"/>
          <p:nvPr/>
        </p:nvSpPr>
        <p:spPr>
          <a:xfrm>
            <a:off x="1447801" y="2877107"/>
            <a:ext cx="1600200" cy="276999"/>
          </a:xfrm>
          <a:prstGeom prst="rect">
            <a:avLst/>
          </a:prstGeom>
          <a:noFill/>
        </p:spPr>
        <p:txBody>
          <a:bodyPr wrap="square" rtlCol="0">
            <a:spAutoFit/>
          </a:bodyPr>
          <a:lstStyle/>
          <a:p>
            <a:r>
              <a:rPr lang="en-US" sz="1200" dirty="0"/>
              <a:t>Input distribution </a:t>
            </a:r>
          </a:p>
        </p:txBody>
      </p:sp>
      <p:cxnSp>
        <p:nvCxnSpPr>
          <p:cNvPr id="179" name="Straight Arrow Connector 178">
            <a:extLst>
              <a:ext uri="{FF2B5EF4-FFF2-40B4-BE49-F238E27FC236}">
                <a16:creationId xmlns:a16="http://schemas.microsoft.com/office/drawing/2014/main" id="{BF7E69B0-5E3B-4CDB-A556-2721721A970C}"/>
              </a:ext>
            </a:extLst>
          </p:cNvPr>
          <p:cNvCxnSpPr>
            <a:cxnSpLocks/>
            <a:stCxn id="12" idx="3"/>
          </p:cNvCxnSpPr>
          <p:nvPr/>
        </p:nvCxnSpPr>
        <p:spPr>
          <a:xfrm>
            <a:off x="637365" y="2509701"/>
            <a:ext cx="1115235" cy="1539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8B0FD874-26EB-407D-BC09-5A89ACDE610D}"/>
              </a:ext>
            </a:extLst>
          </p:cNvPr>
          <p:cNvCxnSpPr>
            <a:cxnSpLocks/>
          </p:cNvCxnSpPr>
          <p:nvPr/>
        </p:nvCxnSpPr>
        <p:spPr>
          <a:xfrm flipV="1">
            <a:off x="3282244" y="4049147"/>
            <a:ext cx="299156" cy="8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A38A595C-4E59-4827-A9DF-844205CEA555}"/>
              </a:ext>
            </a:extLst>
          </p:cNvPr>
          <p:cNvSpPr txBox="1"/>
          <p:nvPr/>
        </p:nvSpPr>
        <p:spPr>
          <a:xfrm>
            <a:off x="3505200" y="3895259"/>
            <a:ext cx="2438400" cy="307777"/>
          </a:xfrm>
          <a:prstGeom prst="rect">
            <a:avLst/>
          </a:prstGeom>
          <a:noFill/>
        </p:spPr>
        <p:txBody>
          <a:bodyPr wrap="square" rtlCol="0">
            <a:spAutoFit/>
          </a:bodyPr>
          <a:lstStyle/>
          <a:p>
            <a:r>
              <a:rPr lang="en-IN" sz="1400" dirty="0"/>
              <a:t>N2Output = Sigmoid(ACC)</a:t>
            </a:r>
          </a:p>
        </p:txBody>
      </p:sp>
      <p:grpSp>
        <p:nvGrpSpPr>
          <p:cNvPr id="219" name="Group 218">
            <a:extLst>
              <a:ext uri="{FF2B5EF4-FFF2-40B4-BE49-F238E27FC236}">
                <a16:creationId xmlns:a16="http://schemas.microsoft.com/office/drawing/2014/main" id="{7FD7194F-4923-48FC-A13D-F7DAD5AA8795}"/>
              </a:ext>
            </a:extLst>
          </p:cNvPr>
          <p:cNvGrpSpPr/>
          <p:nvPr/>
        </p:nvGrpSpPr>
        <p:grpSpPr>
          <a:xfrm>
            <a:off x="1676400" y="4149532"/>
            <a:ext cx="1600200" cy="2197225"/>
            <a:chOff x="1828800" y="3974975"/>
            <a:chExt cx="1600200" cy="2197225"/>
          </a:xfrm>
        </p:grpSpPr>
        <p:cxnSp>
          <p:nvCxnSpPr>
            <p:cNvPr id="190" name="Straight Connector 189">
              <a:extLst>
                <a:ext uri="{FF2B5EF4-FFF2-40B4-BE49-F238E27FC236}">
                  <a16:creationId xmlns:a16="http://schemas.microsoft.com/office/drawing/2014/main" id="{9A584C7E-FE63-459A-B274-44DDC775FC39}"/>
                </a:ext>
              </a:extLst>
            </p:cNvPr>
            <p:cNvCxnSpPr>
              <a:cxnSpLocks/>
            </p:cNvCxnSpPr>
            <p:nvPr/>
          </p:nvCxnSpPr>
          <p:spPr>
            <a:xfrm flipV="1">
              <a:off x="1927577" y="3974975"/>
              <a:ext cx="1501422" cy="1696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99C222AF-41F7-4E7D-8EC7-D03771C0C170}"/>
                </a:ext>
              </a:extLst>
            </p:cNvPr>
            <p:cNvCxnSpPr>
              <a:cxnSpLocks/>
            </p:cNvCxnSpPr>
            <p:nvPr/>
          </p:nvCxnSpPr>
          <p:spPr>
            <a:xfrm>
              <a:off x="1981199" y="4118214"/>
              <a:ext cx="0" cy="1741437"/>
            </a:xfrm>
            <a:prstGeom prst="line">
              <a:avLst/>
            </a:prstGeom>
          </p:spPr>
          <p:style>
            <a:lnRef idx="1">
              <a:schemeClr val="accent6"/>
            </a:lnRef>
            <a:fillRef idx="0">
              <a:schemeClr val="accent6"/>
            </a:fillRef>
            <a:effectRef idx="0">
              <a:schemeClr val="accent6"/>
            </a:effectRef>
            <a:fontRef idx="minor">
              <a:schemeClr val="tx1"/>
            </a:fontRef>
          </p:style>
        </p:cxnSp>
        <p:cxnSp>
          <p:nvCxnSpPr>
            <p:cNvPr id="189" name="Straight Connector 188">
              <a:extLst>
                <a:ext uri="{FF2B5EF4-FFF2-40B4-BE49-F238E27FC236}">
                  <a16:creationId xmlns:a16="http://schemas.microsoft.com/office/drawing/2014/main" id="{B14D8FA9-CBDA-4921-AD2F-376FF6A3CA13}"/>
                </a:ext>
              </a:extLst>
            </p:cNvPr>
            <p:cNvCxnSpPr>
              <a:cxnSpLocks/>
            </p:cNvCxnSpPr>
            <p:nvPr/>
          </p:nvCxnSpPr>
          <p:spPr>
            <a:xfrm flipH="1">
              <a:off x="1904999" y="5707251"/>
              <a:ext cx="152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1" name="Straight Connector 190">
              <a:extLst>
                <a:ext uri="{FF2B5EF4-FFF2-40B4-BE49-F238E27FC236}">
                  <a16:creationId xmlns:a16="http://schemas.microsoft.com/office/drawing/2014/main" id="{2439455D-9E1E-49FF-82B8-14A92F479F88}"/>
                </a:ext>
              </a:extLst>
            </p:cNvPr>
            <p:cNvCxnSpPr>
              <a:cxnSpLocks/>
            </p:cNvCxnSpPr>
            <p:nvPr/>
          </p:nvCxnSpPr>
          <p:spPr>
            <a:xfrm flipV="1">
              <a:off x="2285999" y="5323401"/>
              <a:ext cx="0" cy="3838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1882BB93-1AAF-4DCA-9562-2451344ED420}"/>
                </a:ext>
              </a:extLst>
            </p:cNvPr>
            <p:cNvCxnSpPr>
              <a:cxnSpLocks/>
            </p:cNvCxnSpPr>
            <p:nvPr/>
          </p:nvCxnSpPr>
          <p:spPr>
            <a:xfrm flipV="1">
              <a:off x="2438399" y="5120229"/>
              <a:ext cx="0" cy="5839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93" name="Straight Connector 192">
              <a:extLst>
                <a:ext uri="{FF2B5EF4-FFF2-40B4-BE49-F238E27FC236}">
                  <a16:creationId xmlns:a16="http://schemas.microsoft.com/office/drawing/2014/main" id="{7D540CB6-6798-40C0-9A9D-B9AE47277C69}"/>
                </a:ext>
              </a:extLst>
            </p:cNvPr>
            <p:cNvCxnSpPr>
              <a:cxnSpLocks/>
            </p:cNvCxnSpPr>
            <p:nvPr/>
          </p:nvCxnSpPr>
          <p:spPr>
            <a:xfrm flipH="1" flipV="1">
              <a:off x="2587977" y="4930951"/>
              <a:ext cx="2822" cy="7732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4" name="Straight Connector 193">
              <a:extLst>
                <a:ext uri="{FF2B5EF4-FFF2-40B4-BE49-F238E27FC236}">
                  <a16:creationId xmlns:a16="http://schemas.microsoft.com/office/drawing/2014/main" id="{70003A6C-F58D-4AE9-9DC4-AC50C1E5EC03}"/>
                </a:ext>
              </a:extLst>
            </p:cNvPr>
            <p:cNvCxnSpPr>
              <a:cxnSpLocks/>
            </p:cNvCxnSpPr>
            <p:nvPr/>
          </p:nvCxnSpPr>
          <p:spPr>
            <a:xfrm flipV="1">
              <a:off x="2743199" y="4787151"/>
              <a:ext cx="0" cy="9170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DC1B8B23-A351-4DF0-9B0D-E17965D8607B}"/>
                </a:ext>
              </a:extLst>
            </p:cNvPr>
            <p:cNvCxnSpPr>
              <a:cxnSpLocks/>
            </p:cNvCxnSpPr>
            <p:nvPr/>
          </p:nvCxnSpPr>
          <p:spPr>
            <a:xfrm>
              <a:off x="1981199" y="4572000"/>
              <a:ext cx="914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6" name="Straight Connector 195">
              <a:extLst>
                <a:ext uri="{FF2B5EF4-FFF2-40B4-BE49-F238E27FC236}">
                  <a16:creationId xmlns:a16="http://schemas.microsoft.com/office/drawing/2014/main" id="{152D5A0B-7D44-4A44-BE40-FB151F6D8F00}"/>
                </a:ext>
              </a:extLst>
            </p:cNvPr>
            <p:cNvCxnSpPr>
              <a:cxnSpLocks/>
            </p:cNvCxnSpPr>
            <p:nvPr/>
          </p:nvCxnSpPr>
          <p:spPr>
            <a:xfrm flipV="1">
              <a:off x="3047999" y="4395213"/>
              <a:ext cx="0" cy="1308949"/>
            </a:xfrm>
            <a:prstGeom prst="line">
              <a:avLst/>
            </a:prstGeom>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CD129C3C-E2D5-4E18-8A05-87D924AA5D9B}"/>
                </a:ext>
              </a:extLst>
            </p:cNvPr>
            <p:cNvCxnSpPr>
              <a:cxnSpLocks/>
            </p:cNvCxnSpPr>
            <p:nvPr/>
          </p:nvCxnSpPr>
          <p:spPr>
            <a:xfrm flipV="1">
              <a:off x="3200399" y="4255590"/>
              <a:ext cx="0" cy="1448571"/>
            </a:xfrm>
            <a:prstGeom prst="line">
              <a:avLst/>
            </a:prstGeom>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E9ACC8C-BB59-4C59-B47A-BB7571735A70}"/>
                </a:ext>
              </a:extLst>
            </p:cNvPr>
            <p:cNvCxnSpPr>
              <a:cxnSpLocks/>
            </p:cNvCxnSpPr>
            <p:nvPr/>
          </p:nvCxnSpPr>
          <p:spPr>
            <a:xfrm flipV="1">
              <a:off x="1989666" y="5096906"/>
              <a:ext cx="448733" cy="84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B24C264F-4B42-4DF2-B204-37AF062807FB}"/>
                </a:ext>
              </a:extLst>
            </p:cNvPr>
            <p:cNvCxnSpPr>
              <a:cxnSpLocks/>
            </p:cNvCxnSpPr>
            <p:nvPr/>
          </p:nvCxnSpPr>
          <p:spPr>
            <a:xfrm flipV="1">
              <a:off x="1989666" y="4953000"/>
              <a:ext cx="601133" cy="18439"/>
            </a:xfrm>
            <a:prstGeom prst="line">
              <a:avLst/>
            </a:prstGeom>
          </p:spPr>
          <p:style>
            <a:lnRef idx="1">
              <a:schemeClr val="accent6"/>
            </a:lnRef>
            <a:fillRef idx="0">
              <a:schemeClr val="accent6"/>
            </a:fillRef>
            <a:effectRef idx="0">
              <a:schemeClr val="accent6"/>
            </a:effectRef>
            <a:fontRef idx="minor">
              <a:schemeClr val="tx1"/>
            </a:fontRef>
          </p:style>
        </p:cxnSp>
        <p:cxnSp>
          <p:nvCxnSpPr>
            <p:cNvPr id="200" name="Straight Connector 199">
              <a:extLst>
                <a:ext uri="{FF2B5EF4-FFF2-40B4-BE49-F238E27FC236}">
                  <a16:creationId xmlns:a16="http://schemas.microsoft.com/office/drawing/2014/main" id="{340BB8E5-37F9-4182-A32C-7020EA67457F}"/>
                </a:ext>
              </a:extLst>
            </p:cNvPr>
            <p:cNvCxnSpPr>
              <a:cxnSpLocks/>
            </p:cNvCxnSpPr>
            <p:nvPr/>
          </p:nvCxnSpPr>
          <p:spPr>
            <a:xfrm>
              <a:off x="1927577" y="4724400"/>
              <a:ext cx="838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1" name="Straight Connector 200">
              <a:extLst>
                <a:ext uri="{FF2B5EF4-FFF2-40B4-BE49-F238E27FC236}">
                  <a16:creationId xmlns:a16="http://schemas.microsoft.com/office/drawing/2014/main" id="{B30A3012-58FD-4C8A-B540-3E0BC27D4CF1}"/>
                </a:ext>
              </a:extLst>
            </p:cNvPr>
            <p:cNvCxnSpPr>
              <a:cxnSpLocks/>
            </p:cNvCxnSpPr>
            <p:nvPr/>
          </p:nvCxnSpPr>
          <p:spPr>
            <a:xfrm flipV="1">
              <a:off x="2892776" y="4572000"/>
              <a:ext cx="0" cy="1149312"/>
            </a:xfrm>
            <a:prstGeom prst="line">
              <a:avLst/>
            </a:prstGeom>
          </p:spPr>
          <p:style>
            <a:lnRef idx="1">
              <a:schemeClr val="accent6"/>
            </a:lnRef>
            <a:fillRef idx="0">
              <a:schemeClr val="accent6"/>
            </a:fillRef>
            <a:effectRef idx="0">
              <a:schemeClr val="accent6"/>
            </a:effectRef>
            <a:fontRef idx="minor">
              <a:schemeClr val="tx1"/>
            </a:fontRef>
          </p:style>
        </p:cxnSp>
        <p:cxnSp>
          <p:nvCxnSpPr>
            <p:cNvPr id="202" name="Straight Connector 201">
              <a:extLst>
                <a:ext uri="{FF2B5EF4-FFF2-40B4-BE49-F238E27FC236}">
                  <a16:creationId xmlns:a16="http://schemas.microsoft.com/office/drawing/2014/main" id="{161A3F0A-7B9A-4693-98C2-31F10ADCEEE1}"/>
                </a:ext>
              </a:extLst>
            </p:cNvPr>
            <p:cNvCxnSpPr>
              <a:cxnSpLocks/>
            </p:cNvCxnSpPr>
            <p:nvPr/>
          </p:nvCxnSpPr>
          <p:spPr>
            <a:xfrm>
              <a:off x="1972733" y="4436535"/>
              <a:ext cx="107526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6FE5DA73-BA99-4110-B0E8-C939B2F8601A}"/>
                </a:ext>
              </a:extLst>
            </p:cNvPr>
            <p:cNvCxnSpPr>
              <a:cxnSpLocks/>
            </p:cNvCxnSpPr>
            <p:nvPr/>
          </p:nvCxnSpPr>
          <p:spPr>
            <a:xfrm>
              <a:off x="1989666" y="4267200"/>
              <a:ext cx="1210733" cy="143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4" name="Straight Connector 203">
              <a:extLst>
                <a:ext uri="{FF2B5EF4-FFF2-40B4-BE49-F238E27FC236}">
                  <a16:creationId xmlns:a16="http://schemas.microsoft.com/office/drawing/2014/main" id="{2ADE9E45-8C0B-470D-9BE2-BC2C4D48FF23}"/>
                </a:ext>
              </a:extLst>
            </p:cNvPr>
            <p:cNvCxnSpPr>
              <a:cxnSpLocks/>
            </p:cNvCxnSpPr>
            <p:nvPr/>
          </p:nvCxnSpPr>
          <p:spPr>
            <a:xfrm flipV="1">
              <a:off x="1972733" y="5326412"/>
              <a:ext cx="313266" cy="9678"/>
            </a:xfrm>
            <a:prstGeom prst="line">
              <a:avLst/>
            </a:prstGeom>
          </p:spPr>
          <p:style>
            <a:lnRef idx="1">
              <a:schemeClr val="accent6"/>
            </a:lnRef>
            <a:fillRef idx="0">
              <a:schemeClr val="accent6"/>
            </a:fillRef>
            <a:effectRef idx="0">
              <a:schemeClr val="accent6"/>
            </a:effectRef>
            <a:fontRef idx="minor">
              <a:schemeClr val="tx1"/>
            </a:fontRef>
          </p:style>
        </p:cxnSp>
        <p:sp>
          <p:nvSpPr>
            <p:cNvPr id="205" name="TextBox 204">
              <a:extLst>
                <a:ext uri="{FF2B5EF4-FFF2-40B4-BE49-F238E27FC236}">
                  <a16:creationId xmlns:a16="http://schemas.microsoft.com/office/drawing/2014/main" id="{CDD1EF4B-35F7-493B-B618-BD933F338DDD}"/>
                </a:ext>
              </a:extLst>
            </p:cNvPr>
            <p:cNvSpPr txBox="1"/>
            <p:nvPr/>
          </p:nvSpPr>
          <p:spPr>
            <a:xfrm>
              <a:off x="1828800" y="5895201"/>
              <a:ext cx="1600200" cy="276999"/>
            </a:xfrm>
            <a:prstGeom prst="rect">
              <a:avLst/>
            </a:prstGeom>
            <a:noFill/>
          </p:spPr>
          <p:txBody>
            <a:bodyPr wrap="square" rtlCol="0">
              <a:spAutoFit/>
            </a:bodyPr>
            <a:lstStyle/>
            <a:p>
              <a:r>
                <a:rPr lang="en-US" sz="1200" dirty="0"/>
                <a:t>Input distribution </a:t>
              </a:r>
            </a:p>
          </p:txBody>
        </p:sp>
      </p:grpSp>
      <p:sp>
        <p:nvSpPr>
          <p:cNvPr id="182" name="TextBox 181">
            <a:extLst>
              <a:ext uri="{FF2B5EF4-FFF2-40B4-BE49-F238E27FC236}">
                <a16:creationId xmlns:a16="http://schemas.microsoft.com/office/drawing/2014/main" id="{E84C4D21-64FF-4C52-A7AD-41985800A4E8}"/>
              </a:ext>
            </a:extLst>
          </p:cNvPr>
          <p:cNvSpPr txBox="1"/>
          <p:nvPr/>
        </p:nvSpPr>
        <p:spPr>
          <a:xfrm>
            <a:off x="1752600" y="3911771"/>
            <a:ext cx="1524000" cy="276999"/>
          </a:xfrm>
          <a:prstGeom prst="rect">
            <a:avLst/>
          </a:prstGeom>
          <a:noFill/>
          <a:ln>
            <a:solidFill>
              <a:schemeClr val="tx1"/>
            </a:solidFill>
          </a:ln>
        </p:spPr>
        <p:txBody>
          <a:bodyPr wrap="square" rtlCol="0">
            <a:spAutoFit/>
          </a:bodyPr>
          <a:lstStyle/>
          <a:p>
            <a:r>
              <a:rPr lang="en-IN" sz="1200" b="1" dirty="0"/>
              <a:t>ACC = m2X + C2</a:t>
            </a:r>
          </a:p>
        </p:txBody>
      </p:sp>
      <p:grpSp>
        <p:nvGrpSpPr>
          <p:cNvPr id="258" name="Group 257">
            <a:extLst>
              <a:ext uri="{FF2B5EF4-FFF2-40B4-BE49-F238E27FC236}">
                <a16:creationId xmlns:a16="http://schemas.microsoft.com/office/drawing/2014/main" id="{44AE9679-4DEC-485F-AF7A-B2751287639C}"/>
              </a:ext>
            </a:extLst>
          </p:cNvPr>
          <p:cNvGrpSpPr/>
          <p:nvPr/>
        </p:nvGrpSpPr>
        <p:grpSpPr>
          <a:xfrm>
            <a:off x="3581400" y="4341043"/>
            <a:ext cx="1642867" cy="1524000"/>
            <a:chOff x="4571999" y="4166486"/>
            <a:chExt cx="1642867" cy="1524000"/>
          </a:xfrm>
        </p:grpSpPr>
        <p:cxnSp>
          <p:nvCxnSpPr>
            <p:cNvPr id="222" name="Straight Connector 221">
              <a:extLst>
                <a:ext uri="{FF2B5EF4-FFF2-40B4-BE49-F238E27FC236}">
                  <a16:creationId xmlns:a16="http://schemas.microsoft.com/office/drawing/2014/main" id="{FD526828-BE36-4261-BD8C-3F3893FE1FFB}"/>
                </a:ext>
              </a:extLst>
            </p:cNvPr>
            <p:cNvCxnSpPr>
              <a:cxnSpLocks/>
            </p:cNvCxnSpPr>
            <p:nvPr/>
          </p:nvCxnSpPr>
          <p:spPr>
            <a:xfrm rot="5400000" flipH="1">
              <a:off x="5393433" y="4792852"/>
              <a:ext cx="0" cy="16428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23" name="Straight Connector 222">
              <a:extLst>
                <a:ext uri="{FF2B5EF4-FFF2-40B4-BE49-F238E27FC236}">
                  <a16:creationId xmlns:a16="http://schemas.microsoft.com/office/drawing/2014/main" id="{20D4356A-F95A-4A4E-B753-A1B4BA80547A}"/>
                </a:ext>
              </a:extLst>
            </p:cNvPr>
            <p:cNvCxnSpPr>
              <a:cxnSpLocks/>
            </p:cNvCxnSpPr>
            <p:nvPr/>
          </p:nvCxnSpPr>
          <p:spPr>
            <a:xfrm rot="5400000">
              <a:off x="3953773" y="4928486"/>
              <a:ext cx="152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4" name="Straight Connector 223">
              <a:extLst>
                <a:ext uri="{FF2B5EF4-FFF2-40B4-BE49-F238E27FC236}">
                  <a16:creationId xmlns:a16="http://schemas.microsoft.com/office/drawing/2014/main" id="{51E9E922-E889-477C-8070-D9108FB83B5B}"/>
                </a:ext>
              </a:extLst>
            </p:cNvPr>
            <p:cNvCxnSpPr>
              <a:cxnSpLocks/>
            </p:cNvCxnSpPr>
            <p:nvPr/>
          </p:nvCxnSpPr>
          <p:spPr>
            <a:xfrm rot="5400000" flipH="1" flipV="1">
              <a:off x="4896834" y="5128424"/>
              <a:ext cx="0" cy="362123"/>
            </a:xfrm>
            <a:prstGeom prst="line">
              <a:avLst/>
            </a:prstGeom>
          </p:spPr>
          <p:style>
            <a:lnRef idx="1">
              <a:schemeClr val="accent6"/>
            </a:lnRef>
            <a:fillRef idx="0">
              <a:schemeClr val="accent6"/>
            </a:fillRef>
            <a:effectRef idx="0">
              <a:schemeClr val="accent6"/>
            </a:effectRef>
            <a:fontRef idx="minor">
              <a:schemeClr val="tx1"/>
            </a:fontRef>
          </p:style>
        </p:cxnSp>
        <p:cxnSp>
          <p:nvCxnSpPr>
            <p:cNvPr id="225" name="Straight Connector 224">
              <a:extLst>
                <a:ext uri="{FF2B5EF4-FFF2-40B4-BE49-F238E27FC236}">
                  <a16:creationId xmlns:a16="http://schemas.microsoft.com/office/drawing/2014/main" id="{B90DAF44-0BBF-4E7F-A8DF-897E9BFADE95}"/>
                </a:ext>
              </a:extLst>
            </p:cNvPr>
            <p:cNvCxnSpPr>
              <a:cxnSpLocks/>
            </p:cNvCxnSpPr>
            <p:nvPr/>
          </p:nvCxnSpPr>
          <p:spPr>
            <a:xfrm rot="5400000" flipH="1" flipV="1">
              <a:off x="4994128" y="4881645"/>
              <a:ext cx="0" cy="550881"/>
            </a:xfrm>
            <a:prstGeom prst="line">
              <a:avLst/>
            </a:prstGeom>
          </p:spPr>
          <p:style>
            <a:lnRef idx="1">
              <a:schemeClr val="accent6"/>
            </a:lnRef>
            <a:fillRef idx="0">
              <a:schemeClr val="accent6"/>
            </a:fillRef>
            <a:effectRef idx="0">
              <a:schemeClr val="accent6"/>
            </a:effectRef>
            <a:fontRef idx="minor">
              <a:schemeClr val="tx1"/>
            </a:fontRef>
          </p:style>
        </p:cxnSp>
        <p:cxnSp>
          <p:nvCxnSpPr>
            <p:cNvPr id="226" name="Straight Connector 225">
              <a:extLst>
                <a:ext uri="{FF2B5EF4-FFF2-40B4-BE49-F238E27FC236}">
                  <a16:creationId xmlns:a16="http://schemas.microsoft.com/office/drawing/2014/main" id="{52AC2522-E151-4597-B464-694511B98052}"/>
                </a:ext>
              </a:extLst>
            </p:cNvPr>
            <p:cNvCxnSpPr>
              <a:cxnSpLocks/>
            </p:cNvCxnSpPr>
            <p:nvPr/>
          </p:nvCxnSpPr>
          <p:spPr>
            <a:xfrm rot="5400000" flipV="1">
              <a:off x="5081999" y="4641375"/>
              <a:ext cx="2822" cy="729444"/>
            </a:xfrm>
            <a:prstGeom prst="line">
              <a:avLst/>
            </a:prstGeom>
          </p:spPr>
          <p:style>
            <a:lnRef idx="1">
              <a:schemeClr val="accent6"/>
            </a:lnRef>
            <a:fillRef idx="0">
              <a:schemeClr val="accent6"/>
            </a:fillRef>
            <a:effectRef idx="0">
              <a:schemeClr val="accent6"/>
            </a:effectRef>
            <a:fontRef idx="minor">
              <a:schemeClr val="tx1"/>
            </a:fontRef>
          </p:style>
        </p:cxnSp>
        <p:cxnSp>
          <p:nvCxnSpPr>
            <p:cNvPr id="227" name="Straight Connector 226">
              <a:extLst>
                <a:ext uri="{FF2B5EF4-FFF2-40B4-BE49-F238E27FC236}">
                  <a16:creationId xmlns:a16="http://schemas.microsoft.com/office/drawing/2014/main" id="{7CB627DA-D7E7-4FC5-8058-DE63CE0BCB9D}"/>
                </a:ext>
              </a:extLst>
            </p:cNvPr>
            <p:cNvCxnSpPr>
              <a:cxnSpLocks/>
            </p:cNvCxnSpPr>
            <p:nvPr/>
          </p:nvCxnSpPr>
          <p:spPr>
            <a:xfrm>
              <a:off x="4718687" y="4724400"/>
              <a:ext cx="75901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8" name="Straight Connector 227">
              <a:extLst>
                <a:ext uri="{FF2B5EF4-FFF2-40B4-BE49-F238E27FC236}">
                  <a16:creationId xmlns:a16="http://schemas.microsoft.com/office/drawing/2014/main" id="{61461D28-F092-4C9D-A7DE-3F317D7D097D}"/>
                </a:ext>
              </a:extLst>
            </p:cNvPr>
            <p:cNvCxnSpPr>
              <a:cxnSpLocks/>
            </p:cNvCxnSpPr>
            <p:nvPr/>
          </p:nvCxnSpPr>
          <p:spPr>
            <a:xfrm flipV="1">
              <a:off x="5560031" y="4623687"/>
              <a:ext cx="35033" cy="990601"/>
            </a:xfrm>
            <a:prstGeom prst="line">
              <a:avLst/>
            </a:prstGeom>
          </p:spPr>
          <p:style>
            <a:lnRef idx="1">
              <a:schemeClr val="accent6"/>
            </a:lnRef>
            <a:fillRef idx="0">
              <a:schemeClr val="accent6"/>
            </a:fillRef>
            <a:effectRef idx="0">
              <a:schemeClr val="accent6"/>
            </a:effectRef>
            <a:fontRef idx="minor">
              <a:schemeClr val="tx1"/>
            </a:fontRef>
          </p:style>
        </p:cxnSp>
        <p:cxnSp>
          <p:nvCxnSpPr>
            <p:cNvPr id="229" name="Straight Connector 228">
              <a:extLst>
                <a:ext uri="{FF2B5EF4-FFF2-40B4-BE49-F238E27FC236}">
                  <a16:creationId xmlns:a16="http://schemas.microsoft.com/office/drawing/2014/main" id="{166DF113-4544-418E-B219-8853BF7A4706}"/>
                </a:ext>
              </a:extLst>
            </p:cNvPr>
            <p:cNvCxnSpPr>
              <a:cxnSpLocks/>
            </p:cNvCxnSpPr>
            <p:nvPr/>
          </p:nvCxnSpPr>
          <p:spPr>
            <a:xfrm>
              <a:off x="4718687" y="4547486"/>
              <a:ext cx="92430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0" name="Straight Connector 229">
              <a:extLst>
                <a:ext uri="{FF2B5EF4-FFF2-40B4-BE49-F238E27FC236}">
                  <a16:creationId xmlns:a16="http://schemas.microsoft.com/office/drawing/2014/main" id="{F795E38E-77AF-4C03-AEB9-B15B1194EEE8}"/>
                </a:ext>
              </a:extLst>
            </p:cNvPr>
            <p:cNvCxnSpPr>
              <a:cxnSpLocks/>
            </p:cNvCxnSpPr>
            <p:nvPr/>
          </p:nvCxnSpPr>
          <p:spPr>
            <a:xfrm rot="5400000" flipH="1" flipV="1">
              <a:off x="5401977" y="3711797"/>
              <a:ext cx="0" cy="1366578"/>
            </a:xfrm>
            <a:prstGeom prst="line">
              <a:avLst/>
            </a:prstGeom>
          </p:spPr>
          <p:style>
            <a:lnRef idx="1">
              <a:schemeClr val="accent6"/>
            </a:lnRef>
            <a:fillRef idx="0">
              <a:schemeClr val="accent6"/>
            </a:fillRef>
            <a:effectRef idx="0">
              <a:schemeClr val="accent6"/>
            </a:effectRef>
            <a:fontRef idx="minor">
              <a:schemeClr val="tx1"/>
            </a:fontRef>
          </p:style>
        </p:cxnSp>
        <p:cxnSp>
          <p:nvCxnSpPr>
            <p:cNvPr id="231" name="Straight Connector 230">
              <a:extLst>
                <a:ext uri="{FF2B5EF4-FFF2-40B4-BE49-F238E27FC236}">
                  <a16:creationId xmlns:a16="http://schemas.microsoft.com/office/drawing/2014/main" id="{2E2F0B7A-E5FF-44A7-9759-757E0E6B26FC}"/>
                </a:ext>
              </a:extLst>
            </p:cNvPr>
            <p:cNvCxnSpPr>
              <a:cxnSpLocks/>
            </p:cNvCxnSpPr>
            <p:nvPr/>
          </p:nvCxnSpPr>
          <p:spPr>
            <a:xfrm rot="5400000" flipH="1" flipV="1">
              <a:off x="5063198" y="5377445"/>
              <a:ext cx="448733" cy="8013"/>
            </a:xfrm>
            <a:prstGeom prst="line">
              <a:avLst/>
            </a:prstGeom>
          </p:spPr>
          <p:style>
            <a:lnRef idx="1">
              <a:schemeClr val="accent6"/>
            </a:lnRef>
            <a:fillRef idx="0">
              <a:schemeClr val="accent6"/>
            </a:fillRef>
            <a:effectRef idx="0">
              <a:schemeClr val="accent6"/>
            </a:effectRef>
            <a:fontRef idx="minor">
              <a:schemeClr val="tx1"/>
            </a:fontRef>
          </p:style>
        </p:cxnSp>
        <p:cxnSp>
          <p:nvCxnSpPr>
            <p:cNvPr id="232" name="Straight Connector 231">
              <a:extLst>
                <a:ext uri="{FF2B5EF4-FFF2-40B4-BE49-F238E27FC236}">
                  <a16:creationId xmlns:a16="http://schemas.microsoft.com/office/drawing/2014/main" id="{145D1B02-D65B-4B63-AF22-0B44B357E3A7}"/>
                </a:ext>
              </a:extLst>
            </p:cNvPr>
            <p:cNvCxnSpPr>
              <a:cxnSpLocks/>
            </p:cNvCxnSpPr>
            <p:nvPr/>
          </p:nvCxnSpPr>
          <p:spPr>
            <a:xfrm rot="5400000" flipH="1" flipV="1">
              <a:off x="5118067" y="5296555"/>
              <a:ext cx="601133" cy="17395"/>
            </a:xfrm>
            <a:prstGeom prst="line">
              <a:avLst/>
            </a:prstGeom>
          </p:spPr>
          <p:style>
            <a:lnRef idx="1">
              <a:schemeClr val="accent6"/>
            </a:lnRef>
            <a:fillRef idx="0">
              <a:schemeClr val="accent6"/>
            </a:fillRef>
            <a:effectRef idx="0">
              <a:schemeClr val="accent6"/>
            </a:effectRef>
            <a:fontRef idx="minor">
              <a:schemeClr val="tx1"/>
            </a:fontRef>
          </p:style>
        </p:cxnSp>
        <p:cxnSp>
          <p:nvCxnSpPr>
            <p:cNvPr id="233" name="Straight Connector 232">
              <a:extLst>
                <a:ext uri="{FF2B5EF4-FFF2-40B4-BE49-F238E27FC236}">
                  <a16:creationId xmlns:a16="http://schemas.microsoft.com/office/drawing/2014/main" id="{CBF3E343-A202-4226-A790-09C1CD44F932}"/>
                </a:ext>
              </a:extLst>
            </p:cNvPr>
            <p:cNvCxnSpPr>
              <a:cxnSpLocks/>
            </p:cNvCxnSpPr>
            <p:nvPr/>
          </p:nvCxnSpPr>
          <p:spPr>
            <a:xfrm flipV="1">
              <a:off x="5472757" y="4755925"/>
              <a:ext cx="34114" cy="878117"/>
            </a:xfrm>
            <a:prstGeom prst="line">
              <a:avLst/>
            </a:prstGeom>
          </p:spPr>
          <p:style>
            <a:lnRef idx="1">
              <a:schemeClr val="accent6"/>
            </a:lnRef>
            <a:fillRef idx="0">
              <a:schemeClr val="accent6"/>
            </a:fillRef>
            <a:effectRef idx="0">
              <a:schemeClr val="accent6"/>
            </a:effectRef>
            <a:fontRef idx="minor">
              <a:schemeClr val="tx1"/>
            </a:fontRef>
          </p:style>
        </p:cxnSp>
        <p:cxnSp>
          <p:nvCxnSpPr>
            <p:cNvPr id="234" name="Straight Connector 233">
              <a:extLst>
                <a:ext uri="{FF2B5EF4-FFF2-40B4-BE49-F238E27FC236}">
                  <a16:creationId xmlns:a16="http://schemas.microsoft.com/office/drawing/2014/main" id="{0D04B1A2-5514-49C3-9195-3CB601F4FED7}"/>
                </a:ext>
              </a:extLst>
            </p:cNvPr>
            <p:cNvCxnSpPr>
              <a:cxnSpLocks/>
            </p:cNvCxnSpPr>
            <p:nvPr/>
          </p:nvCxnSpPr>
          <p:spPr>
            <a:xfrm flipV="1">
              <a:off x="4702508" y="4643885"/>
              <a:ext cx="892556" cy="4316"/>
            </a:xfrm>
            <a:prstGeom prst="line">
              <a:avLst/>
            </a:prstGeom>
          </p:spPr>
          <p:style>
            <a:lnRef idx="1">
              <a:schemeClr val="accent6"/>
            </a:lnRef>
            <a:fillRef idx="0">
              <a:schemeClr val="accent6"/>
            </a:fillRef>
            <a:effectRef idx="0">
              <a:schemeClr val="accent6"/>
            </a:effectRef>
            <a:fontRef idx="minor">
              <a:schemeClr val="tx1"/>
            </a:fontRef>
          </p:style>
        </p:cxnSp>
        <p:cxnSp>
          <p:nvCxnSpPr>
            <p:cNvPr id="235" name="Straight Connector 234">
              <a:extLst>
                <a:ext uri="{FF2B5EF4-FFF2-40B4-BE49-F238E27FC236}">
                  <a16:creationId xmlns:a16="http://schemas.microsoft.com/office/drawing/2014/main" id="{ECFC3AA4-843B-45EC-81EC-F2E2621E96E5}"/>
                </a:ext>
              </a:extLst>
            </p:cNvPr>
            <p:cNvCxnSpPr>
              <a:cxnSpLocks/>
            </p:cNvCxnSpPr>
            <p:nvPr/>
          </p:nvCxnSpPr>
          <p:spPr>
            <a:xfrm rot="5400000" flipH="1">
              <a:off x="5177367" y="5085119"/>
              <a:ext cx="107526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6" name="Straight Connector 235">
              <a:extLst>
                <a:ext uri="{FF2B5EF4-FFF2-40B4-BE49-F238E27FC236}">
                  <a16:creationId xmlns:a16="http://schemas.microsoft.com/office/drawing/2014/main" id="{63A8BDE4-3045-42DF-B572-CB133910F789}"/>
                </a:ext>
              </a:extLst>
            </p:cNvPr>
            <p:cNvCxnSpPr>
              <a:cxnSpLocks/>
            </p:cNvCxnSpPr>
            <p:nvPr/>
          </p:nvCxnSpPr>
          <p:spPr>
            <a:xfrm rot="5400000" flipH="1">
              <a:off x="5462202" y="4993707"/>
              <a:ext cx="1210733" cy="1349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7" name="Straight Connector 236">
              <a:extLst>
                <a:ext uri="{FF2B5EF4-FFF2-40B4-BE49-F238E27FC236}">
                  <a16:creationId xmlns:a16="http://schemas.microsoft.com/office/drawing/2014/main" id="{195F5AAD-AB69-41FB-A021-5212EC96E3B8}"/>
                </a:ext>
              </a:extLst>
            </p:cNvPr>
            <p:cNvCxnSpPr>
              <a:cxnSpLocks/>
            </p:cNvCxnSpPr>
            <p:nvPr/>
          </p:nvCxnSpPr>
          <p:spPr>
            <a:xfrm rot="5400000" flipH="1" flipV="1">
              <a:off x="4913857" y="5461554"/>
              <a:ext cx="313266" cy="9130"/>
            </a:xfrm>
            <a:prstGeom prst="line">
              <a:avLst/>
            </a:prstGeom>
          </p:spPr>
          <p:style>
            <a:lnRef idx="1">
              <a:schemeClr val="accent6"/>
            </a:lnRef>
            <a:fillRef idx="0">
              <a:schemeClr val="accent6"/>
            </a:fillRef>
            <a:effectRef idx="0">
              <a:schemeClr val="accent6"/>
            </a:effectRef>
            <a:fontRef idx="minor">
              <a:schemeClr val="tx1"/>
            </a:fontRef>
          </p:style>
        </p:cxnSp>
        <p:cxnSp>
          <p:nvCxnSpPr>
            <p:cNvPr id="241" name="Connector: Curved 240">
              <a:extLst>
                <a:ext uri="{FF2B5EF4-FFF2-40B4-BE49-F238E27FC236}">
                  <a16:creationId xmlns:a16="http://schemas.microsoft.com/office/drawing/2014/main" id="{253B71D3-8ADA-4D88-AB33-7115EF9FFBCB}"/>
                </a:ext>
              </a:extLst>
            </p:cNvPr>
            <p:cNvCxnSpPr>
              <a:cxnSpLocks/>
            </p:cNvCxnSpPr>
            <p:nvPr/>
          </p:nvCxnSpPr>
          <p:spPr>
            <a:xfrm rot="10800000" flipV="1">
              <a:off x="4724403" y="4369301"/>
              <a:ext cx="1458573" cy="1040897"/>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grpSp>
      <p:sp>
        <p:nvSpPr>
          <p:cNvPr id="296" name="TextBox 295">
            <a:extLst>
              <a:ext uri="{FF2B5EF4-FFF2-40B4-BE49-F238E27FC236}">
                <a16:creationId xmlns:a16="http://schemas.microsoft.com/office/drawing/2014/main" id="{03E536BD-2690-4EEB-B5D1-6BCBDD5D7DA2}"/>
              </a:ext>
            </a:extLst>
          </p:cNvPr>
          <p:cNvSpPr txBox="1"/>
          <p:nvPr/>
        </p:nvSpPr>
        <p:spPr>
          <a:xfrm>
            <a:off x="5612105" y="5910771"/>
            <a:ext cx="2281125" cy="276999"/>
          </a:xfrm>
          <a:prstGeom prst="rect">
            <a:avLst/>
          </a:prstGeom>
          <a:noFill/>
        </p:spPr>
        <p:txBody>
          <a:bodyPr wrap="square" rtlCol="0">
            <a:spAutoFit/>
          </a:bodyPr>
          <a:lstStyle/>
          <a:p>
            <a:r>
              <a:rPr lang="en-US" sz="1200" dirty="0"/>
              <a:t>Transformed thru sigmoid</a:t>
            </a:r>
          </a:p>
        </p:txBody>
      </p:sp>
      <p:sp>
        <p:nvSpPr>
          <p:cNvPr id="315" name="Oval 314">
            <a:extLst>
              <a:ext uri="{FF2B5EF4-FFF2-40B4-BE49-F238E27FC236}">
                <a16:creationId xmlns:a16="http://schemas.microsoft.com/office/drawing/2014/main" id="{720C2D55-8B74-4772-ABEB-BCE5AF1EE751}"/>
              </a:ext>
            </a:extLst>
          </p:cNvPr>
          <p:cNvSpPr/>
          <p:nvPr/>
        </p:nvSpPr>
        <p:spPr>
          <a:xfrm>
            <a:off x="1855563" y="2652742"/>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1306679A-7C78-4FC1-A551-F9D2740043A0}"/>
              </a:ext>
            </a:extLst>
          </p:cNvPr>
          <p:cNvSpPr/>
          <p:nvPr/>
        </p:nvSpPr>
        <p:spPr>
          <a:xfrm>
            <a:off x="2325049" y="266657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41B369C8-1F5B-4167-8362-6D5194535021}"/>
              </a:ext>
            </a:extLst>
          </p:cNvPr>
          <p:cNvSpPr/>
          <p:nvPr/>
        </p:nvSpPr>
        <p:spPr>
          <a:xfrm>
            <a:off x="2477449" y="266657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7D9BAC69-0B45-4DF2-B39D-BA7FFB2D47BB}"/>
              </a:ext>
            </a:extLst>
          </p:cNvPr>
          <p:cNvSpPr/>
          <p:nvPr/>
        </p:nvSpPr>
        <p:spPr>
          <a:xfrm>
            <a:off x="2629849" y="266657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9C7A4954-ABF7-4A43-AB66-0883AB3437F4}"/>
              </a:ext>
            </a:extLst>
          </p:cNvPr>
          <p:cNvSpPr/>
          <p:nvPr/>
        </p:nvSpPr>
        <p:spPr>
          <a:xfrm>
            <a:off x="2782249" y="266657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345F6509-F965-4225-876A-F4B909B3EFE6}"/>
              </a:ext>
            </a:extLst>
          </p:cNvPr>
          <p:cNvSpPr/>
          <p:nvPr/>
        </p:nvSpPr>
        <p:spPr>
          <a:xfrm>
            <a:off x="2167467" y="266657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15B4D129-878F-4480-A232-43C4433C2664}"/>
              </a:ext>
            </a:extLst>
          </p:cNvPr>
          <p:cNvSpPr/>
          <p:nvPr/>
        </p:nvSpPr>
        <p:spPr>
          <a:xfrm>
            <a:off x="2030960" y="2655290"/>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9209E0C9-C1AB-43D8-8BC2-E7159DAA2F2B}"/>
              </a:ext>
            </a:extLst>
          </p:cNvPr>
          <p:cNvGrpSpPr/>
          <p:nvPr/>
        </p:nvGrpSpPr>
        <p:grpSpPr>
          <a:xfrm>
            <a:off x="4800600" y="1974290"/>
            <a:ext cx="2519575" cy="1236978"/>
            <a:chOff x="5715000" y="1219200"/>
            <a:chExt cx="2519575" cy="1236978"/>
          </a:xfrm>
        </p:grpSpPr>
        <p:sp>
          <p:nvSpPr>
            <p:cNvPr id="178" name="TextBox 177">
              <a:extLst>
                <a:ext uri="{FF2B5EF4-FFF2-40B4-BE49-F238E27FC236}">
                  <a16:creationId xmlns:a16="http://schemas.microsoft.com/office/drawing/2014/main" id="{E6D57348-16CE-40AC-BED6-DAABA68293F4}"/>
                </a:ext>
              </a:extLst>
            </p:cNvPr>
            <p:cNvSpPr txBox="1"/>
            <p:nvPr/>
          </p:nvSpPr>
          <p:spPr>
            <a:xfrm>
              <a:off x="5953450" y="2179179"/>
              <a:ext cx="2281125" cy="276999"/>
            </a:xfrm>
            <a:prstGeom prst="rect">
              <a:avLst/>
            </a:prstGeom>
            <a:noFill/>
          </p:spPr>
          <p:txBody>
            <a:bodyPr wrap="square" rtlCol="0">
              <a:spAutoFit/>
            </a:bodyPr>
            <a:lstStyle/>
            <a:p>
              <a:r>
                <a:rPr lang="en-US" sz="1200" dirty="0"/>
                <a:t>Transformed thru sigmoid</a:t>
              </a:r>
            </a:p>
          </p:txBody>
        </p:sp>
        <p:grpSp>
          <p:nvGrpSpPr>
            <p:cNvPr id="356" name="Group 355">
              <a:extLst>
                <a:ext uri="{FF2B5EF4-FFF2-40B4-BE49-F238E27FC236}">
                  <a16:creationId xmlns:a16="http://schemas.microsoft.com/office/drawing/2014/main" id="{B8E403D3-E158-47CC-BD5D-B5153567F45B}"/>
                </a:ext>
              </a:extLst>
            </p:cNvPr>
            <p:cNvGrpSpPr/>
            <p:nvPr/>
          </p:nvGrpSpPr>
          <p:grpSpPr>
            <a:xfrm>
              <a:off x="5715000" y="1219200"/>
              <a:ext cx="2065866" cy="908891"/>
              <a:chOff x="5715000" y="1756278"/>
              <a:chExt cx="2065866" cy="908891"/>
            </a:xfrm>
          </p:grpSpPr>
          <p:grpSp>
            <p:nvGrpSpPr>
              <p:cNvPr id="176" name="Group 175">
                <a:extLst>
                  <a:ext uri="{FF2B5EF4-FFF2-40B4-BE49-F238E27FC236}">
                    <a16:creationId xmlns:a16="http://schemas.microsoft.com/office/drawing/2014/main" id="{140123F6-BE7D-44A5-AE68-AD6575CE021B}"/>
                  </a:ext>
                </a:extLst>
              </p:cNvPr>
              <p:cNvGrpSpPr/>
              <p:nvPr/>
            </p:nvGrpSpPr>
            <p:grpSpPr>
              <a:xfrm flipH="1">
                <a:off x="5715000" y="1756278"/>
                <a:ext cx="2065866" cy="904800"/>
                <a:chOff x="6575138" y="1772355"/>
                <a:chExt cx="2487129" cy="904800"/>
              </a:xfrm>
            </p:grpSpPr>
            <p:cxnSp>
              <p:nvCxnSpPr>
                <p:cNvPr id="158" name="Straight Connector 157">
                  <a:extLst>
                    <a:ext uri="{FF2B5EF4-FFF2-40B4-BE49-F238E27FC236}">
                      <a16:creationId xmlns:a16="http://schemas.microsoft.com/office/drawing/2014/main" id="{1A423E26-7025-4972-BE1F-1D9780ADE11C}"/>
                    </a:ext>
                  </a:extLst>
                </p:cNvPr>
                <p:cNvCxnSpPr>
                  <a:cxnSpLocks/>
                </p:cNvCxnSpPr>
                <p:nvPr/>
              </p:nvCxnSpPr>
              <p:spPr>
                <a:xfrm rot="16200000">
                  <a:off x="7803276" y="1394172"/>
                  <a:ext cx="30853" cy="2487129"/>
                </a:xfrm>
                <a:prstGeom prst="line">
                  <a:avLst/>
                </a:prstGeom>
                <a:ln w="158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8CBDEDD1-0C51-43AD-8E89-3290F7A01D03}"/>
                    </a:ext>
                  </a:extLst>
                </p:cNvPr>
                <p:cNvCxnSpPr>
                  <a:cxnSpLocks/>
                </p:cNvCxnSpPr>
                <p:nvPr/>
              </p:nvCxnSpPr>
              <p:spPr>
                <a:xfrm flipV="1">
                  <a:off x="7610895" y="1772355"/>
                  <a:ext cx="2823" cy="849955"/>
                </a:xfrm>
                <a:prstGeom prst="line">
                  <a:avLst/>
                </a:prstGeom>
              </p:spPr>
              <p:style>
                <a:lnRef idx="1">
                  <a:schemeClr val="accent6"/>
                </a:lnRef>
                <a:fillRef idx="0">
                  <a:schemeClr val="accent6"/>
                </a:fillRef>
                <a:effectRef idx="0">
                  <a:schemeClr val="accent6"/>
                </a:effectRef>
                <a:fontRef idx="minor">
                  <a:schemeClr val="tx1"/>
                </a:fontRef>
              </p:style>
            </p:cxnSp>
            <p:cxnSp>
              <p:nvCxnSpPr>
                <p:cNvPr id="161" name="Straight Connector 160">
                  <a:extLst>
                    <a:ext uri="{FF2B5EF4-FFF2-40B4-BE49-F238E27FC236}">
                      <a16:creationId xmlns:a16="http://schemas.microsoft.com/office/drawing/2014/main" id="{C8B2D489-C875-48B4-A809-CB5FE2284991}"/>
                    </a:ext>
                  </a:extLst>
                </p:cNvPr>
                <p:cNvCxnSpPr>
                  <a:cxnSpLocks/>
                </p:cNvCxnSpPr>
                <p:nvPr/>
              </p:nvCxnSpPr>
              <p:spPr>
                <a:xfrm flipV="1">
                  <a:off x="7882255" y="1772355"/>
                  <a:ext cx="2400" cy="8710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62" name="Straight Connector 161">
                  <a:extLst>
                    <a:ext uri="{FF2B5EF4-FFF2-40B4-BE49-F238E27FC236}">
                      <a16:creationId xmlns:a16="http://schemas.microsoft.com/office/drawing/2014/main" id="{E6C1D5A0-A959-41EA-A869-B1E4E9ACF8DD}"/>
                    </a:ext>
                  </a:extLst>
                </p:cNvPr>
                <p:cNvCxnSpPr>
                  <a:cxnSpLocks/>
                </p:cNvCxnSpPr>
                <p:nvPr/>
              </p:nvCxnSpPr>
              <p:spPr>
                <a:xfrm rot="16200000">
                  <a:off x="7538661" y="2204164"/>
                  <a:ext cx="865381" cy="1764"/>
                </a:xfrm>
                <a:prstGeom prst="line">
                  <a:avLst/>
                </a:prstGeom>
              </p:spPr>
              <p:style>
                <a:lnRef idx="1">
                  <a:schemeClr val="accent6"/>
                </a:lnRef>
                <a:fillRef idx="0">
                  <a:schemeClr val="accent6"/>
                </a:fillRef>
                <a:effectRef idx="0">
                  <a:schemeClr val="accent6"/>
                </a:effectRef>
                <a:fontRef idx="minor">
                  <a:schemeClr val="tx1"/>
                </a:fontRef>
              </p:style>
            </p:cxnSp>
            <p:cxnSp>
              <p:nvCxnSpPr>
                <p:cNvPr id="163" name="Straight Connector 162">
                  <a:extLst>
                    <a:ext uri="{FF2B5EF4-FFF2-40B4-BE49-F238E27FC236}">
                      <a16:creationId xmlns:a16="http://schemas.microsoft.com/office/drawing/2014/main" id="{67CE28E8-2033-4CB7-BD7D-3964BDBD0BB6}"/>
                    </a:ext>
                  </a:extLst>
                </p:cNvPr>
                <p:cNvCxnSpPr>
                  <a:cxnSpLocks/>
                </p:cNvCxnSpPr>
                <p:nvPr/>
              </p:nvCxnSpPr>
              <p:spPr>
                <a:xfrm flipV="1">
                  <a:off x="7785872" y="1772355"/>
                  <a:ext cx="0" cy="9048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4" name="Straight Connector 163">
                  <a:extLst>
                    <a:ext uri="{FF2B5EF4-FFF2-40B4-BE49-F238E27FC236}">
                      <a16:creationId xmlns:a16="http://schemas.microsoft.com/office/drawing/2014/main" id="{2BEF1E0C-AC1F-434B-B46D-37B2D3791D01}"/>
                    </a:ext>
                  </a:extLst>
                </p:cNvPr>
                <p:cNvCxnSpPr>
                  <a:cxnSpLocks/>
                </p:cNvCxnSpPr>
                <p:nvPr/>
              </p:nvCxnSpPr>
              <p:spPr>
                <a:xfrm flipV="1">
                  <a:off x="7402051" y="1772355"/>
                  <a:ext cx="18345" cy="8822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65" name="Straight Connector 164">
                  <a:extLst>
                    <a:ext uri="{FF2B5EF4-FFF2-40B4-BE49-F238E27FC236}">
                      <a16:creationId xmlns:a16="http://schemas.microsoft.com/office/drawing/2014/main" id="{75B78B25-6A19-4990-8BDB-77377319686C}"/>
                    </a:ext>
                  </a:extLst>
                </p:cNvPr>
                <p:cNvCxnSpPr>
                  <a:cxnSpLocks/>
                </p:cNvCxnSpPr>
                <p:nvPr/>
              </p:nvCxnSpPr>
              <p:spPr>
                <a:xfrm flipV="1">
                  <a:off x="7229894" y="1772355"/>
                  <a:ext cx="3" cy="8963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66" name="Straight Connector 165">
                  <a:extLst>
                    <a:ext uri="{FF2B5EF4-FFF2-40B4-BE49-F238E27FC236}">
                      <a16:creationId xmlns:a16="http://schemas.microsoft.com/office/drawing/2014/main" id="{47B5895E-01A7-482D-B0C0-31796D697217}"/>
                    </a:ext>
                  </a:extLst>
                </p:cNvPr>
                <p:cNvCxnSpPr>
                  <a:cxnSpLocks/>
                </p:cNvCxnSpPr>
                <p:nvPr/>
              </p:nvCxnSpPr>
              <p:spPr>
                <a:xfrm flipV="1">
                  <a:off x="8019501" y="1772355"/>
                  <a:ext cx="2" cy="849955"/>
                </a:xfrm>
                <a:prstGeom prst="line">
                  <a:avLst/>
                </a:prstGeom>
              </p:spPr>
              <p:style>
                <a:lnRef idx="1">
                  <a:schemeClr val="accent6"/>
                </a:lnRef>
                <a:fillRef idx="0">
                  <a:schemeClr val="accent6"/>
                </a:fillRef>
                <a:effectRef idx="0">
                  <a:schemeClr val="accent6"/>
                </a:effectRef>
                <a:fontRef idx="minor">
                  <a:schemeClr val="tx1"/>
                </a:fontRef>
              </p:style>
            </p:cxnSp>
          </p:grpSp>
          <p:sp>
            <p:nvSpPr>
              <p:cNvPr id="328" name="Oval 327">
                <a:extLst>
                  <a:ext uri="{FF2B5EF4-FFF2-40B4-BE49-F238E27FC236}">
                    <a16:creationId xmlns:a16="http://schemas.microsoft.com/office/drawing/2014/main" id="{AA80AD58-58ED-4B90-9596-310AFEE1BD50}"/>
                  </a:ext>
                </a:extLst>
              </p:cNvPr>
              <p:cNvSpPr/>
              <p:nvPr/>
            </p:nvSpPr>
            <p:spPr>
              <a:xfrm>
                <a:off x="6549338" y="2590800"/>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9210690A-34CC-470D-A044-8D97D72E5632}"/>
                  </a:ext>
                </a:extLst>
              </p:cNvPr>
              <p:cNvSpPr/>
              <p:nvPr/>
            </p:nvSpPr>
            <p:spPr>
              <a:xfrm>
                <a:off x="6735605" y="260463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C6F7D2D6-8F62-4718-82B4-E9E28CD6D485}"/>
                  </a:ext>
                </a:extLst>
              </p:cNvPr>
              <p:cNvSpPr/>
              <p:nvPr/>
            </p:nvSpPr>
            <p:spPr>
              <a:xfrm>
                <a:off x="6888005" y="260463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Oval 330">
                <a:extLst>
                  <a:ext uri="{FF2B5EF4-FFF2-40B4-BE49-F238E27FC236}">
                    <a16:creationId xmlns:a16="http://schemas.microsoft.com/office/drawing/2014/main" id="{3069FE54-F68B-400C-B829-5387B8654C7F}"/>
                  </a:ext>
                </a:extLst>
              </p:cNvPr>
              <p:cNvSpPr/>
              <p:nvPr/>
            </p:nvSpPr>
            <p:spPr>
              <a:xfrm>
                <a:off x="7051694" y="260463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85B93AA5-35B8-44B6-A75B-48CB9B0CB674}"/>
                  </a:ext>
                </a:extLst>
              </p:cNvPr>
              <p:cNvSpPr/>
              <p:nvPr/>
            </p:nvSpPr>
            <p:spPr>
              <a:xfrm>
                <a:off x="7201271" y="260463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66B29C08-A2E5-47DF-A2D6-0E43EF398AE2}"/>
                  </a:ext>
                </a:extLst>
              </p:cNvPr>
              <p:cNvSpPr/>
              <p:nvPr/>
            </p:nvSpPr>
            <p:spPr>
              <a:xfrm>
                <a:off x="6659405" y="260463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E7DCF74B-C982-442B-8436-AA4410C257B1}"/>
                  </a:ext>
                </a:extLst>
              </p:cNvPr>
              <p:cNvSpPr/>
              <p:nvPr/>
            </p:nvSpPr>
            <p:spPr>
              <a:xfrm>
                <a:off x="6583205" y="2593348"/>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98" name="Group 397">
            <a:extLst>
              <a:ext uri="{FF2B5EF4-FFF2-40B4-BE49-F238E27FC236}">
                <a16:creationId xmlns:a16="http://schemas.microsoft.com/office/drawing/2014/main" id="{B809CF44-C55D-4DB2-8814-B39E0256AD9A}"/>
              </a:ext>
            </a:extLst>
          </p:cNvPr>
          <p:cNvGrpSpPr/>
          <p:nvPr/>
        </p:nvGrpSpPr>
        <p:grpSpPr>
          <a:xfrm>
            <a:off x="5410200" y="5203757"/>
            <a:ext cx="1715242" cy="626983"/>
            <a:chOff x="5562600" y="5029200"/>
            <a:chExt cx="1715242" cy="626983"/>
          </a:xfrm>
        </p:grpSpPr>
        <p:grpSp>
          <p:nvGrpSpPr>
            <p:cNvPr id="287" name="Group 286">
              <a:extLst>
                <a:ext uri="{FF2B5EF4-FFF2-40B4-BE49-F238E27FC236}">
                  <a16:creationId xmlns:a16="http://schemas.microsoft.com/office/drawing/2014/main" id="{06B1FDE8-1A7A-4A0E-BCCF-8F690E4BF1CB}"/>
                </a:ext>
              </a:extLst>
            </p:cNvPr>
            <p:cNvGrpSpPr/>
            <p:nvPr/>
          </p:nvGrpSpPr>
          <p:grpSpPr>
            <a:xfrm>
              <a:off x="5562600" y="5029200"/>
              <a:ext cx="1715242" cy="568035"/>
              <a:chOff x="6668911" y="5049687"/>
              <a:chExt cx="1715242" cy="568035"/>
            </a:xfrm>
          </p:grpSpPr>
          <p:cxnSp>
            <p:nvCxnSpPr>
              <p:cNvPr id="288" name="Straight Connector 287">
                <a:extLst>
                  <a:ext uri="{FF2B5EF4-FFF2-40B4-BE49-F238E27FC236}">
                    <a16:creationId xmlns:a16="http://schemas.microsoft.com/office/drawing/2014/main" id="{B7170E7A-C0B6-4BDB-BAB8-20F1154F0B23}"/>
                  </a:ext>
                </a:extLst>
              </p:cNvPr>
              <p:cNvCxnSpPr>
                <a:cxnSpLocks/>
              </p:cNvCxnSpPr>
              <p:nvPr/>
            </p:nvCxnSpPr>
            <p:spPr>
              <a:xfrm rot="10800000" flipV="1">
                <a:off x="6668911" y="5604457"/>
                <a:ext cx="171524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DFC0E1C8-7C9F-4D27-B5CD-BC0340CB0049}"/>
                  </a:ext>
                </a:extLst>
              </p:cNvPr>
              <p:cNvCxnSpPr>
                <a:cxnSpLocks/>
              </p:cNvCxnSpPr>
              <p:nvPr/>
            </p:nvCxnSpPr>
            <p:spPr>
              <a:xfrm flipV="1">
                <a:off x="7097722" y="5049687"/>
                <a:ext cx="13794" cy="554771"/>
              </a:xfrm>
              <a:prstGeom prst="line">
                <a:avLst/>
              </a:prstGeom>
            </p:spPr>
            <p:style>
              <a:lnRef idx="1">
                <a:schemeClr val="accent6"/>
              </a:lnRef>
              <a:fillRef idx="0">
                <a:schemeClr val="accent6"/>
              </a:fillRef>
              <a:effectRef idx="0">
                <a:schemeClr val="accent6"/>
              </a:effectRef>
              <a:fontRef idx="minor">
                <a:schemeClr val="tx1"/>
              </a:fontRef>
            </p:style>
          </p:cxnSp>
          <p:cxnSp>
            <p:nvCxnSpPr>
              <p:cNvPr id="290" name="Straight Connector 289">
                <a:extLst>
                  <a:ext uri="{FF2B5EF4-FFF2-40B4-BE49-F238E27FC236}">
                    <a16:creationId xmlns:a16="http://schemas.microsoft.com/office/drawing/2014/main" id="{DBA8BC96-8339-442E-B555-9941F8D346F6}"/>
                  </a:ext>
                </a:extLst>
              </p:cNvPr>
              <p:cNvCxnSpPr>
                <a:cxnSpLocks/>
              </p:cNvCxnSpPr>
              <p:nvPr/>
            </p:nvCxnSpPr>
            <p:spPr>
              <a:xfrm rot="10800000" flipH="1">
                <a:off x="7269246" y="5050661"/>
                <a:ext cx="0" cy="550881"/>
              </a:xfrm>
              <a:prstGeom prst="line">
                <a:avLst/>
              </a:prstGeom>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4F59D008-BA45-43FE-A1C1-36B3253A1C2C}"/>
                  </a:ext>
                </a:extLst>
              </p:cNvPr>
              <p:cNvCxnSpPr>
                <a:cxnSpLocks/>
              </p:cNvCxnSpPr>
              <p:nvPr/>
            </p:nvCxnSpPr>
            <p:spPr>
              <a:xfrm flipV="1">
                <a:off x="7440769" y="5085119"/>
                <a:ext cx="9991" cy="516423"/>
              </a:xfrm>
              <a:prstGeom prst="line">
                <a:avLst/>
              </a:prstGeom>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7DED8671-92C4-4BE1-B973-84D466CC8854}"/>
                  </a:ext>
                </a:extLst>
              </p:cNvPr>
              <p:cNvCxnSpPr>
                <a:cxnSpLocks/>
              </p:cNvCxnSpPr>
              <p:nvPr/>
            </p:nvCxnSpPr>
            <p:spPr>
              <a:xfrm flipH="1" flipV="1">
                <a:off x="7756227" y="5096906"/>
                <a:ext cx="1" cy="504637"/>
              </a:xfrm>
              <a:prstGeom prst="line">
                <a:avLst/>
              </a:prstGeom>
            </p:spPr>
            <p:style>
              <a:lnRef idx="1">
                <a:schemeClr val="accent6"/>
              </a:lnRef>
              <a:fillRef idx="0">
                <a:schemeClr val="accent6"/>
              </a:fillRef>
              <a:effectRef idx="0">
                <a:schemeClr val="accent6"/>
              </a:effectRef>
              <a:fontRef idx="minor">
                <a:schemeClr val="tx1"/>
              </a:fontRef>
            </p:style>
          </p:cxnSp>
          <p:cxnSp>
            <p:nvCxnSpPr>
              <p:cNvPr id="293" name="Straight Connector 292">
                <a:extLst>
                  <a:ext uri="{FF2B5EF4-FFF2-40B4-BE49-F238E27FC236}">
                    <a16:creationId xmlns:a16="http://schemas.microsoft.com/office/drawing/2014/main" id="{B5BDD95D-3B84-4DD3-A333-E1164D5F1F5D}"/>
                  </a:ext>
                </a:extLst>
              </p:cNvPr>
              <p:cNvCxnSpPr>
                <a:cxnSpLocks/>
              </p:cNvCxnSpPr>
              <p:nvPr/>
            </p:nvCxnSpPr>
            <p:spPr>
              <a:xfrm flipV="1">
                <a:off x="7955343" y="5105400"/>
                <a:ext cx="0" cy="496143"/>
              </a:xfrm>
              <a:prstGeom prst="line">
                <a:avLst/>
              </a:prstGeom>
            </p:spPr>
            <p:style>
              <a:lnRef idx="1">
                <a:schemeClr val="accent6"/>
              </a:lnRef>
              <a:fillRef idx="0">
                <a:schemeClr val="accent6"/>
              </a:fillRef>
              <a:effectRef idx="0">
                <a:schemeClr val="accent6"/>
              </a:effectRef>
              <a:fontRef idx="minor">
                <a:schemeClr val="tx1"/>
              </a:fontRef>
            </p:style>
          </p:cxnSp>
          <p:cxnSp>
            <p:nvCxnSpPr>
              <p:cNvPr id="294" name="Straight Connector 293">
                <a:extLst>
                  <a:ext uri="{FF2B5EF4-FFF2-40B4-BE49-F238E27FC236}">
                    <a16:creationId xmlns:a16="http://schemas.microsoft.com/office/drawing/2014/main" id="{9EE255EE-D755-4A95-AB37-2B4C818857A0}"/>
                  </a:ext>
                </a:extLst>
              </p:cNvPr>
              <p:cNvCxnSpPr>
                <a:cxnSpLocks/>
              </p:cNvCxnSpPr>
              <p:nvPr/>
            </p:nvCxnSpPr>
            <p:spPr>
              <a:xfrm flipH="1" flipV="1">
                <a:off x="8115416" y="5085119"/>
                <a:ext cx="11450" cy="516423"/>
              </a:xfrm>
              <a:prstGeom prst="line">
                <a:avLst/>
              </a:prstGeom>
            </p:spPr>
            <p:style>
              <a:lnRef idx="1">
                <a:schemeClr val="accent6"/>
              </a:lnRef>
              <a:fillRef idx="0">
                <a:schemeClr val="accent6"/>
              </a:fillRef>
              <a:effectRef idx="0">
                <a:schemeClr val="accent6"/>
              </a:effectRef>
              <a:fontRef idx="minor">
                <a:schemeClr val="tx1"/>
              </a:fontRef>
            </p:style>
          </p:cxnSp>
          <p:cxnSp>
            <p:nvCxnSpPr>
              <p:cNvPr id="295" name="Straight Connector 294">
                <a:extLst>
                  <a:ext uri="{FF2B5EF4-FFF2-40B4-BE49-F238E27FC236}">
                    <a16:creationId xmlns:a16="http://schemas.microsoft.com/office/drawing/2014/main" id="{7B90C139-AD09-4B31-9517-D373B7FFB314}"/>
                  </a:ext>
                </a:extLst>
              </p:cNvPr>
              <p:cNvCxnSpPr>
                <a:cxnSpLocks/>
              </p:cNvCxnSpPr>
              <p:nvPr/>
            </p:nvCxnSpPr>
            <p:spPr>
              <a:xfrm flipV="1">
                <a:off x="7841988" y="5118987"/>
                <a:ext cx="4692" cy="498735"/>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397" name="Group 396">
              <a:extLst>
                <a:ext uri="{FF2B5EF4-FFF2-40B4-BE49-F238E27FC236}">
                  <a16:creationId xmlns:a16="http://schemas.microsoft.com/office/drawing/2014/main" id="{A283C18A-99E4-41E1-B2F8-171CD3000684}"/>
                </a:ext>
              </a:extLst>
            </p:cNvPr>
            <p:cNvGrpSpPr/>
            <p:nvPr/>
          </p:nvGrpSpPr>
          <p:grpSpPr>
            <a:xfrm>
              <a:off x="5943600" y="5581814"/>
              <a:ext cx="1120422" cy="74369"/>
              <a:chOff x="5943600" y="5581814"/>
              <a:chExt cx="1120422" cy="74369"/>
            </a:xfrm>
          </p:grpSpPr>
          <p:sp>
            <p:nvSpPr>
              <p:cNvPr id="335" name="Oval 334">
                <a:extLst>
                  <a:ext uri="{FF2B5EF4-FFF2-40B4-BE49-F238E27FC236}">
                    <a16:creationId xmlns:a16="http://schemas.microsoft.com/office/drawing/2014/main" id="{211D13AF-BA5A-4B93-81C9-2CFB145BDF75}"/>
                  </a:ext>
                </a:extLst>
              </p:cNvPr>
              <p:cNvSpPr/>
              <p:nvPr/>
            </p:nvSpPr>
            <p:spPr>
              <a:xfrm>
                <a:off x="5943600" y="55818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B7CC2DA8-5649-428F-A6E9-55A65B73E4C2}"/>
                  </a:ext>
                </a:extLst>
              </p:cNvPr>
              <p:cNvSpPr/>
              <p:nvPr/>
            </p:nvSpPr>
            <p:spPr>
              <a:xfrm>
                <a:off x="6617072" y="5595651"/>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B0C04511-0E58-4A72-BDA4-C82998D978E4}"/>
                  </a:ext>
                </a:extLst>
              </p:cNvPr>
              <p:cNvSpPr/>
              <p:nvPr/>
            </p:nvSpPr>
            <p:spPr>
              <a:xfrm>
                <a:off x="6704561" y="5595651"/>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D5F4A02B-E7C3-442E-ACFD-F27150036AC0}"/>
                  </a:ext>
                </a:extLst>
              </p:cNvPr>
              <p:cNvSpPr/>
              <p:nvPr/>
            </p:nvSpPr>
            <p:spPr>
              <a:xfrm>
                <a:off x="6820271" y="5595651"/>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BDDDD68F-7532-42D3-8529-06188B4DC023}"/>
                  </a:ext>
                </a:extLst>
              </p:cNvPr>
              <p:cNvSpPr/>
              <p:nvPr/>
            </p:nvSpPr>
            <p:spPr>
              <a:xfrm>
                <a:off x="6983960" y="5595651"/>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5FB30727-CC7A-4536-AC1A-9838C34A8998}"/>
                  </a:ext>
                </a:extLst>
              </p:cNvPr>
              <p:cNvSpPr/>
              <p:nvPr/>
            </p:nvSpPr>
            <p:spPr>
              <a:xfrm>
                <a:off x="6300660" y="5595651"/>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7DB9DA3F-615C-46E3-8F42-F56644C0E80D}"/>
                  </a:ext>
                </a:extLst>
              </p:cNvPr>
              <p:cNvSpPr/>
              <p:nvPr/>
            </p:nvSpPr>
            <p:spPr>
              <a:xfrm>
                <a:off x="6118997" y="5584362"/>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99" name="Group 398">
            <a:extLst>
              <a:ext uri="{FF2B5EF4-FFF2-40B4-BE49-F238E27FC236}">
                <a16:creationId xmlns:a16="http://schemas.microsoft.com/office/drawing/2014/main" id="{834D3C91-3E3A-459D-A87C-693280297A3D}"/>
              </a:ext>
            </a:extLst>
          </p:cNvPr>
          <p:cNvGrpSpPr/>
          <p:nvPr/>
        </p:nvGrpSpPr>
        <p:grpSpPr>
          <a:xfrm>
            <a:off x="7146000" y="2702579"/>
            <a:ext cx="1845600" cy="2090941"/>
            <a:chOff x="7298400" y="2528022"/>
            <a:chExt cx="1845600" cy="2090941"/>
          </a:xfrm>
        </p:grpSpPr>
        <p:cxnSp>
          <p:nvCxnSpPr>
            <p:cNvPr id="298" name="Straight Connector 297">
              <a:extLst>
                <a:ext uri="{FF2B5EF4-FFF2-40B4-BE49-F238E27FC236}">
                  <a16:creationId xmlns:a16="http://schemas.microsoft.com/office/drawing/2014/main" id="{44E0E7F9-BEFF-4C0A-A068-AFF58135123A}"/>
                </a:ext>
              </a:extLst>
            </p:cNvPr>
            <p:cNvCxnSpPr>
              <a:cxnSpLocks/>
            </p:cNvCxnSpPr>
            <p:nvPr/>
          </p:nvCxnSpPr>
          <p:spPr>
            <a:xfrm rot="10800000" flipV="1">
              <a:off x="7352558" y="4364770"/>
              <a:ext cx="171524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99" name="Straight Connector 298">
              <a:extLst>
                <a:ext uri="{FF2B5EF4-FFF2-40B4-BE49-F238E27FC236}">
                  <a16:creationId xmlns:a16="http://schemas.microsoft.com/office/drawing/2014/main" id="{D966572E-982F-4229-9639-01161635C423}"/>
                </a:ext>
              </a:extLst>
            </p:cNvPr>
            <p:cNvCxnSpPr>
              <a:cxnSpLocks/>
            </p:cNvCxnSpPr>
            <p:nvPr/>
          </p:nvCxnSpPr>
          <p:spPr>
            <a:xfrm flipH="1" flipV="1">
              <a:off x="7780867" y="3727742"/>
              <a:ext cx="502" cy="637030"/>
            </a:xfrm>
            <a:prstGeom prst="line">
              <a:avLst/>
            </a:prstGeom>
          </p:spPr>
          <p:style>
            <a:lnRef idx="1">
              <a:schemeClr val="accent6"/>
            </a:lnRef>
            <a:fillRef idx="0">
              <a:schemeClr val="accent6"/>
            </a:fillRef>
            <a:effectRef idx="0">
              <a:schemeClr val="accent6"/>
            </a:effectRef>
            <a:fontRef idx="minor">
              <a:schemeClr val="tx1"/>
            </a:fontRef>
          </p:style>
        </p:cxnSp>
        <p:cxnSp>
          <p:nvCxnSpPr>
            <p:cNvPr id="300" name="Straight Connector 299">
              <a:extLst>
                <a:ext uri="{FF2B5EF4-FFF2-40B4-BE49-F238E27FC236}">
                  <a16:creationId xmlns:a16="http://schemas.microsoft.com/office/drawing/2014/main" id="{C95F2C09-8B95-46CA-A33E-F6932CED4D9F}"/>
                </a:ext>
              </a:extLst>
            </p:cNvPr>
            <p:cNvCxnSpPr>
              <a:cxnSpLocks/>
            </p:cNvCxnSpPr>
            <p:nvPr/>
          </p:nvCxnSpPr>
          <p:spPr>
            <a:xfrm flipV="1">
              <a:off x="7952893" y="3679487"/>
              <a:ext cx="0" cy="68236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1" name="Straight Connector 300">
              <a:extLst>
                <a:ext uri="{FF2B5EF4-FFF2-40B4-BE49-F238E27FC236}">
                  <a16:creationId xmlns:a16="http://schemas.microsoft.com/office/drawing/2014/main" id="{292DB920-FAB5-4B8A-BA6C-4672B8598500}"/>
                </a:ext>
              </a:extLst>
            </p:cNvPr>
            <p:cNvCxnSpPr>
              <a:cxnSpLocks/>
            </p:cNvCxnSpPr>
            <p:nvPr/>
          </p:nvCxnSpPr>
          <p:spPr>
            <a:xfrm flipV="1">
              <a:off x="8124416" y="3613742"/>
              <a:ext cx="0" cy="748114"/>
            </a:xfrm>
            <a:prstGeom prst="line">
              <a:avLst/>
            </a:prstGeom>
          </p:spPr>
          <p:style>
            <a:lnRef idx="1">
              <a:schemeClr val="accent6"/>
            </a:lnRef>
            <a:fillRef idx="0">
              <a:schemeClr val="accent6"/>
            </a:fillRef>
            <a:effectRef idx="0">
              <a:schemeClr val="accent6"/>
            </a:effectRef>
            <a:fontRef idx="minor">
              <a:schemeClr val="tx1"/>
            </a:fontRef>
          </p:style>
        </p:cxnSp>
        <p:cxnSp>
          <p:nvCxnSpPr>
            <p:cNvPr id="302" name="Straight Connector 301">
              <a:extLst>
                <a:ext uri="{FF2B5EF4-FFF2-40B4-BE49-F238E27FC236}">
                  <a16:creationId xmlns:a16="http://schemas.microsoft.com/office/drawing/2014/main" id="{F1694953-7506-4B26-9B24-A832FC674AB3}"/>
                </a:ext>
              </a:extLst>
            </p:cNvPr>
            <p:cNvCxnSpPr>
              <a:cxnSpLocks/>
            </p:cNvCxnSpPr>
            <p:nvPr/>
          </p:nvCxnSpPr>
          <p:spPr>
            <a:xfrm flipH="1" flipV="1">
              <a:off x="8439875" y="3533684"/>
              <a:ext cx="1" cy="82817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3" name="Straight Connector 302">
              <a:extLst>
                <a:ext uri="{FF2B5EF4-FFF2-40B4-BE49-F238E27FC236}">
                  <a16:creationId xmlns:a16="http://schemas.microsoft.com/office/drawing/2014/main" id="{DCA2A7AD-75A1-446A-8336-071DB826A22C}"/>
                </a:ext>
              </a:extLst>
            </p:cNvPr>
            <p:cNvCxnSpPr>
              <a:cxnSpLocks/>
            </p:cNvCxnSpPr>
            <p:nvPr/>
          </p:nvCxnSpPr>
          <p:spPr>
            <a:xfrm flipV="1">
              <a:off x="8638990" y="3214874"/>
              <a:ext cx="0" cy="114698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4" name="Straight Connector 303">
              <a:extLst>
                <a:ext uri="{FF2B5EF4-FFF2-40B4-BE49-F238E27FC236}">
                  <a16:creationId xmlns:a16="http://schemas.microsoft.com/office/drawing/2014/main" id="{1212939B-4051-4012-8E83-34B8E02F21E0}"/>
                </a:ext>
              </a:extLst>
            </p:cNvPr>
            <p:cNvCxnSpPr>
              <a:cxnSpLocks/>
            </p:cNvCxnSpPr>
            <p:nvPr/>
          </p:nvCxnSpPr>
          <p:spPr>
            <a:xfrm flipV="1">
              <a:off x="8810513" y="3071877"/>
              <a:ext cx="0" cy="128997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5" name="Straight Connector 304">
              <a:extLst>
                <a:ext uri="{FF2B5EF4-FFF2-40B4-BE49-F238E27FC236}">
                  <a16:creationId xmlns:a16="http://schemas.microsoft.com/office/drawing/2014/main" id="{8ACAE62E-C943-4817-8817-EDA3AA65C300}"/>
                </a:ext>
              </a:extLst>
            </p:cNvPr>
            <p:cNvCxnSpPr>
              <a:cxnSpLocks/>
            </p:cNvCxnSpPr>
            <p:nvPr/>
          </p:nvCxnSpPr>
          <p:spPr>
            <a:xfrm flipV="1">
              <a:off x="8525635" y="3388344"/>
              <a:ext cx="0" cy="989692"/>
            </a:xfrm>
            <a:prstGeom prst="line">
              <a:avLst/>
            </a:prstGeom>
          </p:spPr>
          <p:style>
            <a:lnRef idx="1">
              <a:schemeClr val="accent6"/>
            </a:lnRef>
            <a:fillRef idx="0">
              <a:schemeClr val="accent6"/>
            </a:fillRef>
            <a:effectRef idx="0">
              <a:schemeClr val="accent6"/>
            </a:effectRef>
            <a:fontRef idx="minor">
              <a:schemeClr val="tx1"/>
            </a:fontRef>
          </p:style>
        </p:cxnSp>
        <p:sp>
          <p:nvSpPr>
            <p:cNvPr id="342" name="Oval 341">
              <a:extLst>
                <a:ext uri="{FF2B5EF4-FFF2-40B4-BE49-F238E27FC236}">
                  <a16:creationId xmlns:a16="http://schemas.microsoft.com/office/drawing/2014/main" id="{DFC03406-79AC-42BF-9541-275E5703EEEF}"/>
                </a:ext>
              </a:extLst>
            </p:cNvPr>
            <p:cNvSpPr/>
            <p:nvPr/>
          </p:nvSpPr>
          <p:spPr>
            <a:xfrm>
              <a:off x="7730067" y="4317999"/>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D431829C-BBCE-4A7E-A23F-BD08C5FA596A}"/>
                </a:ext>
              </a:extLst>
            </p:cNvPr>
            <p:cNvSpPr/>
            <p:nvPr/>
          </p:nvSpPr>
          <p:spPr>
            <a:xfrm>
              <a:off x="8403539" y="4331836"/>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601F8C2B-7C14-42F6-A8C4-A78AE3851E09}"/>
                </a:ext>
              </a:extLst>
            </p:cNvPr>
            <p:cNvSpPr/>
            <p:nvPr/>
          </p:nvSpPr>
          <p:spPr>
            <a:xfrm>
              <a:off x="8491028" y="4331836"/>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5C5D58E5-785F-41D2-A1BB-CE512FDC5ADC}"/>
                </a:ext>
              </a:extLst>
            </p:cNvPr>
            <p:cNvSpPr/>
            <p:nvPr/>
          </p:nvSpPr>
          <p:spPr>
            <a:xfrm>
              <a:off x="8606738" y="4331836"/>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E97A9720-BBD2-445B-A73C-0DF6A4B3CFA9}"/>
                </a:ext>
              </a:extLst>
            </p:cNvPr>
            <p:cNvSpPr/>
            <p:nvPr/>
          </p:nvSpPr>
          <p:spPr>
            <a:xfrm>
              <a:off x="8770427" y="4331836"/>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421278C7-3744-42D3-8444-30C35736CB6E}"/>
                </a:ext>
              </a:extLst>
            </p:cNvPr>
            <p:cNvSpPr/>
            <p:nvPr/>
          </p:nvSpPr>
          <p:spPr>
            <a:xfrm>
              <a:off x="8087127" y="4331836"/>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0311FB40-1F5E-447C-9913-F6842FC3F1C8}"/>
                </a:ext>
              </a:extLst>
            </p:cNvPr>
            <p:cNvSpPr/>
            <p:nvPr/>
          </p:nvSpPr>
          <p:spPr>
            <a:xfrm>
              <a:off x="7905464" y="432054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6" name="Straight Connector 365">
              <a:extLst>
                <a:ext uri="{FF2B5EF4-FFF2-40B4-BE49-F238E27FC236}">
                  <a16:creationId xmlns:a16="http://schemas.microsoft.com/office/drawing/2014/main" id="{1CA0E7E4-0555-4A9A-9E90-3132D4D2008F}"/>
                </a:ext>
              </a:extLst>
            </p:cNvPr>
            <p:cNvCxnSpPr>
              <a:cxnSpLocks/>
            </p:cNvCxnSpPr>
            <p:nvPr/>
          </p:nvCxnSpPr>
          <p:spPr>
            <a:xfrm>
              <a:off x="7377288" y="2528022"/>
              <a:ext cx="0" cy="2090941"/>
            </a:xfrm>
            <a:prstGeom prst="line">
              <a:avLst/>
            </a:prstGeom>
            <a:ln w="158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67" name="Straight Connector 366">
              <a:extLst>
                <a:ext uri="{FF2B5EF4-FFF2-40B4-BE49-F238E27FC236}">
                  <a16:creationId xmlns:a16="http://schemas.microsoft.com/office/drawing/2014/main" id="{BE439098-4FE3-49DC-ACE4-48A57C7C3B48}"/>
                </a:ext>
              </a:extLst>
            </p:cNvPr>
            <p:cNvCxnSpPr>
              <a:cxnSpLocks/>
            </p:cNvCxnSpPr>
            <p:nvPr/>
          </p:nvCxnSpPr>
          <p:spPr>
            <a:xfrm rot="16200000" flipH="1">
              <a:off x="8279866" y="2526556"/>
              <a:ext cx="2345" cy="1725923"/>
            </a:xfrm>
            <a:prstGeom prst="line">
              <a:avLst/>
            </a:prstGeom>
          </p:spPr>
          <p:style>
            <a:lnRef idx="1">
              <a:schemeClr val="accent6"/>
            </a:lnRef>
            <a:fillRef idx="0">
              <a:schemeClr val="accent6"/>
            </a:fillRef>
            <a:effectRef idx="0">
              <a:schemeClr val="accent6"/>
            </a:effectRef>
            <a:fontRef idx="minor">
              <a:schemeClr val="tx1"/>
            </a:fontRef>
          </p:style>
        </p:cxnSp>
        <p:cxnSp>
          <p:nvCxnSpPr>
            <p:cNvPr id="368" name="Straight Connector 367">
              <a:extLst>
                <a:ext uri="{FF2B5EF4-FFF2-40B4-BE49-F238E27FC236}">
                  <a16:creationId xmlns:a16="http://schemas.microsoft.com/office/drawing/2014/main" id="{DDB5576F-96CB-4C3A-99E3-5F8224069020}"/>
                </a:ext>
              </a:extLst>
            </p:cNvPr>
            <p:cNvCxnSpPr>
              <a:cxnSpLocks/>
            </p:cNvCxnSpPr>
            <p:nvPr/>
          </p:nvCxnSpPr>
          <p:spPr>
            <a:xfrm rot="16200000" flipH="1">
              <a:off x="8258622" y="2730358"/>
              <a:ext cx="1993" cy="1768763"/>
            </a:xfrm>
            <a:prstGeom prst="line">
              <a:avLst/>
            </a:prstGeom>
          </p:spPr>
          <p:style>
            <a:lnRef idx="1">
              <a:schemeClr val="accent6"/>
            </a:lnRef>
            <a:fillRef idx="0">
              <a:schemeClr val="accent6"/>
            </a:fillRef>
            <a:effectRef idx="0">
              <a:schemeClr val="accent6"/>
            </a:effectRef>
            <a:fontRef idx="minor">
              <a:schemeClr val="tx1"/>
            </a:fontRef>
          </p:style>
        </p:cxnSp>
        <p:cxnSp>
          <p:nvCxnSpPr>
            <p:cNvPr id="369" name="Straight Connector 368">
              <a:extLst>
                <a:ext uri="{FF2B5EF4-FFF2-40B4-BE49-F238E27FC236}">
                  <a16:creationId xmlns:a16="http://schemas.microsoft.com/office/drawing/2014/main" id="{DAB3EBAD-A472-4A85-BB9D-1129E11437B4}"/>
                </a:ext>
              </a:extLst>
            </p:cNvPr>
            <p:cNvCxnSpPr>
              <a:cxnSpLocks/>
            </p:cNvCxnSpPr>
            <p:nvPr/>
          </p:nvCxnSpPr>
          <p:spPr>
            <a:xfrm rot="10800000" flipH="1" flipV="1">
              <a:off x="7386752" y="3687016"/>
              <a:ext cx="1757247" cy="1465"/>
            </a:xfrm>
            <a:prstGeom prst="line">
              <a:avLst/>
            </a:prstGeom>
          </p:spPr>
          <p:style>
            <a:lnRef idx="1">
              <a:schemeClr val="accent6"/>
            </a:lnRef>
            <a:fillRef idx="0">
              <a:schemeClr val="accent6"/>
            </a:fillRef>
            <a:effectRef idx="0">
              <a:schemeClr val="accent6"/>
            </a:effectRef>
            <a:fontRef idx="minor">
              <a:schemeClr val="tx1"/>
            </a:fontRef>
          </p:style>
        </p:cxnSp>
        <p:cxnSp>
          <p:nvCxnSpPr>
            <p:cNvPr id="370" name="Straight Connector 369">
              <a:extLst>
                <a:ext uri="{FF2B5EF4-FFF2-40B4-BE49-F238E27FC236}">
                  <a16:creationId xmlns:a16="http://schemas.microsoft.com/office/drawing/2014/main" id="{40F246D9-4D5E-4C40-9255-90EFEAB006B8}"/>
                </a:ext>
              </a:extLst>
            </p:cNvPr>
            <p:cNvCxnSpPr>
              <a:cxnSpLocks/>
            </p:cNvCxnSpPr>
            <p:nvPr/>
          </p:nvCxnSpPr>
          <p:spPr>
            <a:xfrm rot="16200000" flipH="1">
              <a:off x="8225354" y="2615039"/>
              <a:ext cx="0" cy="1837292"/>
            </a:xfrm>
            <a:prstGeom prst="line">
              <a:avLst/>
            </a:prstGeom>
          </p:spPr>
          <p:style>
            <a:lnRef idx="1">
              <a:schemeClr val="accent6"/>
            </a:lnRef>
            <a:fillRef idx="0">
              <a:schemeClr val="accent6"/>
            </a:fillRef>
            <a:effectRef idx="0">
              <a:schemeClr val="accent6"/>
            </a:effectRef>
            <a:fontRef idx="minor">
              <a:schemeClr val="tx1"/>
            </a:fontRef>
          </p:style>
        </p:cxnSp>
        <p:cxnSp>
          <p:nvCxnSpPr>
            <p:cNvPr id="371" name="Straight Connector 370">
              <a:extLst>
                <a:ext uri="{FF2B5EF4-FFF2-40B4-BE49-F238E27FC236}">
                  <a16:creationId xmlns:a16="http://schemas.microsoft.com/office/drawing/2014/main" id="{31318262-81B6-48AB-91A9-98C2DD184CB0}"/>
                </a:ext>
              </a:extLst>
            </p:cNvPr>
            <p:cNvCxnSpPr>
              <a:cxnSpLocks/>
            </p:cNvCxnSpPr>
            <p:nvPr/>
          </p:nvCxnSpPr>
          <p:spPr>
            <a:xfrm rot="16200000" flipH="1">
              <a:off x="8240659" y="2326771"/>
              <a:ext cx="15238" cy="1791445"/>
            </a:xfrm>
            <a:prstGeom prst="line">
              <a:avLst/>
            </a:prstGeom>
          </p:spPr>
          <p:style>
            <a:lnRef idx="1">
              <a:schemeClr val="accent6"/>
            </a:lnRef>
            <a:fillRef idx="0">
              <a:schemeClr val="accent6"/>
            </a:fillRef>
            <a:effectRef idx="0">
              <a:schemeClr val="accent6"/>
            </a:effectRef>
            <a:fontRef idx="minor">
              <a:schemeClr val="tx1"/>
            </a:fontRef>
          </p:style>
        </p:cxnSp>
        <p:cxnSp>
          <p:nvCxnSpPr>
            <p:cNvPr id="372" name="Straight Connector 371">
              <a:extLst>
                <a:ext uri="{FF2B5EF4-FFF2-40B4-BE49-F238E27FC236}">
                  <a16:creationId xmlns:a16="http://schemas.microsoft.com/office/drawing/2014/main" id="{89724C95-F361-46F0-82F1-B7A35FAEBFA3}"/>
                </a:ext>
              </a:extLst>
            </p:cNvPr>
            <p:cNvCxnSpPr>
              <a:cxnSpLocks/>
            </p:cNvCxnSpPr>
            <p:nvPr/>
          </p:nvCxnSpPr>
          <p:spPr>
            <a:xfrm rot="16200000" flipH="1">
              <a:off x="8233949" y="2161829"/>
              <a:ext cx="2" cy="18200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73" name="Straight Connector 372">
              <a:extLst>
                <a:ext uri="{FF2B5EF4-FFF2-40B4-BE49-F238E27FC236}">
                  <a16:creationId xmlns:a16="http://schemas.microsoft.com/office/drawing/2014/main" id="{C90B6CB5-7F4E-43D0-A406-72691BA06517}"/>
                </a:ext>
              </a:extLst>
            </p:cNvPr>
            <p:cNvCxnSpPr>
              <a:cxnSpLocks/>
            </p:cNvCxnSpPr>
            <p:nvPr/>
          </p:nvCxnSpPr>
          <p:spPr>
            <a:xfrm rot="16200000" flipH="1">
              <a:off x="8281038" y="2864782"/>
              <a:ext cx="2" cy="1725923"/>
            </a:xfrm>
            <a:prstGeom prst="line">
              <a:avLst/>
            </a:prstGeom>
          </p:spPr>
          <p:style>
            <a:lnRef idx="1">
              <a:schemeClr val="accent6"/>
            </a:lnRef>
            <a:fillRef idx="0">
              <a:schemeClr val="accent6"/>
            </a:fillRef>
            <a:effectRef idx="0">
              <a:schemeClr val="accent6"/>
            </a:effectRef>
            <a:fontRef idx="minor">
              <a:schemeClr val="tx1"/>
            </a:fontRef>
          </p:style>
        </p:cxnSp>
        <p:sp>
          <p:nvSpPr>
            <p:cNvPr id="359" name="Oval 358">
              <a:extLst>
                <a:ext uri="{FF2B5EF4-FFF2-40B4-BE49-F238E27FC236}">
                  <a16:creationId xmlns:a16="http://schemas.microsoft.com/office/drawing/2014/main" id="{359683C1-72F8-42CC-A8D6-19E608234C04}"/>
                </a:ext>
              </a:extLst>
            </p:cNvPr>
            <p:cNvSpPr/>
            <p:nvPr/>
          </p:nvSpPr>
          <p:spPr>
            <a:xfrm rot="16200000" flipV="1">
              <a:off x="7347925" y="3658060"/>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F7ACFA84-074F-4B2E-9405-A886D5FB1F98}"/>
                </a:ext>
              </a:extLst>
            </p:cNvPr>
            <p:cNvSpPr/>
            <p:nvPr/>
          </p:nvSpPr>
          <p:spPr>
            <a:xfrm rot="16200000" flipV="1">
              <a:off x="7319828" y="3471793"/>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C42EBB6D-A17A-488D-9B69-2C1CE766DB40}"/>
                </a:ext>
              </a:extLst>
            </p:cNvPr>
            <p:cNvSpPr/>
            <p:nvPr/>
          </p:nvSpPr>
          <p:spPr>
            <a:xfrm rot="16200000" flipV="1">
              <a:off x="7319828" y="3319393"/>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1595C181-7D0E-402E-A1D7-33152AD85CAE}"/>
                </a:ext>
              </a:extLst>
            </p:cNvPr>
            <p:cNvSpPr/>
            <p:nvPr/>
          </p:nvSpPr>
          <p:spPr>
            <a:xfrm rot="16200000" flipV="1">
              <a:off x="7319828" y="3155704"/>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F61D15A4-F8B3-41CD-8A9D-EB3C85E6222E}"/>
                </a:ext>
              </a:extLst>
            </p:cNvPr>
            <p:cNvSpPr/>
            <p:nvPr/>
          </p:nvSpPr>
          <p:spPr>
            <a:xfrm rot="16200000" flipV="1">
              <a:off x="7319828" y="3006127"/>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B36F4434-4430-4D7E-B469-E31AD63B5D50}"/>
                </a:ext>
              </a:extLst>
            </p:cNvPr>
            <p:cNvSpPr/>
            <p:nvPr/>
          </p:nvSpPr>
          <p:spPr>
            <a:xfrm rot="16200000" flipV="1">
              <a:off x="7319828" y="3547993"/>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F2A43072-011A-43FF-8662-7614A72F327F}"/>
                </a:ext>
              </a:extLst>
            </p:cNvPr>
            <p:cNvSpPr/>
            <p:nvPr/>
          </p:nvSpPr>
          <p:spPr>
            <a:xfrm rot="16200000" flipV="1">
              <a:off x="7342751" y="3624193"/>
              <a:ext cx="80062" cy="1229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7AF48B22-2D71-428E-AE47-2F7E7BE89817}"/>
                </a:ext>
              </a:extLst>
            </p:cNvPr>
            <p:cNvSpPr/>
            <p:nvPr/>
          </p:nvSpPr>
          <p:spPr>
            <a:xfrm>
              <a:off x="7745960" y="3715601"/>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16366C36-80FF-4BF9-B018-88AF3C1A64F3}"/>
                </a:ext>
              </a:extLst>
            </p:cNvPr>
            <p:cNvSpPr/>
            <p:nvPr/>
          </p:nvSpPr>
          <p:spPr>
            <a:xfrm>
              <a:off x="7898360" y="3657600"/>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EB90BB91-0150-4683-BC6B-EAE64455B6BE}"/>
                </a:ext>
              </a:extLst>
            </p:cNvPr>
            <p:cNvSpPr/>
            <p:nvPr/>
          </p:nvSpPr>
          <p:spPr>
            <a:xfrm>
              <a:off x="8090273" y="3581400"/>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1187FEF6-11C5-4F1A-8D84-B008C84202D7}"/>
                </a:ext>
              </a:extLst>
            </p:cNvPr>
            <p:cNvSpPr/>
            <p:nvPr/>
          </p:nvSpPr>
          <p:spPr>
            <a:xfrm>
              <a:off x="8400716" y="3509579"/>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50423668-E75C-4F65-B11D-DBF3BFD1DA20}"/>
                </a:ext>
              </a:extLst>
            </p:cNvPr>
            <p:cNvSpPr/>
            <p:nvPr/>
          </p:nvSpPr>
          <p:spPr>
            <a:xfrm>
              <a:off x="8476916" y="3352800"/>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622C1CD1-6369-4F87-9AE3-5DC454130D20}"/>
                </a:ext>
              </a:extLst>
            </p:cNvPr>
            <p:cNvSpPr/>
            <p:nvPr/>
          </p:nvSpPr>
          <p:spPr>
            <a:xfrm>
              <a:off x="8606738" y="3200400"/>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8D97E166-4927-417B-B2BA-7B1419312582}"/>
                </a:ext>
              </a:extLst>
            </p:cNvPr>
            <p:cNvSpPr/>
            <p:nvPr/>
          </p:nvSpPr>
          <p:spPr>
            <a:xfrm>
              <a:off x="8759138" y="3048000"/>
              <a:ext cx="80062" cy="60532"/>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96" name="Connector: Elbow 395">
            <a:extLst>
              <a:ext uri="{FF2B5EF4-FFF2-40B4-BE49-F238E27FC236}">
                <a16:creationId xmlns:a16="http://schemas.microsoft.com/office/drawing/2014/main" id="{2D32E377-0627-474D-A857-317622C83CC7}"/>
              </a:ext>
            </a:extLst>
          </p:cNvPr>
          <p:cNvCxnSpPr>
            <a:stCxn id="178" idx="2"/>
          </p:cNvCxnSpPr>
          <p:nvPr/>
        </p:nvCxnSpPr>
        <p:spPr>
          <a:xfrm rot="16200000" flipH="1">
            <a:off x="6239232" y="3151648"/>
            <a:ext cx="532709" cy="6519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1" name="Connector: Elbow 400">
            <a:extLst>
              <a:ext uri="{FF2B5EF4-FFF2-40B4-BE49-F238E27FC236}">
                <a16:creationId xmlns:a16="http://schemas.microsoft.com/office/drawing/2014/main" id="{5A627D37-01B4-46CC-82C0-02716E7EF427}"/>
              </a:ext>
            </a:extLst>
          </p:cNvPr>
          <p:cNvCxnSpPr>
            <a:cxnSpLocks/>
          </p:cNvCxnSpPr>
          <p:nvPr/>
        </p:nvCxnSpPr>
        <p:spPr>
          <a:xfrm rot="5400000" flipH="1" flipV="1">
            <a:off x="5935936" y="4120989"/>
            <a:ext cx="1120584" cy="633232"/>
          </a:xfrm>
          <a:prstGeom prst="bentConnector3">
            <a:avLst>
              <a:gd name="adj1" fmla="val 100371"/>
            </a:avLst>
          </a:prstGeom>
          <a:ln>
            <a:tailEnd type="triangle"/>
          </a:ln>
        </p:spPr>
        <p:style>
          <a:lnRef idx="2">
            <a:schemeClr val="accent1"/>
          </a:lnRef>
          <a:fillRef idx="0">
            <a:schemeClr val="accent1"/>
          </a:fillRef>
          <a:effectRef idx="1">
            <a:schemeClr val="accent1"/>
          </a:effectRef>
          <a:fontRef idx="minor">
            <a:schemeClr val="tx1"/>
          </a:fontRef>
        </p:style>
      </p:cxnSp>
      <p:sp>
        <p:nvSpPr>
          <p:cNvPr id="405" name="TextBox 404">
            <a:extLst>
              <a:ext uri="{FF2B5EF4-FFF2-40B4-BE49-F238E27FC236}">
                <a16:creationId xmlns:a16="http://schemas.microsoft.com/office/drawing/2014/main" id="{732B640D-238E-4A3D-98F7-9B484496F35C}"/>
              </a:ext>
            </a:extLst>
          </p:cNvPr>
          <p:cNvSpPr txBox="1"/>
          <p:nvPr/>
        </p:nvSpPr>
        <p:spPr>
          <a:xfrm>
            <a:off x="76200" y="1516253"/>
            <a:ext cx="1005485" cy="338554"/>
          </a:xfrm>
          <a:prstGeom prst="rect">
            <a:avLst/>
          </a:prstGeom>
          <a:noFill/>
        </p:spPr>
        <p:txBody>
          <a:bodyPr wrap="square" rtlCol="0">
            <a:spAutoFit/>
          </a:bodyPr>
          <a:lstStyle/>
          <a:p>
            <a:r>
              <a:rPr lang="en-US" sz="1600" dirty="0"/>
              <a:t>Neuron1</a:t>
            </a:r>
          </a:p>
        </p:txBody>
      </p:sp>
      <p:sp>
        <p:nvSpPr>
          <p:cNvPr id="406" name="TextBox 405">
            <a:extLst>
              <a:ext uri="{FF2B5EF4-FFF2-40B4-BE49-F238E27FC236}">
                <a16:creationId xmlns:a16="http://schemas.microsoft.com/office/drawing/2014/main" id="{4D9A7CF2-9175-4A12-A810-E78DC825CABD}"/>
              </a:ext>
            </a:extLst>
          </p:cNvPr>
          <p:cNvSpPr txBox="1"/>
          <p:nvPr/>
        </p:nvSpPr>
        <p:spPr>
          <a:xfrm>
            <a:off x="93368" y="4828618"/>
            <a:ext cx="1005485" cy="338554"/>
          </a:xfrm>
          <a:prstGeom prst="rect">
            <a:avLst/>
          </a:prstGeom>
          <a:noFill/>
        </p:spPr>
        <p:txBody>
          <a:bodyPr wrap="square" rtlCol="0">
            <a:spAutoFit/>
          </a:bodyPr>
          <a:lstStyle/>
          <a:p>
            <a:r>
              <a:rPr lang="en-US" sz="1600" dirty="0"/>
              <a:t>Neuron2</a:t>
            </a:r>
          </a:p>
        </p:txBody>
      </p:sp>
      <p:sp>
        <p:nvSpPr>
          <p:cNvPr id="407" name="TextBox 406">
            <a:extLst>
              <a:ext uri="{FF2B5EF4-FFF2-40B4-BE49-F238E27FC236}">
                <a16:creationId xmlns:a16="http://schemas.microsoft.com/office/drawing/2014/main" id="{497E64F6-2951-4DE2-BF11-0DC30C11FA06}"/>
              </a:ext>
            </a:extLst>
          </p:cNvPr>
          <p:cNvSpPr txBox="1"/>
          <p:nvPr/>
        </p:nvSpPr>
        <p:spPr>
          <a:xfrm>
            <a:off x="7320175" y="4898957"/>
            <a:ext cx="1425657" cy="461665"/>
          </a:xfrm>
          <a:prstGeom prst="rect">
            <a:avLst/>
          </a:prstGeom>
          <a:noFill/>
        </p:spPr>
        <p:txBody>
          <a:bodyPr wrap="square" rtlCol="0">
            <a:spAutoFit/>
          </a:bodyPr>
          <a:lstStyle/>
          <a:p>
            <a:r>
              <a:rPr lang="en-US" sz="1200" dirty="0"/>
              <a:t>Data points get linearly separable</a:t>
            </a:r>
          </a:p>
        </p:txBody>
      </p:sp>
      <p:sp>
        <p:nvSpPr>
          <p:cNvPr id="408" name="Oval 407">
            <a:extLst>
              <a:ext uri="{FF2B5EF4-FFF2-40B4-BE49-F238E27FC236}">
                <a16:creationId xmlns:a16="http://schemas.microsoft.com/office/drawing/2014/main" id="{E74D3822-FCEB-4202-8D46-00A7FA7623C5}"/>
              </a:ext>
            </a:extLst>
          </p:cNvPr>
          <p:cNvSpPr/>
          <p:nvPr/>
        </p:nvSpPr>
        <p:spPr>
          <a:xfrm>
            <a:off x="7541898" y="1219200"/>
            <a:ext cx="400756" cy="3781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N1</a:t>
            </a:r>
          </a:p>
        </p:txBody>
      </p:sp>
      <p:sp>
        <p:nvSpPr>
          <p:cNvPr id="410" name="Oval 409">
            <a:extLst>
              <a:ext uri="{FF2B5EF4-FFF2-40B4-BE49-F238E27FC236}">
                <a16:creationId xmlns:a16="http://schemas.microsoft.com/office/drawing/2014/main" id="{C52BEDA7-B28D-4AB3-B1D9-76E3B07CEDF6}"/>
              </a:ext>
            </a:extLst>
          </p:cNvPr>
          <p:cNvSpPr/>
          <p:nvPr/>
        </p:nvSpPr>
        <p:spPr>
          <a:xfrm>
            <a:off x="8087982" y="1698298"/>
            <a:ext cx="400756" cy="3781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N3</a:t>
            </a:r>
          </a:p>
        </p:txBody>
      </p:sp>
      <p:sp>
        <p:nvSpPr>
          <p:cNvPr id="411" name="Oval 410">
            <a:extLst>
              <a:ext uri="{FF2B5EF4-FFF2-40B4-BE49-F238E27FC236}">
                <a16:creationId xmlns:a16="http://schemas.microsoft.com/office/drawing/2014/main" id="{7772D720-F92D-4D47-BD50-0A9ACE2EA12B}"/>
              </a:ext>
            </a:extLst>
          </p:cNvPr>
          <p:cNvSpPr/>
          <p:nvPr/>
        </p:nvSpPr>
        <p:spPr>
          <a:xfrm>
            <a:off x="7476586" y="2067439"/>
            <a:ext cx="400756" cy="3781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N2</a:t>
            </a:r>
          </a:p>
        </p:txBody>
      </p:sp>
      <p:cxnSp>
        <p:nvCxnSpPr>
          <p:cNvPr id="412" name="Straight Arrow Connector 411">
            <a:extLst>
              <a:ext uri="{FF2B5EF4-FFF2-40B4-BE49-F238E27FC236}">
                <a16:creationId xmlns:a16="http://schemas.microsoft.com/office/drawing/2014/main" id="{0CEE4297-9EFE-4852-819F-3470097D67A9}"/>
              </a:ext>
            </a:extLst>
          </p:cNvPr>
          <p:cNvCxnSpPr>
            <a:cxnSpLocks/>
            <a:stCxn id="413" idx="3"/>
          </p:cNvCxnSpPr>
          <p:nvPr/>
        </p:nvCxnSpPr>
        <p:spPr>
          <a:xfrm flipV="1">
            <a:off x="6990707" y="1423804"/>
            <a:ext cx="570249" cy="309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3" name="TextBox 412">
            <a:extLst>
              <a:ext uri="{FF2B5EF4-FFF2-40B4-BE49-F238E27FC236}">
                <a16:creationId xmlns:a16="http://schemas.microsoft.com/office/drawing/2014/main" id="{502F68B6-FCE9-445C-B33F-ED7453A1A550}"/>
              </a:ext>
            </a:extLst>
          </p:cNvPr>
          <p:cNvSpPr txBox="1"/>
          <p:nvPr/>
        </p:nvSpPr>
        <p:spPr>
          <a:xfrm>
            <a:off x="6533507" y="1579396"/>
            <a:ext cx="457200" cy="307777"/>
          </a:xfrm>
          <a:prstGeom prst="rect">
            <a:avLst/>
          </a:prstGeom>
          <a:noFill/>
        </p:spPr>
        <p:txBody>
          <a:bodyPr wrap="square" rtlCol="0">
            <a:spAutoFit/>
          </a:bodyPr>
          <a:lstStyle/>
          <a:p>
            <a:r>
              <a:rPr lang="en-IN" sz="1400" b="1" dirty="0"/>
              <a:t>X</a:t>
            </a:r>
          </a:p>
        </p:txBody>
      </p:sp>
      <p:cxnSp>
        <p:nvCxnSpPr>
          <p:cNvPr id="414" name="Straight Arrow Connector 413">
            <a:extLst>
              <a:ext uri="{FF2B5EF4-FFF2-40B4-BE49-F238E27FC236}">
                <a16:creationId xmlns:a16="http://schemas.microsoft.com/office/drawing/2014/main" id="{131F79F7-6E2A-44A2-92C7-F15E05F25444}"/>
              </a:ext>
            </a:extLst>
          </p:cNvPr>
          <p:cNvCxnSpPr>
            <a:cxnSpLocks/>
            <a:stCxn id="413" idx="3"/>
            <a:endCxn id="411" idx="2"/>
          </p:cNvCxnSpPr>
          <p:nvPr/>
        </p:nvCxnSpPr>
        <p:spPr>
          <a:xfrm>
            <a:off x="6990707" y="1733285"/>
            <a:ext cx="485879" cy="523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9" name="Straight Arrow Connector 418">
            <a:extLst>
              <a:ext uri="{FF2B5EF4-FFF2-40B4-BE49-F238E27FC236}">
                <a16:creationId xmlns:a16="http://schemas.microsoft.com/office/drawing/2014/main" id="{3CC9729E-2FDC-4695-A246-6C066FF18D7C}"/>
              </a:ext>
            </a:extLst>
          </p:cNvPr>
          <p:cNvCxnSpPr>
            <a:cxnSpLocks/>
            <a:endCxn id="410" idx="1"/>
          </p:cNvCxnSpPr>
          <p:nvPr/>
        </p:nvCxnSpPr>
        <p:spPr>
          <a:xfrm>
            <a:off x="7944355" y="1445093"/>
            <a:ext cx="202316" cy="308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1" name="Straight Arrow Connector 420">
            <a:extLst>
              <a:ext uri="{FF2B5EF4-FFF2-40B4-BE49-F238E27FC236}">
                <a16:creationId xmlns:a16="http://schemas.microsoft.com/office/drawing/2014/main" id="{DEA8126F-4DE9-4F82-9ACD-088A1C857325}"/>
              </a:ext>
            </a:extLst>
          </p:cNvPr>
          <p:cNvCxnSpPr>
            <a:cxnSpLocks/>
            <a:endCxn id="410" idx="3"/>
          </p:cNvCxnSpPr>
          <p:nvPr/>
        </p:nvCxnSpPr>
        <p:spPr>
          <a:xfrm flipV="1">
            <a:off x="7845042" y="2021093"/>
            <a:ext cx="301629" cy="287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C2C36921-51D0-4438-BE0B-E227DDFA35CD}"/>
              </a:ext>
            </a:extLst>
          </p:cNvPr>
          <p:cNvCxnSpPr>
            <a:cxnSpLocks/>
          </p:cNvCxnSpPr>
          <p:nvPr/>
        </p:nvCxnSpPr>
        <p:spPr>
          <a:xfrm>
            <a:off x="8492839" y="1881172"/>
            <a:ext cx="3463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742DC855-ED2B-4A45-A5D4-1B647CA012E8}"/>
              </a:ext>
            </a:extLst>
          </p:cNvPr>
          <p:cNvCxnSpPr>
            <a:cxnSpLocks/>
          </p:cNvCxnSpPr>
          <p:nvPr/>
        </p:nvCxnSpPr>
        <p:spPr>
          <a:xfrm flipV="1">
            <a:off x="7997442" y="2173493"/>
            <a:ext cx="301629" cy="287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26" name="Picture 425">
            <a:extLst>
              <a:ext uri="{FF2B5EF4-FFF2-40B4-BE49-F238E27FC236}">
                <a16:creationId xmlns:a16="http://schemas.microsoft.com/office/drawing/2014/main" id="{9BAF0732-A1FD-4B74-9D01-96D72244E217}"/>
              </a:ext>
            </a:extLst>
          </p:cNvPr>
          <p:cNvPicPr>
            <a:picLocks noChangeAspect="1"/>
          </p:cNvPicPr>
          <p:nvPr/>
        </p:nvPicPr>
        <p:blipFill>
          <a:blip r:embed="rId2"/>
          <a:stretch>
            <a:fillRect/>
          </a:stretch>
        </p:blipFill>
        <p:spPr>
          <a:xfrm>
            <a:off x="7900657" y="5435353"/>
            <a:ext cx="1071775" cy="905725"/>
          </a:xfrm>
          <a:prstGeom prst="rect">
            <a:avLst/>
          </a:prstGeom>
        </p:spPr>
      </p:pic>
      <p:sp>
        <p:nvSpPr>
          <p:cNvPr id="427" name="Arrow: Down 426">
            <a:extLst>
              <a:ext uri="{FF2B5EF4-FFF2-40B4-BE49-F238E27FC236}">
                <a16:creationId xmlns:a16="http://schemas.microsoft.com/office/drawing/2014/main" id="{04BEA2AD-113B-4CE5-A6B6-AEDDD07EA8D9}"/>
              </a:ext>
            </a:extLst>
          </p:cNvPr>
          <p:cNvSpPr/>
          <p:nvPr/>
        </p:nvSpPr>
        <p:spPr>
          <a:xfrm>
            <a:off x="8632059" y="5029200"/>
            <a:ext cx="210175" cy="337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7940774-2D2B-44BD-A89B-6647E8E1A271}"/>
              </a:ext>
            </a:extLst>
          </p:cNvPr>
          <p:cNvSpPr/>
          <p:nvPr/>
        </p:nvSpPr>
        <p:spPr>
          <a:xfrm>
            <a:off x="2041252" y="5826477"/>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B67DB14F-2AC7-488C-B9AF-9445B5CDBBC0}"/>
              </a:ext>
            </a:extLst>
          </p:cNvPr>
          <p:cNvSpPr/>
          <p:nvPr/>
        </p:nvSpPr>
        <p:spPr>
          <a:xfrm>
            <a:off x="2510738" y="58403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296A0F6D-8D26-459D-9AC2-F8B85BFFCDD3}"/>
              </a:ext>
            </a:extLst>
          </p:cNvPr>
          <p:cNvSpPr/>
          <p:nvPr/>
        </p:nvSpPr>
        <p:spPr>
          <a:xfrm>
            <a:off x="2663138" y="58403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64E50335-B89D-4E81-A1A7-5E2C141FEF46}"/>
              </a:ext>
            </a:extLst>
          </p:cNvPr>
          <p:cNvSpPr/>
          <p:nvPr/>
        </p:nvSpPr>
        <p:spPr>
          <a:xfrm>
            <a:off x="2815538" y="58403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9B979DA3-EB1F-40AF-97A6-9FC7AD516507}"/>
              </a:ext>
            </a:extLst>
          </p:cNvPr>
          <p:cNvSpPr/>
          <p:nvPr/>
        </p:nvSpPr>
        <p:spPr>
          <a:xfrm>
            <a:off x="2967938" y="58403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CA27A1A1-C626-4C0E-8040-6E44BE2ECBB1}"/>
              </a:ext>
            </a:extLst>
          </p:cNvPr>
          <p:cNvSpPr/>
          <p:nvPr/>
        </p:nvSpPr>
        <p:spPr>
          <a:xfrm>
            <a:off x="2353156" y="5840314"/>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313C4FF4-60F7-4A71-99E6-833E6933053A}"/>
              </a:ext>
            </a:extLst>
          </p:cNvPr>
          <p:cNvSpPr/>
          <p:nvPr/>
        </p:nvSpPr>
        <p:spPr>
          <a:xfrm>
            <a:off x="2216649" y="5829025"/>
            <a:ext cx="80062" cy="605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E55F7708-F0EE-4831-B114-9398D3EAE91D}"/>
              </a:ext>
            </a:extLst>
          </p:cNvPr>
          <p:cNvSpPr txBox="1"/>
          <p:nvPr/>
        </p:nvSpPr>
        <p:spPr>
          <a:xfrm>
            <a:off x="30625" y="567305"/>
            <a:ext cx="8960984" cy="646331"/>
          </a:xfrm>
          <a:prstGeom prst="rect">
            <a:avLst/>
          </a:prstGeom>
          <a:noFill/>
        </p:spPr>
        <p:txBody>
          <a:bodyPr wrap="square" rtlCol="0">
            <a:spAutoFit/>
          </a:bodyPr>
          <a:lstStyle/>
          <a:p>
            <a:r>
              <a:rPr lang="en-US" b="1" dirty="0"/>
              <a:t>Neurons stretch the features space through non-linear functions and achieve Cover’s theorem</a:t>
            </a:r>
          </a:p>
        </p:txBody>
      </p:sp>
    </p:spTree>
    <p:extLst>
      <p:ext uri="{BB962C8B-B14F-4D97-AF65-F5344CB8AC3E}">
        <p14:creationId xmlns:p14="http://schemas.microsoft.com/office/powerpoint/2010/main" val="32054902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8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3" grpId="0"/>
      <p:bldP spid="1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56CF70-68AC-4169-9A70-54325F150A32}"/>
              </a:ext>
            </a:extLst>
          </p:cNvPr>
          <p:cNvPicPr>
            <a:picLocks noChangeAspect="1"/>
          </p:cNvPicPr>
          <p:nvPr/>
        </p:nvPicPr>
        <p:blipFill>
          <a:blip r:embed="rId2"/>
          <a:stretch>
            <a:fillRect/>
          </a:stretch>
        </p:blipFill>
        <p:spPr>
          <a:xfrm>
            <a:off x="2881312" y="1781175"/>
            <a:ext cx="3381375" cy="3295650"/>
          </a:xfrm>
          <a:prstGeom prst="rect">
            <a:avLst/>
          </a:prstGeom>
        </p:spPr>
      </p:pic>
      <p:pic>
        <p:nvPicPr>
          <p:cNvPr id="4" name="Picture 3">
            <a:extLst>
              <a:ext uri="{FF2B5EF4-FFF2-40B4-BE49-F238E27FC236}">
                <a16:creationId xmlns:a16="http://schemas.microsoft.com/office/drawing/2014/main" id="{06E1E75D-DDFB-456A-9775-4171F8BBBC35}"/>
              </a:ext>
            </a:extLst>
          </p:cNvPr>
          <p:cNvPicPr>
            <a:picLocks noChangeAspect="1"/>
          </p:cNvPicPr>
          <p:nvPr/>
        </p:nvPicPr>
        <p:blipFill>
          <a:blip r:embed="rId3"/>
          <a:stretch>
            <a:fillRect/>
          </a:stretch>
        </p:blipFill>
        <p:spPr>
          <a:xfrm>
            <a:off x="2771775" y="1790700"/>
            <a:ext cx="3400425" cy="3276600"/>
          </a:xfrm>
          <a:prstGeom prst="rect">
            <a:avLst/>
          </a:prstGeom>
        </p:spPr>
      </p:pic>
      <p:pic>
        <p:nvPicPr>
          <p:cNvPr id="5" name="Picture 4">
            <a:extLst>
              <a:ext uri="{FF2B5EF4-FFF2-40B4-BE49-F238E27FC236}">
                <a16:creationId xmlns:a16="http://schemas.microsoft.com/office/drawing/2014/main" id="{2F7D360C-AD0F-490D-9132-943963DEEEB5}"/>
              </a:ext>
            </a:extLst>
          </p:cNvPr>
          <p:cNvPicPr>
            <a:picLocks noChangeAspect="1"/>
          </p:cNvPicPr>
          <p:nvPr/>
        </p:nvPicPr>
        <p:blipFill>
          <a:blip r:embed="rId4"/>
          <a:stretch>
            <a:fillRect/>
          </a:stretch>
        </p:blipFill>
        <p:spPr>
          <a:xfrm>
            <a:off x="2828925" y="1776412"/>
            <a:ext cx="3419475" cy="3305175"/>
          </a:xfrm>
          <a:prstGeom prst="rect">
            <a:avLst/>
          </a:prstGeom>
        </p:spPr>
      </p:pic>
      <p:pic>
        <p:nvPicPr>
          <p:cNvPr id="6" name="Picture 5">
            <a:extLst>
              <a:ext uri="{FF2B5EF4-FFF2-40B4-BE49-F238E27FC236}">
                <a16:creationId xmlns:a16="http://schemas.microsoft.com/office/drawing/2014/main" id="{4B73194B-0F7B-45E5-BDC8-0E4A8BEE86B2}"/>
              </a:ext>
            </a:extLst>
          </p:cNvPr>
          <p:cNvPicPr>
            <a:picLocks noChangeAspect="1"/>
          </p:cNvPicPr>
          <p:nvPr/>
        </p:nvPicPr>
        <p:blipFill>
          <a:blip r:embed="rId5"/>
          <a:stretch>
            <a:fillRect/>
          </a:stretch>
        </p:blipFill>
        <p:spPr>
          <a:xfrm>
            <a:off x="2846211" y="1800225"/>
            <a:ext cx="3390900" cy="3305175"/>
          </a:xfrm>
          <a:prstGeom prst="rect">
            <a:avLst/>
          </a:prstGeom>
        </p:spPr>
      </p:pic>
      <p:pic>
        <p:nvPicPr>
          <p:cNvPr id="7" name="Picture 6">
            <a:extLst>
              <a:ext uri="{FF2B5EF4-FFF2-40B4-BE49-F238E27FC236}">
                <a16:creationId xmlns:a16="http://schemas.microsoft.com/office/drawing/2014/main" id="{966113C5-6965-474D-9EA8-1648D8D1A40B}"/>
              </a:ext>
            </a:extLst>
          </p:cNvPr>
          <p:cNvPicPr>
            <a:picLocks noChangeAspect="1"/>
          </p:cNvPicPr>
          <p:nvPr/>
        </p:nvPicPr>
        <p:blipFill>
          <a:blip r:embed="rId6"/>
          <a:stretch>
            <a:fillRect/>
          </a:stretch>
        </p:blipFill>
        <p:spPr>
          <a:xfrm>
            <a:off x="2881312" y="1790700"/>
            <a:ext cx="3381375" cy="3314700"/>
          </a:xfrm>
          <a:prstGeom prst="rect">
            <a:avLst/>
          </a:prstGeom>
        </p:spPr>
      </p:pic>
      <p:pic>
        <p:nvPicPr>
          <p:cNvPr id="8" name="Picture 7">
            <a:extLst>
              <a:ext uri="{FF2B5EF4-FFF2-40B4-BE49-F238E27FC236}">
                <a16:creationId xmlns:a16="http://schemas.microsoft.com/office/drawing/2014/main" id="{E2A87B63-88CB-45A6-9631-57CB8E6EAE70}"/>
              </a:ext>
            </a:extLst>
          </p:cNvPr>
          <p:cNvPicPr>
            <a:picLocks noChangeAspect="1"/>
          </p:cNvPicPr>
          <p:nvPr/>
        </p:nvPicPr>
        <p:blipFill>
          <a:blip r:embed="rId7"/>
          <a:stretch>
            <a:fillRect/>
          </a:stretch>
        </p:blipFill>
        <p:spPr>
          <a:xfrm>
            <a:off x="2867025" y="1790700"/>
            <a:ext cx="3381375" cy="3276600"/>
          </a:xfrm>
          <a:prstGeom prst="rect">
            <a:avLst/>
          </a:prstGeom>
        </p:spPr>
      </p:pic>
      <p:pic>
        <p:nvPicPr>
          <p:cNvPr id="9" name="Picture 8">
            <a:extLst>
              <a:ext uri="{FF2B5EF4-FFF2-40B4-BE49-F238E27FC236}">
                <a16:creationId xmlns:a16="http://schemas.microsoft.com/office/drawing/2014/main" id="{BC4E0E99-CC54-4CA5-9E62-E27A232A41F0}"/>
              </a:ext>
            </a:extLst>
          </p:cNvPr>
          <p:cNvPicPr>
            <a:picLocks noChangeAspect="1"/>
          </p:cNvPicPr>
          <p:nvPr/>
        </p:nvPicPr>
        <p:blipFill>
          <a:blip r:embed="rId8"/>
          <a:stretch>
            <a:fillRect/>
          </a:stretch>
        </p:blipFill>
        <p:spPr>
          <a:xfrm>
            <a:off x="2924175" y="1752600"/>
            <a:ext cx="3400425" cy="3267075"/>
          </a:xfrm>
          <a:prstGeom prst="rect">
            <a:avLst/>
          </a:prstGeom>
        </p:spPr>
      </p:pic>
      <p:sp>
        <p:nvSpPr>
          <p:cNvPr id="10" name="Rectangle 9">
            <a:extLst>
              <a:ext uri="{FF2B5EF4-FFF2-40B4-BE49-F238E27FC236}">
                <a16:creationId xmlns:a16="http://schemas.microsoft.com/office/drawing/2014/main" id="{03D7AE34-7F62-499B-B565-40A4A2E76BFE}"/>
              </a:ext>
            </a:extLst>
          </p:cNvPr>
          <p:cNvSpPr/>
          <p:nvPr/>
        </p:nvSpPr>
        <p:spPr>
          <a:xfrm>
            <a:off x="2486025" y="1676400"/>
            <a:ext cx="485775" cy="4191000"/>
          </a:xfrm>
          <a:prstGeom prst="rect">
            <a:avLst/>
          </a:prstGeom>
          <a:solidFill>
            <a:schemeClr val="bg1"/>
          </a:solidFill>
          <a:ln>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B3D13E-F1B9-466E-8387-93F003CBC2D5}"/>
              </a:ext>
            </a:extLst>
          </p:cNvPr>
          <p:cNvSpPr/>
          <p:nvPr/>
        </p:nvSpPr>
        <p:spPr>
          <a:xfrm>
            <a:off x="6296025" y="1600200"/>
            <a:ext cx="485775" cy="4191000"/>
          </a:xfrm>
          <a:prstGeom prst="rect">
            <a:avLst/>
          </a:prstGeom>
          <a:solidFill>
            <a:schemeClr val="bg1"/>
          </a:solidFill>
          <a:ln>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797838-F6F2-43BE-B566-48001727339D}"/>
              </a:ext>
            </a:extLst>
          </p:cNvPr>
          <p:cNvSpPr/>
          <p:nvPr/>
        </p:nvSpPr>
        <p:spPr>
          <a:xfrm rot="5400000">
            <a:off x="4519612" y="3224212"/>
            <a:ext cx="485775" cy="4191000"/>
          </a:xfrm>
          <a:prstGeom prst="rect">
            <a:avLst/>
          </a:prstGeom>
          <a:solidFill>
            <a:schemeClr val="bg1"/>
          </a:solidFill>
          <a:ln>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D218C34-5C63-499C-A0C6-81AA90BA5C24}"/>
              </a:ext>
            </a:extLst>
          </p:cNvPr>
          <p:cNvSpPr txBox="1"/>
          <p:nvPr/>
        </p:nvSpPr>
        <p:spPr>
          <a:xfrm>
            <a:off x="276753" y="877669"/>
            <a:ext cx="8390468" cy="646331"/>
          </a:xfrm>
          <a:prstGeom prst="rect">
            <a:avLst/>
          </a:prstGeom>
          <a:noFill/>
        </p:spPr>
        <p:txBody>
          <a:bodyPr wrap="square" rtlCol="0">
            <a:spAutoFit/>
          </a:bodyPr>
          <a:lstStyle/>
          <a:p>
            <a:r>
              <a:rPr lang="en-US" b="1" dirty="0"/>
              <a:t>Neurons stretch the features pace through non-linear functions and achieve Cover’s theorem</a:t>
            </a:r>
          </a:p>
        </p:txBody>
      </p:sp>
      <p:sp>
        <p:nvSpPr>
          <p:cNvPr id="2" name="TextBox 1">
            <a:extLst>
              <a:ext uri="{FF2B5EF4-FFF2-40B4-BE49-F238E27FC236}">
                <a16:creationId xmlns:a16="http://schemas.microsoft.com/office/drawing/2014/main" id="{8F8C7895-9123-4624-8D07-18C0B0FA2E17}"/>
              </a:ext>
            </a:extLst>
          </p:cNvPr>
          <p:cNvSpPr txBox="1"/>
          <p:nvPr/>
        </p:nvSpPr>
        <p:spPr>
          <a:xfrm>
            <a:off x="276753" y="5354003"/>
            <a:ext cx="8839200" cy="1477328"/>
          </a:xfrm>
          <a:prstGeom prst="rect">
            <a:avLst/>
          </a:prstGeom>
          <a:noFill/>
        </p:spPr>
        <p:txBody>
          <a:bodyPr wrap="square" rtlCol="0">
            <a:spAutoFit/>
          </a:bodyPr>
          <a:lstStyle/>
          <a:p>
            <a:r>
              <a:rPr lang="en-US" dirty="0">
                <a:solidFill>
                  <a:schemeClr val="tx1">
                    <a:lumMod val="50000"/>
                    <a:lumOff val="50000"/>
                  </a:schemeClr>
                </a:solidFill>
              </a:rPr>
              <a:t>Image Source: </a:t>
            </a:r>
            <a:r>
              <a:rPr lang="en-US" dirty="0">
                <a:solidFill>
                  <a:schemeClr val="tx1">
                    <a:lumMod val="50000"/>
                    <a:lumOff val="50000"/>
                  </a:schemeClr>
                </a:solidFill>
                <a:hlinkClick r:id="rId9"/>
              </a:rPr>
              <a:t>https://colah.github.io/posts/2014-03-NN-Manifolds-Topology/</a:t>
            </a:r>
            <a:endParaRPr lang="en-US" dirty="0">
              <a:solidFill>
                <a:schemeClr val="tx1">
                  <a:lumMod val="50000"/>
                  <a:lumOff val="50000"/>
                </a:schemeClr>
              </a:solidFill>
            </a:endParaRPr>
          </a:p>
          <a:p>
            <a:endParaRPr lang="en-US" dirty="0">
              <a:solidFill>
                <a:schemeClr val="tx1">
                  <a:lumMod val="50000"/>
                  <a:lumOff val="50000"/>
                </a:schemeClr>
              </a:solidFill>
            </a:endParaRPr>
          </a:p>
          <a:p>
            <a:r>
              <a:rPr lang="en-US" dirty="0">
                <a:solidFill>
                  <a:schemeClr val="tx1">
                    <a:lumMod val="50000"/>
                    <a:lumOff val="50000"/>
                  </a:schemeClr>
                </a:solidFill>
              </a:rPr>
              <a:t>Ref: </a:t>
            </a:r>
            <a:r>
              <a:rPr lang="en-US" dirty="0">
                <a:solidFill>
                  <a:schemeClr val="tx1">
                    <a:lumMod val="50000"/>
                    <a:lumOff val="50000"/>
                  </a:schemeClr>
                </a:solidFill>
                <a:hlinkClick r:id="rId10"/>
              </a:rPr>
              <a:t>https://cs.stanford.edu/people/karpathy/convnetjs//demo/classify2d.html</a:t>
            </a:r>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6260388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SoftMax Function -</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349276"/>
            <a:ext cx="8591529" cy="2308324"/>
          </a:xfrm>
          <a:prstGeom prst="rect">
            <a:avLst/>
          </a:prstGeom>
          <a:noFill/>
        </p:spPr>
        <p:txBody>
          <a:bodyPr wrap="square" rtlCol="0">
            <a:spAutoFit/>
          </a:bodyPr>
          <a:lstStyle/>
          <a:p>
            <a:pPr marL="342900" indent="-342900">
              <a:buFont typeface="+mj-lt"/>
              <a:buAutoNum type="arabicPeriod"/>
            </a:pPr>
            <a:r>
              <a:rPr lang="en-US" sz="1600" dirty="0"/>
              <a:t>A kind of operation applied at the output neurons of a classifier network</a:t>
            </a:r>
          </a:p>
          <a:p>
            <a:pPr marL="342900" indent="-342900">
              <a:buFont typeface="+mj-lt"/>
              <a:buAutoNum type="arabicPeriod"/>
            </a:pPr>
            <a:r>
              <a:rPr lang="en-US" sz="1600" dirty="0"/>
              <a:t>Used only when we have two or more output neurons and is applied simultaneously to all the output neurons</a:t>
            </a:r>
          </a:p>
          <a:p>
            <a:pPr marL="342900" indent="-342900">
              <a:buFont typeface="+mj-lt"/>
              <a:buAutoNum type="arabicPeriod"/>
            </a:pPr>
            <a:r>
              <a:rPr lang="en-US" sz="1600" dirty="0"/>
              <a:t>Turns raw numbers coming out of the pen-ultimate layer into probability values in the output layer</a:t>
            </a:r>
          </a:p>
          <a:p>
            <a:pPr marL="342900" indent="-342900">
              <a:buFont typeface="+mj-lt"/>
              <a:buAutoNum type="arabicPeriod"/>
            </a:pPr>
            <a:r>
              <a:rPr lang="en-US" sz="1600" dirty="0"/>
              <a:t>Suppose output layer neurons emit (Op1, Op2, </a:t>
            </a:r>
            <a:r>
              <a:rPr lang="en-US" sz="1600" dirty="0" err="1"/>
              <a:t>Opn</a:t>
            </a:r>
            <a:r>
              <a:rPr lang="en-US" sz="1600" dirty="0"/>
              <a:t>). The raw numbers may not make much sense. We convert that into probabilities using </a:t>
            </a:r>
            <a:r>
              <a:rPr lang="en-US" sz="1600" dirty="0" err="1"/>
              <a:t>Softmax</a:t>
            </a:r>
            <a:r>
              <a:rPr lang="en-US" sz="1600" dirty="0"/>
              <a:t> which becomes more meaningful. For e.g. input belongs to cycle is 30 times more likely than sailboat, 13 times more probable than car</a:t>
            </a:r>
          </a:p>
        </p:txBody>
      </p:sp>
      <p:grpSp>
        <p:nvGrpSpPr>
          <p:cNvPr id="17" name="Group 16">
            <a:extLst>
              <a:ext uri="{FF2B5EF4-FFF2-40B4-BE49-F238E27FC236}">
                <a16:creationId xmlns:a16="http://schemas.microsoft.com/office/drawing/2014/main" id="{788432E4-DFBB-4A5F-A3BD-5ADEDCA5868B}"/>
              </a:ext>
            </a:extLst>
          </p:cNvPr>
          <p:cNvGrpSpPr/>
          <p:nvPr/>
        </p:nvGrpSpPr>
        <p:grpSpPr>
          <a:xfrm>
            <a:off x="985129" y="3570957"/>
            <a:ext cx="7551967" cy="2753643"/>
            <a:chOff x="985129" y="3352800"/>
            <a:chExt cx="7551967" cy="2753643"/>
          </a:xfrm>
        </p:grpSpPr>
        <p:pic>
          <p:nvPicPr>
            <p:cNvPr id="3" name="Picture 2">
              <a:extLst>
                <a:ext uri="{FF2B5EF4-FFF2-40B4-BE49-F238E27FC236}">
                  <a16:creationId xmlns:a16="http://schemas.microsoft.com/office/drawing/2014/main" id="{B8EB9A20-52A0-4F8B-8632-4633F91E94A1}"/>
                </a:ext>
              </a:extLst>
            </p:cNvPr>
            <p:cNvPicPr>
              <a:picLocks noChangeAspect="1"/>
            </p:cNvPicPr>
            <p:nvPr/>
          </p:nvPicPr>
          <p:blipFill>
            <a:blip r:embed="rId3"/>
            <a:stretch>
              <a:fillRect/>
            </a:stretch>
          </p:blipFill>
          <p:spPr>
            <a:xfrm>
              <a:off x="4426399" y="3744243"/>
              <a:ext cx="1986671" cy="2362200"/>
            </a:xfrm>
            <a:prstGeom prst="rect">
              <a:avLst/>
            </a:prstGeom>
          </p:spPr>
        </p:pic>
        <p:sp>
          <p:nvSpPr>
            <p:cNvPr id="7" name="Rectangle 6">
              <a:extLst>
                <a:ext uri="{FF2B5EF4-FFF2-40B4-BE49-F238E27FC236}">
                  <a16:creationId xmlns:a16="http://schemas.microsoft.com/office/drawing/2014/main" id="{784F47DA-E301-4312-9EDF-BB288F56928E}"/>
                </a:ext>
              </a:extLst>
            </p:cNvPr>
            <p:cNvSpPr/>
            <p:nvPr/>
          </p:nvSpPr>
          <p:spPr>
            <a:xfrm>
              <a:off x="2971800" y="3962400"/>
              <a:ext cx="1454599"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Entire Network</a:t>
              </a:r>
            </a:p>
          </p:txBody>
        </p:sp>
        <p:sp>
          <p:nvSpPr>
            <p:cNvPr id="8" name="TextBox 7">
              <a:extLst>
                <a:ext uri="{FF2B5EF4-FFF2-40B4-BE49-F238E27FC236}">
                  <a16:creationId xmlns:a16="http://schemas.microsoft.com/office/drawing/2014/main" id="{1F1EAA4D-ABC3-4AD8-BD7D-4FD2F4CADBA0}"/>
                </a:ext>
              </a:extLst>
            </p:cNvPr>
            <p:cNvSpPr txBox="1"/>
            <p:nvPr/>
          </p:nvSpPr>
          <p:spPr>
            <a:xfrm>
              <a:off x="4572000" y="3352800"/>
              <a:ext cx="914400" cy="523220"/>
            </a:xfrm>
            <a:prstGeom prst="rect">
              <a:avLst/>
            </a:prstGeom>
            <a:noFill/>
          </p:spPr>
          <p:txBody>
            <a:bodyPr wrap="square" rtlCol="0">
              <a:spAutoFit/>
            </a:bodyPr>
            <a:lstStyle/>
            <a:p>
              <a:r>
                <a:rPr lang="en-US" sz="1400" b="1" dirty="0"/>
                <a:t>Output </a:t>
              </a:r>
            </a:p>
            <a:p>
              <a:r>
                <a:rPr lang="en-US" sz="1400" b="1" dirty="0"/>
                <a:t>Layer</a:t>
              </a:r>
            </a:p>
          </p:txBody>
        </p:sp>
        <p:sp>
          <p:nvSpPr>
            <p:cNvPr id="9" name="TextBox 8">
              <a:extLst>
                <a:ext uri="{FF2B5EF4-FFF2-40B4-BE49-F238E27FC236}">
                  <a16:creationId xmlns:a16="http://schemas.microsoft.com/office/drawing/2014/main" id="{049CF73D-76C0-4B8D-B001-5C886CAB2072}"/>
                </a:ext>
              </a:extLst>
            </p:cNvPr>
            <p:cNvSpPr txBox="1"/>
            <p:nvPr/>
          </p:nvSpPr>
          <p:spPr>
            <a:xfrm>
              <a:off x="7165496" y="3362980"/>
              <a:ext cx="1371600" cy="523220"/>
            </a:xfrm>
            <a:prstGeom prst="rect">
              <a:avLst/>
            </a:prstGeom>
            <a:noFill/>
          </p:spPr>
          <p:txBody>
            <a:bodyPr wrap="square" rtlCol="0">
              <a:spAutoFit/>
            </a:bodyPr>
            <a:lstStyle/>
            <a:p>
              <a:r>
                <a:rPr lang="en-US" sz="1400" b="1" dirty="0"/>
                <a:t>Output</a:t>
              </a:r>
            </a:p>
            <a:p>
              <a:r>
                <a:rPr lang="en-US" sz="1400" b="1" dirty="0"/>
                <a:t>Classes</a:t>
              </a:r>
            </a:p>
          </p:txBody>
        </p:sp>
        <p:pic>
          <p:nvPicPr>
            <p:cNvPr id="10" name="Picture 12" descr="http://bicycletutor.com/images/bike-map-large.jpg">
              <a:extLst>
                <a:ext uri="{FF2B5EF4-FFF2-40B4-BE49-F238E27FC236}">
                  <a16:creationId xmlns:a16="http://schemas.microsoft.com/office/drawing/2014/main" id="{E2FAC45D-C2AB-4F59-9024-3D4567AFBC74}"/>
                </a:ext>
              </a:extLst>
            </p:cNvPr>
            <p:cNvPicPr>
              <a:picLocks noChangeAspect="1" noChangeArrowheads="1"/>
            </p:cNvPicPr>
            <p:nvPr/>
          </p:nvPicPr>
          <p:blipFill>
            <a:blip r:embed="rId4" cstate="print"/>
            <a:srcRect/>
            <a:stretch>
              <a:fillRect/>
            </a:stretch>
          </p:blipFill>
          <p:spPr bwMode="auto">
            <a:xfrm>
              <a:off x="7263179" y="4485729"/>
              <a:ext cx="661621" cy="406974"/>
            </a:xfrm>
            <a:prstGeom prst="rect">
              <a:avLst/>
            </a:prstGeom>
            <a:noFill/>
          </p:spPr>
        </p:pic>
        <p:pic>
          <p:nvPicPr>
            <p:cNvPr id="11" name="Picture 14" descr="http://images.clipartpanda.com/ebb-clipart-di6ebb5yT.png">
              <a:extLst>
                <a:ext uri="{FF2B5EF4-FFF2-40B4-BE49-F238E27FC236}">
                  <a16:creationId xmlns:a16="http://schemas.microsoft.com/office/drawing/2014/main" id="{0384BB31-79B8-437C-959D-C07560D36ED8}"/>
                </a:ext>
              </a:extLst>
            </p:cNvPr>
            <p:cNvPicPr>
              <a:picLocks noChangeAspect="1" noChangeArrowheads="1"/>
            </p:cNvPicPr>
            <p:nvPr/>
          </p:nvPicPr>
          <p:blipFill>
            <a:blip r:embed="rId5" cstate="print"/>
            <a:srcRect/>
            <a:stretch>
              <a:fillRect/>
            </a:stretch>
          </p:blipFill>
          <p:spPr bwMode="auto">
            <a:xfrm>
              <a:off x="7239000" y="4023189"/>
              <a:ext cx="685800" cy="344043"/>
            </a:xfrm>
            <a:prstGeom prst="rect">
              <a:avLst/>
            </a:prstGeom>
            <a:noFill/>
          </p:spPr>
        </p:pic>
        <p:pic>
          <p:nvPicPr>
            <p:cNvPr id="12" name="Picture 10" descr="http://routesrentals.com/blogroll/wp-content/uploads/2012/09/routes-rentals-tours-shop-bicycle-parts-tools-1.png">
              <a:extLst>
                <a:ext uri="{FF2B5EF4-FFF2-40B4-BE49-F238E27FC236}">
                  <a16:creationId xmlns:a16="http://schemas.microsoft.com/office/drawing/2014/main" id="{59B76584-F535-4987-81CC-8FE8DFD56A3F}"/>
                </a:ext>
              </a:extLst>
            </p:cNvPr>
            <p:cNvPicPr>
              <a:picLocks noChangeAspect="1" noChangeArrowheads="1"/>
            </p:cNvPicPr>
            <p:nvPr/>
          </p:nvPicPr>
          <p:blipFill>
            <a:blip r:embed="rId6" cstate="print"/>
            <a:srcRect/>
            <a:stretch>
              <a:fillRect/>
            </a:stretch>
          </p:blipFill>
          <p:spPr bwMode="auto">
            <a:xfrm>
              <a:off x="985129" y="4083159"/>
              <a:ext cx="1371379" cy="1815882"/>
            </a:xfrm>
            <a:prstGeom prst="rect">
              <a:avLst/>
            </a:prstGeom>
            <a:noFill/>
          </p:spPr>
        </p:pic>
        <p:sp>
          <p:nvSpPr>
            <p:cNvPr id="4" name="Right Brace 3">
              <a:extLst>
                <a:ext uri="{FF2B5EF4-FFF2-40B4-BE49-F238E27FC236}">
                  <a16:creationId xmlns:a16="http://schemas.microsoft.com/office/drawing/2014/main" id="{E7DFFF94-A6BF-412C-BE85-1F1462688420}"/>
                </a:ext>
              </a:extLst>
            </p:cNvPr>
            <p:cNvSpPr/>
            <p:nvPr/>
          </p:nvSpPr>
          <p:spPr>
            <a:xfrm>
              <a:off x="2507801" y="3962400"/>
              <a:ext cx="400069" cy="205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098" name="Picture 2" descr="Image result for sail boat">
              <a:extLst>
                <a:ext uri="{FF2B5EF4-FFF2-40B4-BE49-F238E27FC236}">
                  <a16:creationId xmlns:a16="http://schemas.microsoft.com/office/drawing/2014/main" id="{BE9B609D-7339-4400-A60E-4CB1BC41FA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6001" y="5207946"/>
              <a:ext cx="768799" cy="768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F13F35-536D-4F7E-9EC1-0C180EC954E1}"/>
                </a:ext>
              </a:extLst>
            </p:cNvPr>
            <p:cNvSpPr txBox="1"/>
            <p:nvPr/>
          </p:nvSpPr>
          <p:spPr>
            <a:xfrm>
              <a:off x="6275832" y="4019858"/>
              <a:ext cx="533400" cy="276999"/>
            </a:xfrm>
            <a:prstGeom prst="rect">
              <a:avLst/>
            </a:prstGeom>
            <a:noFill/>
          </p:spPr>
          <p:txBody>
            <a:bodyPr wrap="square" rtlCol="0">
              <a:spAutoFit/>
            </a:bodyPr>
            <a:lstStyle/>
            <a:p>
              <a:r>
                <a:rPr lang="en-US" sz="1200" dirty="0"/>
                <a:t>.07</a:t>
              </a:r>
            </a:p>
          </p:txBody>
        </p:sp>
        <p:sp>
          <p:nvSpPr>
            <p:cNvPr id="14" name="TextBox 13">
              <a:extLst>
                <a:ext uri="{FF2B5EF4-FFF2-40B4-BE49-F238E27FC236}">
                  <a16:creationId xmlns:a16="http://schemas.microsoft.com/office/drawing/2014/main" id="{F97121C6-6A83-4353-89D0-6309B261CE7E}"/>
                </a:ext>
              </a:extLst>
            </p:cNvPr>
            <p:cNvSpPr txBox="1"/>
            <p:nvPr/>
          </p:nvSpPr>
          <p:spPr>
            <a:xfrm>
              <a:off x="6245352" y="4572000"/>
              <a:ext cx="533400" cy="276999"/>
            </a:xfrm>
            <a:prstGeom prst="rect">
              <a:avLst/>
            </a:prstGeom>
            <a:noFill/>
          </p:spPr>
          <p:txBody>
            <a:bodyPr wrap="square" rtlCol="0">
              <a:spAutoFit/>
            </a:bodyPr>
            <a:lstStyle/>
            <a:p>
              <a:r>
                <a:rPr lang="en-US" sz="1200" dirty="0"/>
                <a:t> 0.9</a:t>
              </a:r>
            </a:p>
          </p:txBody>
        </p:sp>
        <p:sp>
          <p:nvSpPr>
            <p:cNvPr id="15" name="TextBox 14">
              <a:extLst>
                <a:ext uri="{FF2B5EF4-FFF2-40B4-BE49-F238E27FC236}">
                  <a16:creationId xmlns:a16="http://schemas.microsoft.com/office/drawing/2014/main" id="{0045CA61-284C-4706-A5EC-D5BEA3E854E8}"/>
                </a:ext>
              </a:extLst>
            </p:cNvPr>
            <p:cNvSpPr txBox="1"/>
            <p:nvPr/>
          </p:nvSpPr>
          <p:spPr>
            <a:xfrm>
              <a:off x="6275832" y="5514201"/>
              <a:ext cx="533400" cy="276999"/>
            </a:xfrm>
            <a:prstGeom prst="rect">
              <a:avLst/>
            </a:prstGeom>
            <a:noFill/>
          </p:spPr>
          <p:txBody>
            <a:bodyPr wrap="square" rtlCol="0">
              <a:spAutoFit/>
            </a:bodyPr>
            <a:lstStyle/>
            <a:p>
              <a:r>
                <a:rPr lang="en-US" sz="1200" dirty="0"/>
                <a:t>.03</a:t>
              </a:r>
            </a:p>
          </p:txBody>
        </p:sp>
        <p:sp>
          <p:nvSpPr>
            <p:cNvPr id="16" name="TextBox 15">
              <a:extLst>
                <a:ext uri="{FF2B5EF4-FFF2-40B4-BE49-F238E27FC236}">
                  <a16:creationId xmlns:a16="http://schemas.microsoft.com/office/drawing/2014/main" id="{4ACF46EA-521F-49B2-9F5E-56105E4A827D}"/>
                </a:ext>
              </a:extLst>
            </p:cNvPr>
            <p:cNvSpPr txBox="1"/>
            <p:nvPr/>
          </p:nvSpPr>
          <p:spPr>
            <a:xfrm>
              <a:off x="5657869" y="3352800"/>
              <a:ext cx="1371600" cy="523220"/>
            </a:xfrm>
            <a:prstGeom prst="rect">
              <a:avLst/>
            </a:prstGeom>
            <a:noFill/>
          </p:spPr>
          <p:txBody>
            <a:bodyPr wrap="square" rtlCol="0">
              <a:spAutoFit/>
            </a:bodyPr>
            <a:lstStyle/>
            <a:p>
              <a:r>
                <a:rPr lang="en-US" sz="1400" b="1" dirty="0"/>
                <a:t>Probability of belonging to</a:t>
              </a:r>
            </a:p>
          </p:txBody>
        </p:sp>
      </p:grpSp>
      <p:sp>
        <p:nvSpPr>
          <p:cNvPr id="19" name="TextBox 18">
            <a:extLst>
              <a:ext uri="{FF2B5EF4-FFF2-40B4-BE49-F238E27FC236}">
                <a16:creationId xmlns:a16="http://schemas.microsoft.com/office/drawing/2014/main" id="{B363BB7A-DB0B-4012-913B-97B25581308D}"/>
              </a:ext>
            </a:extLst>
          </p:cNvPr>
          <p:cNvSpPr txBox="1"/>
          <p:nvPr/>
        </p:nvSpPr>
        <p:spPr>
          <a:xfrm>
            <a:off x="4886334" y="4422687"/>
            <a:ext cx="533400" cy="276999"/>
          </a:xfrm>
          <a:prstGeom prst="rect">
            <a:avLst/>
          </a:prstGeom>
          <a:noFill/>
        </p:spPr>
        <p:txBody>
          <a:bodyPr wrap="square" rtlCol="0">
            <a:spAutoFit/>
          </a:bodyPr>
          <a:lstStyle/>
          <a:p>
            <a:r>
              <a:rPr lang="en-US" sz="1200" dirty="0"/>
              <a:t>Op1</a:t>
            </a:r>
          </a:p>
        </p:txBody>
      </p:sp>
      <p:sp>
        <p:nvSpPr>
          <p:cNvPr id="20" name="TextBox 19">
            <a:extLst>
              <a:ext uri="{FF2B5EF4-FFF2-40B4-BE49-F238E27FC236}">
                <a16:creationId xmlns:a16="http://schemas.microsoft.com/office/drawing/2014/main" id="{EC0BB12A-9BD2-49C6-84B1-8808E923E6EC}"/>
              </a:ext>
            </a:extLst>
          </p:cNvPr>
          <p:cNvSpPr txBox="1"/>
          <p:nvPr/>
        </p:nvSpPr>
        <p:spPr>
          <a:xfrm>
            <a:off x="4876800" y="5057001"/>
            <a:ext cx="533400" cy="276999"/>
          </a:xfrm>
          <a:prstGeom prst="rect">
            <a:avLst/>
          </a:prstGeom>
          <a:noFill/>
        </p:spPr>
        <p:txBody>
          <a:bodyPr wrap="square" rtlCol="0">
            <a:spAutoFit/>
          </a:bodyPr>
          <a:lstStyle/>
          <a:p>
            <a:r>
              <a:rPr lang="en-US" sz="1200" dirty="0"/>
              <a:t>Op2</a:t>
            </a:r>
          </a:p>
        </p:txBody>
      </p:sp>
      <p:sp>
        <p:nvSpPr>
          <p:cNvPr id="21" name="TextBox 20">
            <a:extLst>
              <a:ext uri="{FF2B5EF4-FFF2-40B4-BE49-F238E27FC236}">
                <a16:creationId xmlns:a16="http://schemas.microsoft.com/office/drawing/2014/main" id="{F6F5ABD0-2075-405A-BFD1-56E68F315D69}"/>
              </a:ext>
            </a:extLst>
          </p:cNvPr>
          <p:cNvSpPr txBox="1"/>
          <p:nvPr/>
        </p:nvSpPr>
        <p:spPr>
          <a:xfrm>
            <a:off x="4876800" y="6047601"/>
            <a:ext cx="533400" cy="276999"/>
          </a:xfrm>
          <a:prstGeom prst="rect">
            <a:avLst/>
          </a:prstGeom>
          <a:noFill/>
        </p:spPr>
        <p:txBody>
          <a:bodyPr wrap="square" rtlCol="0">
            <a:spAutoFit/>
          </a:bodyPr>
          <a:lstStyle/>
          <a:p>
            <a:r>
              <a:rPr lang="en-US" sz="1200" dirty="0" err="1"/>
              <a:t>Opn</a:t>
            </a:r>
            <a:endParaRPr lang="en-US" sz="1200" dirty="0"/>
          </a:p>
        </p:txBody>
      </p:sp>
    </p:spTree>
    <p:extLst>
      <p:ext uri="{BB962C8B-B14F-4D97-AF65-F5344CB8AC3E}">
        <p14:creationId xmlns:p14="http://schemas.microsoft.com/office/powerpoint/2010/main" val="1669892915"/>
      </p:ext>
    </p:extLst>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Forward Propagation</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412081"/>
            <a:ext cx="8469908" cy="3693319"/>
          </a:xfrm>
          <a:prstGeom prst="rect">
            <a:avLst/>
          </a:prstGeom>
          <a:noFill/>
        </p:spPr>
        <p:txBody>
          <a:bodyPr wrap="square" rtlCol="0">
            <a:spAutoFit/>
          </a:bodyPr>
          <a:lstStyle/>
          <a:p>
            <a:pPr marL="342900" indent="-342900">
              <a:buFont typeface="+mj-lt"/>
              <a:buAutoNum type="arabicPeriod"/>
            </a:pPr>
            <a:r>
              <a:rPr lang="en-US" dirty="0"/>
              <a:t>The directed acyclic path taken by input data from input layer to get transformed using non-linear functions into final network level outputs</a:t>
            </a:r>
          </a:p>
          <a:p>
            <a:pPr marL="342900" indent="-342900">
              <a:buFont typeface="+mj-lt"/>
              <a:buAutoNum type="arabicPeriod"/>
            </a:pPr>
            <a:endParaRPr lang="en-US" dirty="0"/>
          </a:p>
          <a:p>
            <a:pPr marL="342900" indent="-342900">
              <a:buFont typeface="+mj-lt"/>
              <a:buAutoNum type="arabicPeriod"/>
            </a:pPr>
            <a:r>
              <a:rPr lang="en-US" dirty="0"/>
              <a:t>Input data is propagated forward from the input layer to hidden layer till it reaches final layer where predictions are emitted</a:t>
            </a:r>
          </a:p>
          <a:p>
            <a:pPr marL="342900" indent="-342900">
              <a:buFont typeface="+mj-lt"/>
              <a:buAutoNum type="arabicPeriod"/>
            </a:pPr>
            <a:endParaRPr lang="en-US" dirty="0"/>
          </a:p>
          <a:p>
            <a:pPr marL="342900" indent="-342900">
              <a:buFont typeface="+mj-lt"/>
              <a:buAutoNum type="arabicPeriod"/>
            </a:pPr>
            <a:r>
              <a:rPr lang="en-US" dirty="0"/>
              <a:t>At every layer, data gets transformed non-linearly in every neuron</a:t>
            </a:r>
          </a:p>
          <a:p>
            <a:pPr marL="342900" indent="-342900">
              <a:buFont typeface="+mj-lt"/>
              <a:buAutoNum type="arabicPeriod"/>
            </a:pPr>
            <a:endParaRPr lang="en-US" dirty="0"/>
          </a:p>
          <a:p>
            <a:pPr marL="342900" indent="-342900">
              <a:buFont typeface="+mj-lt"/>
              <a:buAutoNum type="arabicPeriod"/>
            </a:pPr>
            <a:r>
              <a:rPr lang="en-US" dirty="0"/>
              <a:t>There may be multiple hidden layers with multiple neurons in each layer </a:t>
            </a:r>
          </a:p>
          <a:p>
            <a:pPr marL="342900" indent="-342900">
              <a:buFont typeface="+mj-lt"/>
              <a:buAutoNum type="arabicPeriod"/>
            </a:pPr>
            <a:endParaRPr lang="en-US" dirty="0"/>
          </a:p>
          <a:p>
            <a:pPr marL="342900" indent="-342900">
              <a:buFont typeface="+mj-lt"/>
              <a:buAutoNum type="arabicPeriod"/>
            </a:pPr>
            <a:r>
              <a:rPr lang="en-US" dirty="0"/>
              <a:t>The last layer is the output layer which may have a </a:t>
            </a:r>
            <a:r>
              <a:rPr lang="en-US" dirty="0" err="1"/>
              <a:t>softmax</a:t>
            </a:r>
            <a:r>
              <a:rPr lang="en-US" dirty="0"/>
              <a:t> function (if the network is a multi class classifier) </a:t>
            </a:r>
          </a:p>
          <a:p>
            <a:pPr marL="342900" indent="-342900">
              <a:buFont typeface="+mj-lt"/>
              <a:buAutoNum type="arabicPeriod"/>
            </a:pPr>
            <a:endParaRPr lang="en-US" dirty="0"/>
          </a:p>
        </p:txBody>
      </p:sp>
    </p:spTree>
    <p:extLst>
      <p:ext uri="{BB962C8B-B14F-4D97-AF65-F5344CB8AC3E}">
        <p14:creationId xmlns:p14="http://schemas.microsoft.com/office/powerpoint/2010/main" val="3421172327"/>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80EC5C-6505-4790-A3F2-522599CD7633}"/>
              </a:ext>
            </a:extLst>
          </p:cNvPr>
          <p:cNvSpPr txBox="1">
            <a:spLocks noChangeArrowheads="1"/>
          </p:cNvSpPr>
          <p:nvPr/>
        </p:nvSpPr>
        <p:spPr>
          <a:xfrm>
            <a:off x="762000" y="1657351"/>
            <a:ext cx="8001000" cy="4844468"/>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68" indent="-257168">
              <a:buFont typeface="+mj-lt"/>
              <a:buAutoNum type="arabicPeriod" startAt="7"/>
            </a:pPr>
            <a:r>
              <a:rPr lang="en-US" sz="1600" dirty="0"/>
              <a:t>History artificial neuron</a:t>
            </a:r>
          </a:p>
          <a:p>
            <a:pPr marL="640540" lvl="1" indent="-257168">
              <a:lnSpc>
                <a:spcPct val="150000"/>
              </a:lnSpc>
              <a:buFont typeface="+mj-lt"/>
              <a:buAutoNum type="alphaLcPeriod"/>
            </a:pPr>
            <a:r>
              <a:rPr lang="en-US" sz="1400" dirty="0"/>
              <a:t>Rosenblatt defined a Perceptron as a simple mathematical model of biological neurons</a:t>
            </a:r>
          </a:p>
          <a:p>
            <a:pPr marL="640540" lvl="1" indent="-257168">
              <a:lnSpc>
                <a:spcPct val="150000"/>
              </a:lnSpc>
              <a:buFont typeface="+mj-lt"/>
              <a:buAutoNum type="alphaLcPeriod"/>
            </a:pPr>
            <a:r>
              <a:rPr lang="en-US" sz="1400" dirty="0"/>
              <a:t>It takes as inputs a set of binary values from senses / neighboring neurons. </a:t>
            </a:r>
          </a:p>
          <a:p>
            <a:pPr marL="640540" lvl="1" indent="-257168">
              <a:lnSpc>
                <a:spcPct val="150000"/>
              </a:lnSpc>
              <a:buFont typeface="+mj-lt"/>
              <a:buAutoNum type="alphaLcPeriod"/>
            </a:pPr>
            <a:r>
              <a:rPr lang="en-US" sz="1400" dirty="0"/>
              <a:t>Every input is multiplied by a weight (akin to the synaptic strength to each nearby neuron), </a:t>
            </a:r>
          </a:p>
          <a:p>
            <a:pPr marL="640540" lvl="1" indent="-257168">
              <a:lnSpc>
                <a:spcPct val="150000"/>
              </a:lnSpc>
              <a:buFont typeface="+mj-lt"/>
              <a:buAutoNum type="alphaLcPeriod"/>
            </a:pPr>
            <a:r>
              <a:rPr lang="en-US" sz="1400" dirty="0"/>
              <a:t>A threshold to evaluate the sum of weighted inputs against. Output a 1 (neuron firing) if the weighted sum is more than threshold, else a zero (neuron not firing)</a:t>
            </a:r>
          </a:p>
          <a:p>
            <a:pPr marL="640540" lvl="1" indent="-257168">
              <a:lnSpc>
                <a:spcPct val="150000"/>
              </a:lnSpc>
              <a:buFont typeface="+mj-lt"/>
              <a:buAutoNum type="alphaLcPeriod"/>
            </a:pPr>
            <a:r>
              <a:rPr lang="en-US" sz="1400" dirty="0"/>
              <a:t>Other than the inputs from sensors / neighboring neurons, they also get a special ‘bias’ input, which just has a value of 1 </a:t>
            </a:r>
          </a:p>
          <a:p>
            <a:pPr marL="640540" lvl="1" indent="-257168">
              <a:lnSpc>
                <a:spcPct val="150000"/>
              </a:lnSpc>
              <a:buFont typeface="+mj-lt"/>
              <a:buAutoNum type="alphaLcPeriod"/>
            </a:pPr>
            <a:r>
              <a:rPr lang="en-US" sz="1400" i="1" u="sng" dirty="0"/>
              <a:t>The bias is like intercept in a linear equation. Useful in generating more functions with the same inputs </a:t>
            </a:r>
          </a:p>
          <a:p>
            <a:pPr marL="640540" lvl="1" indent="-257168">
              <a:lnSpc>
                <a:spcPct val="150000"/>
              </a:lnSpc>
              <a:buFont typeface="+mj-lt"/>
              <a:buAutoNum type="alphaLcPeriod"/>
            </a:pPr>
            <a:r>
              <a:rPr lang="en-US" sz="1400" i="1" u="sng" dirty="0"/>
              <a:t>This was an improvement of the  work of Warren McCulloch and Walter Pitts, McColloch-Pitts neuron. </a:t>
            </a:r>
          </a:p>
          <a:p>
            <a:pPr marL="640540" lvl="1" indent="-257168">
              <a:lnSpc>
                <a:spcPct val="150000"/>
              </a:lnSpc>
              <a:buFont typeface="+mj-lt"/>
              <a:buAutoNum type="alphaLcPeriod"/>
            </a:pPr>
            <a:r>
              <a:rPr lang="en-US" sz="1400" dirty="0"/>
              <a:t>McColloch Pitts neuron had a fixed set of weights associated with inputs and as a result </a:t>
            </a:r>
            <a:r>
              <a:rPr lang="en-US" sz="1400" u="sng" dirty="0"/>
              <a:t>did not have the ability to learn. They had no bias term</a:t>
            </a:r>
          </a:p>
        </p:txBody>
      </p:sp>
      <p:sp>
        <p:nvSpPr>
          <p:cNvPr id="3" name="Title 2">
            <a:extLst>
              <a:ext uri="{FF2B5EF4-FFF2-40B4-BE49-F238E27FC236}">
                <a16:creationId xmlns:a16="http://schemas.microsoft.com/office/drawing/2014/main" id="{70BB8733-169E-4CF4-B467-ADEAAC8074DE}"/>
              </a:ext>
            </a:extLst>
          </p:cNvPr>
          <p:cNvSpPr txBox="1">
            <a:spLocks/>
          </p:cNvSpPr>
          <p:nvPr/>
        </p:nvSpPr>
        <p:spPr>
          <a:xfrm>
            <a:off x="725993" y="838200"/>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 Perceptron… </a:t>
            </a:r>
          </a:p>
        </p:txBody>
      </p:sp>
    </p:spTree>
    <p:extLst>
      <p:ext uri="{BB962C8B-B14F-4D97-AF65-F5344CB8AC3E}">
        <p14:creationId xmlns:p14="http://schemas.microsoft.com/office/powerpoint/2010/main" val="3478257251"/>
      </p:ext>
    </p:extLst>
  </p:cSld>
  <p:clrMapOvr>
    <a:masterClrMapping/>
  </p:clrMapOvr>
  <p:transition spd="med">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A07C478-F5CF-46C1-B169-FF0D05DA8B87}"/>
              </a:ext>
            </a:extLst>
          </p:cNvPr>
          <p:cNvPicPr>
            <a:picLocks noChangeAspect="1"/>
          </p:cNvPicPr>
          <p:nvPr/>
        </p:nvPicPr>
        <p:blipFill>
          <a:blip r:embed="rId2"/>
          <a:stretch>
            <a:fillRect/>
          </a:stretch>
        </p:blipFill>
        <p:spPr>
          <a:xfrm>
            <a:off x="654666" y="3002239"/>
            <a:ext cx="7591425" cy="3348567"/>
          </a:xfrm>
          <a:prstGeom prst="rect">
            <a:avLst/>
          </a:prstGeom>
        </p:spPr>
      </p:pic>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Forward Propagation</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288732"/>
            <a:ext cx="8469908" cy="1631216"/>
          </a:xfrm>
          <a:prstGeom prst="rect">
            <a:avLst/>
          </a:prstGeom>
          <a:noFill/>
        </p:spPr>
        <p:txBody>
          <a:bodyPr wrap="square" rtlCol="0">
            <a:spAutoFit/>
          </a:bodyPr>
          <a:lstStyle/>
          <a:p>
            <a:pPr marL="342900" indent="-342900">
              <a:buFont typeface="+mj-lt"/>
              <a:buAutoNum type="arabicPeriod" startAt="6"/>
            </a:pPr>
            <a:r>
              <a:rPr lang="en-US" dirty="0"/>
              <a:t>Forward prop steps – </a:t>
            </a:r>
          </a:p>
          <a:p>
            <a:pPr marL="800100" lvl="1" indent="-342900">
              <a:buFont typeface="+mj-lt"/>
              <a:buAutoNum type="alphaLcPeriod"/>
            </a:pPr>
            <a:r>
              <a:rPr lang="en-US" sz="1600" dirty="0"/>
              <a:t>Calculate the weighted input to the hidden layer by multiplying 𝑋 by the hidden weight 𝑊ℎ </a:t>
            </a:r>
          </a:p>
          <a:p>
            <a:pPr marL="800100" lvl="1" indent="-342900">
              <a:buFont typeface="+mj-lt"/>
              <a:buAutoNum type="alphaLcPeriod"/>
            </a:pPr>
            <a:r>
              <a:rPr lang="en-US" sz="1600" dirty="0"/>
              <a:t>Apply the activation function and pass the result to the final layer </a:t>
            </a:r>
          </a:p>
          <a:p>
            <a:pPr marL="800100" lvl="1" indent="-342900">
              <a:buFont typeface="+mj-lt"/>
              <a:buAutoNum type="alphaLcPeriod"/>
            </a:pPr>
            <a:r>
              <a:rPr lang="en-US" sz="1600" dirty="0"/>
              <a:t>At output layer, repeat step b replacing 𝑋 by the hidden layer’s output</a:t>
            </a:r>
          </a:p>
          <a:p>
            <a:pPr marL="342900" indent="-342900">
              <a:buFont typeface="+mj-lt"/>
              <a:buAutoNum type="arabicPeriod" startAt="6"/>
            </a:pPr>
            <a:endParaRPr lang="en-US" dirty="0"/>
          </a:p>
        </p:txBody>
      </p:sp>
      <p:sp>
        <p:nvSpPr>
          <p:cNvPr id="7" name="TextBox 6">
            <a:extLst>
              <a:ext uri="{FF2B5EF4-FFF2-40B4-BE49-F238E27FC236}">
                <a16:creationId xmlns:a16="http://schemas.microsoft.com/office/drawing/2014/main" id="{C9435018-DC33-484E-A716-49D32D18885B}"/>
              </a:ext>
            </a:extLst>
          </p:cNvPr>
          <p:cNvSpPr txBox="1"/>
          <p:nvPr/>
        </p:nvSpPr>
        <p:spPr>
          <a:xfrm>
            <a:off x="978286" y="2668332"/>
            <a:ext cx="1460114" cy="304561"/>
          </a:xfrm>
          <a:prstGeom prst="rect">
            <a:avLst/>
          </a:prstGeom>
          <a:noFill/>
        </p:spPr>
        <p:txBody>
          <a:bodyPr wrap="square" rtlCol="0">
            <a:spAutoFit/>
          </a:bodyPr>
          <a:lstStyle/>
          <a:p>
            <a:r>
              <a:rPr lang="en-US" sz="1600" b="1" dirty="0"/>
              <a:t>Input Layer</a:t>
            </a:r>
          </a:p>
        </p:txBody>
      </p:sp>
      <p:sp>
        <p:nvSpPr>
          <p:cNvPr id="8" name="TextBox 7">
            <a:extLst>
              <a:ext uri="{FF2B5EF4-FFF2-40B4-BE49-F238E27FC236}">
                <a16:creationId xmlns:a16="http://schemas.microsoft.com/office/drawing/2014/main" id="{673F0D06-D9BC-499C-8A11-F956430F3239}"/>
              </a:ext>
            </a:extLst>
          </p:cNvPr>
          <p:cNvSpPr txBox="1"/>
          <p:nvPr/>
        </p:nvSpPr>
        <p:spPr>
          <a:xfrm>
            <a:off x="3410972" y="2645827"/>
            <a:ext cx="1552959" cy="304561"/>
          </a:xfrm>
          <a:prstGeom prst="rect">
            <a:avLst/>
          </a:prstGeom>
          <a:noFill/>
        </p:spPr>
        <p:txBody>
          <a:bodyPr wrap="square" rtlCol="0">
            <a:spAutoFit/>
          </a:bodyPr>
          <a:lstStyle/>
          <a:p>
            <a:r>
              <a:rPr lang="en-US" sz="1600" b="1" dirty="0"/>
              <a:t>Hidden Layer</a:t>
            </a:r>
          </a:p>
        </p:txBody>
      </p:sp>
      <p:sp>
        <p:nvSpPr>
          <p:cNvPr id="9" name="TextBox 8">
            <a:extLst>
              <a:ext uri="{FF2B5EF4-FFF2-40B4-BE49-F238E27FC236}">
                <a16:creationId xmlns:a16="http://schemas.microsoft.com/office/drawing/2014/main" id="{50CAF70E-DA8A-4FF2-A37C-BBF63AEAE35A}"/>
              </a:ext>
            </a:extLst>
          </p:cNvPr>
          <p:cNvSpPr txBox="1"/>
          <p:nvPr/>
        </p:nvSpPr>
        <p:spPr>
          <a:xfrm>
            <a:off x="5804309" y="2664874"/>
            <a:ext cx="1552959" cy="304561"/>
          </a:xfrm>
          <a:prstGeom prst="rect">
            <a:avLst/>
          </a:prstGeom>
          <a:noFill/>
        </p:spPr>
        <p:txBody>
          <a:bodyPr wrap="square" rtlCol="0">
            <a:spAutoFit/>
          </a:bodyPr>
          <a:lstStyle/>
          <a:p>
            <a:r>
              <a:rPr lang="en-US" sz="1600" b="1" dirty="0"/>
              <a:t>Output Layer</a:t>
            </a:r>
          </a:p>
        </p:txBody>
      </p:sp>
      <p:cxnSp>
        <p:nvCxnSpPr>
          <p:cNvPr id="14" name="Straight Connector 13">
            <a:extLst>
              <a:ext uri="{FF2B5EF4-FFF2-40B4-BE49-F238E27FC236}">
                <a16:creationId xmlns:a16="http://schemas.microsoft.com/office/drawing/2014/main" id="{4A56D067-7191-4016-A9E6-C814186C0617}"/>
              </a:ext>
            </a:extLst>
          </p:cNvPr>
          <p:cNvCxnSpPr/>
          <p:nvPr/>
        </p:nvCxnSpPr>
        <p:spPr>
          <a:xfrm>
            <a:off x="3410972" y="2969435"/>
            <a:ext cx="0" cy="3362325"/>
          </a:xfrm>
          <a:prstGeom prst="line">
            <a:avLst/>
          </a:prstGeom>
          <a:ln>
            <a:solidFill>
              <a:schemeClr val="accent4">
                <a:lumMod val="60000"/>
                <a:lumOff val="40000"/>
              </a:schemeClr>
            </a:solidFill>
            <a:prstDash val="lgDash"/>
          </a:ln>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A593021A-434C-4BFA-A820-1610B3FDB780}"/>
              </a:ext>
            </a:extLst>
          </p:cNvPr>
          <p:cNvCxnSpPr/>
          <p:nvPr/>
        </p:nvCxnSpPr>
        <p:spPr>
          <a:xfrm>
            <a:off x="4953000" y="2969435"/>
            <a:ext cx="0" cy="3362325"/>
          </a:xfrm>
          <a:prstGeom prst="line">
            <a:avLst/>
          </a:prstGeom>
          <a:ln>
            <a:solidFill>
              <a:schemeClr val="accent4">
                <a:lumMod val="60000"/>
                <a:lumOff val="40000"/>
              </a:schemeClr>
            </a:solidFill>
            <a:prstDash val="lgDash"/>
          </a:ln>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897B1AD8-4B7A-4BA2-A2A0-551AE1C56D1D}"/>
              </a:ext>
            </a:extLst>
          </p:cNvPr>
          <p:cNvCxnSpPr/>
          <p:nvPr/>
        </p:nvCxnSpPr>
        <p:spPr>
          <a:xfrm>
            <a:off x="7563555" y="2971800"/>
            <a:ext cx="0" cy="3362325"/>
          </a:xfrm>
          <a:prstGeom prst="line">
            <a:avLst/>
          </a:prstGeom>
          <a:ln>
            <a:solidFill>
              <a:schemeClr val="accent4">
                <a:lumMod val="60000"/>
                <a:lumOff val="40000"/>
              </a:schemeClr>
            </a:solidFill>
            <a:prstDash val="lg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97551499"/>
      </p:ext>
    </p:extLst>
  </p:cSld>
  <p:clrMapOvr>
    <a:masterClrMapping/>
  </p:clrMapOvr>
  <p:transition spd="med">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Forward Propagation and Matrix operations</a:t>
            </a:r>
          </a:p>
        </p:txBody>
      </p:sp>
      <p:grpSp>
        <p:nvGrpSpPr>
          <p:cNvPr id="43" name="Group 42">
            <a:extLst>
              <a:ext uri="{FF2B5EF4-FFF2-40B4-BE49-F238E27FC236}">
                <a16:creationId xmlns:a16="http://schemas.microsoft.com/office/drawing/2014/main" id="{ED5CB66B-D6B5-4F64-BE85-1B51754912A2}"/>
              </a:ext>
            </a:extLst>
          </p:cNvPr>
          <p:cNvGrpSpPr/>
          <p:nvPr/>
        </p:nvGrpSpPr>
        <p:grpSpPr>
          <a:xfrm>
            <a:off x="533400" y="1524001"/>
            <a:ext cx="6096000" cy="3962400"/>
            <a:chOff x="533400" y="1524000"/>
            <a:chExt cx="7696200" cy="4643437"/>
          </a:xfrm>
        </p:grpSpPr>
        <p:pic>
          <p:nvPicPr>
            <p:cNvPr id="4" name="Picture 2" descr="https://media.licdn.com/mpr/mpr/shrinknp_800_800/AAEAAQAAAAAAAAf2AAAAJDFjMjA0ODZmLTdkODktNGUwOS04NTFkLWRlY2ExZmVjYjFkNw.gif">
              <a:extLst>
                <a:ext uri="{FF2B5EF4-FFF2-40B4-BE49-F238E27FC236}">
                  <a16:creationId xmlns:a16="http://schemas.microsoft.com/office/drawing/2014/main" id="{638522B3-33BD-4244-8C39-A4716DC66BD2}"/>
                </a:ext>
              </a:extLst>
            </p:cNvPr>
            <p:cNvPicPr>
              <a:picLocks noChangeAspect="1" noChangeArrowheads="1"/>
            </p:cNvPicPr>
            <p:nvPr/>
          </p:nvPicPr>
          <p:blipFill>
            <a:blip r:embed="rId3" cstate="print"/>
            <a:srcRect/>
            <a:stretch>
              <a:fillRect/>
            </a:stretch>
          </p:blipFill>
          <p:spPr bwMode="auto">
            <a:xfrm>
              <a:off x="838200" y="1524000"/>
              <a:ext cx="7391400" cy="2719093"/>
            </a:xfrm>
            <a:prstGeom prst="rect">
              <a:avLst/>
            </a:prstGeom>
            <a:noFill/>
          </p:spPr>
        </p:pic>
        <p:pic>
          <p:nvPicPr>
            <p:cNvPr id="6" name="Picture 5">
              <a:extLst>
                <a:ext uri="{FF2B5EF4-FFF2-40B4-BE49-F238E27FC236}">
                  <a16:creationId xmlns:a16="http://schemas.microsoft.com/office/drawing/2014/main" id="{DEC42FDC-C73A-4FF0-9432-96B121F631BF}"/>
                </a:ext>
              </a:extLst>
            </p:cNvPr>
            <p:cNvPicPr>
              <a:picLocks noChangeAspect="1"/>
            </p:cNvPicPr>
            <p:nvPr/>
          </p:nvPicPr>
          <p:blipFill>
            <a:blip r:embed="rId4"/>
            <a:stretch>
              <a:fillRect/>
            </a:stretch>
          </p:blipFill>
          <p:spPr>
            <a:xfrm>
              <a:off x="533400" y="4529137"/>
              <a:ext cx="2762250" cy="1609725"/>
            </a:xfrm>
            <a:prstGeom prst="rect">
              <a:avLst/>
            </a:prstGeom>
          </p:spPr>
        </p:pic>
        <p:pic>
          <p:nvPicPr>
            <p:cNvPr id="7" name="Picture 6">
              <a:extLst>
                <a:ext uri="{FF2B5EF4-FFF2-40B4-BE49-F238E27FC236}">
                  <a16:creationId xmlns:a16="http://schemas.microsoft.com/office/drawing/2014/main" id="{0AD9EB4E-4037-4783-9021-5F3D1C0463F4}"/>
                </a:ext>
              </a:extLst>
            </p:cNvPr>
            <p:cNvPicPr>
              <a:picLocks noChangeAspect="1"/>
            </p:cNvPicPr>
            <p:nvPr/>
          </p:nvPicPr>
          <p:blipFill>
            <a:blip r:embed="rId5"/>
            <a:stretch>
              <a:fillRect/>
            </a:stretch>
          </p:blipFill>
          <p:spPr>
            <a:xfrm>
              <a:off x="3371852" y="4529137"/>
              <a:ext cx="2476500" cy="1600200"/>
            </a:xfrm>
            <a:prstGeom prst="rect">
              <a:avLst/>
            </a:prstGeom>
          </p:spPr>
        </p:pic>
        <p:pic>
          <p:nvPicPr>
            <p:cNvPr id="8" name="Picture 7">
              <a:extLst>
                <a:ext uri="{FF2B5EF4-FFF2-40B4-BE49-F238E27FC236}">
                  <a16:creationId xmlns:a16="http://schemas.microsoft.com/office/drawing/2014/main" id="{ECDFE53D-BC5E-45E5-A2E9-FD7B3A942C40}"/>
                </a:ext>
              </a:extLst>
            </p:cNvPr>
            <p:cNvPicPr>
              <a:picLocks noChangeAspect="1"/>
            </p:cNvPicPr>
            <p:nvPr/>
          </p:nvPicPr>
          <p:blipFill>
            <a:blip r:embed="rId6"/>
            <a:stretch>
              <a:fillRect/>
            </a:stretch>
          </p:blipFill>
          <p:spPr>
            <a:xfrm>
              <a:off x="5924554" y="4529137"/>
              <a:ext cx="2266950" cy="1638300"/>
            </a:xfrm>
            <a:prstGeom prst="rect">
              <a:avLst/>
            </a:prstGeom>
          </p:spPr>
        </p:pic>
        <p:cxnSp>
          <p:nvCxnSpPr>
            <p:cNvPr id="10" name="Straight Arrow Connector 9">
              <a:extLst>
                <a:ext uri="{FF2B5EF4-FFF2-40B4-BE49-F238E27FC236}">
                  <a16:creationId xmlns:a16="http://schemas.microsoft.com/office/drawing/2014/main" id="{A76A50E2-F3BD-4A58-934A-452B4AFDAAE8}"/>
                </a:ext>
              </a:extLst>
            </p:cNvPr>
            <p:cNvCxnSpPr/>
            <p:nvPr/>
          </p:nvCxnSpPr>
          <p:spPr>
            <a:xfrm flipV="1">
              <a:off x="1371600" y="3505200"/>
              <a:ext cx="762000" cy="102393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BADB155-1A7B-407E-A50B-641EB6108B12}"/>
                </a:ext>
              </a:extLst>
            </p:cNvPr>
            <p:cNvCxnSpPr>
              <a:cxnSpLocks/>
            </p:cNvCxnSpPr>
            <p:nvPr/>
          </p:nvCxnSpPr>
          <p:spPr>
            <a:xfrm flipV="1">
              <a:off x="3085338" y="3505200"/>
              <a:ext cx="343662" cy="102393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A224E66-0C60-4105-AB7C-177D3692BE54}"/>
                </a:ext>
              </a:extLst>
            </p:cNvPr>
            <p:cNvCxnSpPr/>
            <p:nvPr/>
          </p:nvCxnSpPr>
          <p:spPr>
            <a:xfrm flipV="1">
              <a:off x="2133600" y="3505200"/>
              <a:ext cx="1066800" cy="11430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1DC3FA8-C8F1-42DB-BDE6-DE7EF97C434D}"/>
                </a:ext>
              </a:extLst>
            </p:cNvPr>
            <p:cNvCxnSpPr>
              <a:cxnSpLocks/>
            </p:cNvCxnSpPr>
            <p:nvPr/>
          </p:nvCxnSpPr>
          <p:spPr>
            <a:xfrm flipV="1">
              <a:off x="3857246" y="3429000"/>
              <a:ext cx="276604" cy="121920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795887D-9428-477A-82DB-CCAEF5FFE78E}"/>
                </a:ext>
              </a:extLst>
            </p:cNvPr>
            <p:cNvCxnSpPr>
              <a:cxnSpLocks/>
            </p:cNvCxnSpPr>
            <p:nvPr/>
          </p:nvCxnSpPr>
          <p:spPr>
            <a:xfrm flipV="1">
              <a:off x="4762504" y="3505200"/>
              <a:ext cx="390142" cy="11430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682348A-4DB3-4242-8887-79356B0627BB}"/>
                </a:ext>
              </a:extLst>
            </p:cNvPr>
            <p:cNvCxnSpPr>
              <a:cxnSpLocks/>
            </p:cNvCxnSpPr>
            <p:nvPr/>
          </p:nvCxnSpPr>
          <p:spPr>
            <a:xfrm flipH="1" flipV="1">
              <a:off x="5411344" y="3474871"/>
              <a:ext cx="89152" cy="117332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672BFA-13F4-41B8-A462-BE7D6BC71BD8}"/>
                </a:ext>
              </a:extLst>
            </p:cNvPr>
            <p:cNvCxnSpPr>
              <a:cxnSpLocks/>
            </p:cNvCxnSpPr>
            <p:nvPr/>
          </p:nvCxnSpPr>
          <p:spPr>
            <a:xfrm flipH="1" flipV="1">
              <a:off x="6043423" y="3276601"/>
              <a:ext cx="233175" cy="137159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E5B1C79-2813-43A5-973C-C5F0C2C0D34D}"/>
                </a:ext>
              </a:extLst>
            </p:cNvPr>
            <p:cNvCxnSpPr>
              <a:cxnSpLocks/>
            </p:cNvCxnSpPr>
            <p:nvPr/>
          </p:nvCxnSpPr>
          <p:spPr>
            <a:xfrm flipV="1">
              <a:off x="7074028" y="2971800"/>
              <a:ext cx="0" cy="16764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A29103-3169-477C-A7FB-62F9D65A2812}"/>
                </a:ext>
              </a:extLst>
            </p:cNvPr>
            <p:cNvCxnSpPr>
              <a:cxnSpLocks/>
            </p:cNvCxnSpPr>
            <p:nvPr/>
          </p:nvCxnSpPr>
          <p:spPr>
            <a:xfrm flipH="1" flipV="1">
              <a:off x="7338823" y="2883546"/>
              <a:ext cx="532636" cy="164559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0" name="Connector: Curved 29">
              <a:extLst>
                <a:ext uri="{FF2B5EF4-FFF2-40B4-BE49-F238E27FC236}">
                  <a16:creationId xmlns:a16="http://schemas.microsoft.com/office/drawing/2014/main" id="{581D6B90-6F21-4F07-8D5D-9577B1569903}"/>
                </a:ext>
              </a:extLst>
            </p:cNvPr>
            <p:cNvCxnSpPr>
              <a:cxnSpLocks/>
              <a:stCxn id="6" idx="2"/>
            </p:cNvCxnSpPr>
            <p:nvPr/>
          </p:nvCxnSpPr>
          <p:spPr>
            <a:xfrm rot="5400000" flipH="1" flipV="1">
              <a:off x="1070136" y="4921088"/>
              <a:ext cx="2062162" cy="373385"/>
            </a:xfrm>
            <a:prstGeom prst="curvedConnector5">
              <a:avLst>
                <a:gd name="adj1" fmla="val -11085"/>
                <a:gd name="adj2" fmla="val -431117"/>
                <a:gd name="adj3" fmla="val 8903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D160138A-C671-465F-A13F-8DE602D4032D}"/>
                </a:ext>
              </a:extLst>
            </p:cNvPr>
            <p:cNvCxnSpPr>
              <a:cxnSpLocks/>
            </p:cNvCxnSpPr>
            <p:nvPr/>
          </p:nvCxnSpPr>
          <p:spPr>
            <a:xfrm rot="16200000" flipV="1">
              <a:off x="3494149" y="5018811"/>
              <a:ext cx="1771650" cy="220214"/>
            </a:xfrm>
            <a:prstGeom prst="curvedConnector3">
              <a:avLst>
                <a:gd name="adj1" fmla="val -134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F640FC4E-8A69-454E-9143-6CF9B7A18B2B}"/>
                </a:ext>
              </a:extLst>
            </p:cNvPr>
            <p:cNvCxnSpPr>
              <a:cxnSpLocks/>
            </p:cNvCxnSpPr>
            <p:nvPr/>
          </p:nvCxnSpPr>
          <p:spPr>
            <a:xfrm rot="5400000" flipH="1">
              <a:off x="5720525" y="4681536"/>
              <a:ext cx="2009773" cy="962028"/>
            </a:xfrm>
            <a:prstGeom prst="curvedConnector5">
              <a:avLst>
                <a:gd name="adj1" fmla="val -11374"/>
                <a:gd name="adj2" fmla="val -167968"/>
                <a:gd name="adj3" fmla="val 90758"/>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4" name="TextBox 43">
            <a:extLst>
              <a:ext uri="{FF2B5EF4-FFF2-40B4-BE49-F238E27FC236}">
                <a16:creationId xmlns:a16="http://schemas.microsoft.com/office/drawing/2014/main" id="{69A5C489-34AE-4A05-9872-A086D8C08477}"/>
              </a:ext>
            </a:extLst>
          </p:cNvPr>
          <p:cNvSpPr txBox="1"/>
          <p:nvPr/>
        </p:nvSpPr>
        <p:spPr>
          <a:xfrm>
            <a:off x="206933" y="5779866"/>
            <a:ext cx="8205980" cy="769441"/>
          </a:xfrm>
          <a:prstGeom prst="rect">
            <a:avLst/>
          </a:prstGeom>
          <a:noFill/>
        </p:spPr>
        <p:txBody>
          <a:bodyPr wrap="square" rtlCol="0">
            <a:spAutoFit/>
          </a:bodyPr>
          <a:lstStyle/>
          <a:p>
            <a:r>
              <a:rPr lang="en-US" sz="1600" dirty="0"/>
              <a:t>Note:</a:t>
            </a:r>
            <a:r>
              <a:rPr lang="en-US" sz="1600" dirty="0">
                <a:solidFill>
                  <a:schemeClr val="tx1">
                    <a:lumMod val="50000"/>
                    <a:lumOff val="50000"/>
                  </a:schemeClr>
                </a:solidFill>
              </a:rPr>
              <a:t> </a:t>
            </a:r>
            <a:r>
              <a:rPr lang="en-US" sz="1400" dirty="0"/>
              <a:t>The diagram shows step function instead of </a:t>
            </a:r>
            <a:r>
              <a:rPr lang="en-US" sz="1400" dirty="0" err="1"/>
              <a:t>ReLU</a:t>
            </a:r>
            <a:r>
              <a:rPr lang="en-US" sz="1400" dirty="0"/>
              <a:t> in each neuron</a:t>
            </a:r>
          </a:p>
          <a:p>
            <a:r>
              <a:rPr lang="en-US" sz="1400" dirty="0"/>
              <a:t>The bias is all set to 1. The bias supplied to a neuron depends on the weight assigned to the connector connecting bias to the neuron</a:t>
            </a:r>
          </a:p>
        </p:txBody>
      </p:sp>
    </p:spTree>
    <p:extLst>
      <p:ext uri="{BB962C8B-B14F-4D97-AF65-F5344CB8AC3E}">
        <p14:creationId xmlns:p14="http://schemas.microsoft.com/office/powerpoint/2010/main" val="1804252216"/>
      </p:ext>
    </p:extLst>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Bias Term</a:t>
            </a:r>
          </a:p>
        </p:txBody>
      </p:sp>
      <p:sp>
        <p:nvSpPr>
          <p:cNvPr id="5" name="TextBox 4">
            <a:extLst>
              <a:ext uri="{FF2B5EF4-FFF2-40B4-BE49-F238E27FC236}">
                <a16:creationId xmlns:a16="http://schemas.microsoft.com/office/drawing/2014/main" id="{446C43B7-F74C-4B22-BC19-35E766E7E801}"/>
              </a:ext>
            </a:extLst>
          </p:cNvPr>
          <p:cNvSpPr txBox="1"/>
          <p:nvPr/>
        </p:nvSpPr>
        <p:spPr>
          <a:xfrm>
            <a:off x="171471" y="1288732"/>
            <a:ext cx="8469908" cy="5355312"/>
          </a:xfrm>
          <a:prstGeom prst="rect">
            <a:avLst/>
          </a:prstGeom>
          <a:noFill/>
        </p:spPr>
        <p:txBody>
          <a:bodyPr wrap="square" rtlCol="0">
            <a:spAutoFit/>
          </a:bodyPr>
          <a:lstStyle/>
          <a:p>
            <a:pPr marL="342900" indent="-342900">
              <a:buFont typeface="+mj-lt"/>
              <a:buAutoNum type="arabicPeriod"/>
            </a:pPr>
            <a:r>
              <a:rPr lang="en-US" dirty="0"/>
              <a:t>Every neuron in the hidden layers are associated with a bias term. The bias term help us to control the firing threshold in each neuron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It acts like the intercept in a linear equation (y = sum(mx) + c). If sum(mx) is not crossing the threshold but the neuron needs to fire</a:t>
            </a:r>
          </a:p>
          <a:p>
            <a:pPr marL="342900" indent="-342900">
              <a:buFont typeface="+mj-lt"/>
              <a:buAutoNum type="arabicPeriod"/>
            </a:pPr>
            <a:endParaRPr lang="en-US" dirty="0"/>
          </a:p>
          <a:p>
            <a:pPr marL="342900" indent="-342900">
              <a:buFont typeface="+mj-lt"/>
              <a:buAutoNum type="arabicPeriod"/>
            </a:pPr>
            <a:r>
              <a:rPr lang="en-US" dirty="0"/>
              <a:t>bias will be adjusted to lower that neuron’s threshold to make it fire! Network learns richer set of patterns using bias</a:t>
            </a:r>
          </a:p>
          <a:p>
            <a:pPr marL="342900" indent="-342900">
              <a:buFont typeface="+mj-lt"/>
              <a:buAutoNum type="arabicPeriod"/>
            </a:pPr>
            <a:endParaRPr lang="en-US" dirty="0"/>
          </a:p>
          <a:p>
            <a:pPr marL="342900" indent="-342900">
              <a:buFont typeface="+mj-lt"/>
              <a:buAutoNum type="arabicPeriod"/>
            </a:pPr>
            <a:r>
              <a:rPr lang="en-US" dirty="0"/>
              <a:t>The bias term is also considered as input though it does not come from data</a:t>
            </a:r>
          </a:p>
        </p:txBody>
      </p:sp>
      <p:pic>
        <p:nvPicPr>
          <p:cNvPr id="4" name="Picture 2" descr="https://media.licdn.com/mpr/mpr/shrinknp_800_800/AAEAAQAAAAAAAAf2AAAAJDFjMjA0ODZmLTdkODktNGUwOS04NTFkLWRlY2ExZmVjYjFkNw.gif">
            <a:extLst>
              <a:ext uri="{FF2B5EF4-FFF2-40B4-BE49-F238E27FC236}">
                <a16:creationId xmlns:a16="http://schemas.microsoft.com/office/drawing/2014/main" id="{638522B3-33BD-4244-8C39-A4716DC66BD2}"/>
              </a:ext>
            </a:extLst>
          </p:cNvPr>
          <p:cNvPicPr>
            <a:picLocks noChangeAspect="1" noChangeArrowheads="1"/>
          </p:cNvPicPr>
          <p:nvPr/>
        </p:nvPicPr>
        <p:blipFill>
          <a:blip r:embed="rId2" cstate="print"/>
          <a:srcRect/>
          <a:stretch>
            <a:fillRect/>
          </a:stretch>
        </p:blipFill>
        <p:spPr bwMode="auto">
          <a:xfrm>
            <a:off x="1371600" y="1905000"/>
            <a:ext cx="5334000" cy="2719093"/>
          </a:xfrm>
          <a:prstGeom prst="rect">
            <a:avLst/>
          </a:prstGeom>
          <a:noFill/>
        </p:spPr>
      </p:pic>
    </p:spTree>
    <p:extLst>
      <p:ext uri="{BB962C8B-B14F-4D97-AF65-F5344CB8AC3E}">
        <p14:creationId xmlns:p14="http://schemas.microsoft.com/office/powerpoint/2010/main" val="13051731"/>
      </p:ext>
    </p:extLst>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23FF3-A64A-4E97-9A21-D278E2182773}"/>
              </a:ext>
            </a:extLst>
          </p:cNvPr>
          <p:cNvSpPr txBox="1"/>
          <p:nvPr/>
        </p:nvSpPr>
        <p:spPr>
          <a:xfrm>
            <a:off x="259379" y="941959"/>
            <a:ext cx="8382000" cy="381000"/>
          </a:xfrm>
          <a:prstGeom prst="rect">
            <a:avLst/>
          </a:prstGeom>
          <a:noFill/>
        </p:spPr>
        <p:txBody>
          <a:bodyPr wrap="square" rtlCol="0">
            <a:spAutoFit/>
          </a:bodyPr>
          <a:lstStyle/>
          <a:p>
            <a:r>
              <a:rPr lang="en-US" b="1" dirty="0"/>
              <a:t>Loss function (Mean Square Loss)</a:t>
            </a:r>
          </a:p>
        </p:txBody>
      </p:sp>
      <p:sp>
        <p:nvSpPr>
          <p:cNvPr id="3" name="TextBox 2">
            <a:extLst>
              <a:ext uri="{FF2B5EF4-FFF2-40B4-BE49-F238E27FC236}">
                <a16:creationId xmlns:a16="http://schemas.microsoft.com/office/drawing/2014/main" id="{4FA9CE87-DE83-4C29-9367-EC177757F778}"/>
              </a:ext>
            </a:extLst>
          </p:cNvPr>
          <p:cNvSpPr txBox="1"/>
          <p:nvPr/>
        </p:nvSpPr>
        <p:spPr>
          <a:xfrm>
            <a:off x="222012" y="1264987"/>
            <a:ext cx="8699975" cy="4862870"/>
          </a:xfrm>
          <a:prstGeom prst="rect">
            <a:avLst/>
          </a:prstGeom>
          <a:noFill/>
        </p:spPr>
        <p:txBody>
          <a:bodyPr wrap="square" rtlCol="0">
            <a:spAutoFit/>
          </a:bodyPr>
          <a:lstStyle/>
          <a:p>
            <a:pPr lvl="1"/>
            <a:endParaRPr lang="en-US" sz="1600" dirty="0"/>
          </a:p>
          <a:p>
            <a:pPr marL="342900" indent="-342900">
              <a:buFont typeface="+mj-lt"/>
              <a:buAutoNum type="arabicPeriod"/>
            </a:pPr>
            <a:r>
              <a:rPr lang="en-US" sz="1400" dirty="0"/>
              <a:t>What is an optimization algorithm and what is its use? - Optimization algorithms helps us to </a:t>
            </a:r>
            <a:r>
              <a:rPr lang="en-US" sz="1400" b="1" i="1" dirty="0"/>
              <a:t>minimize (or maximize)</a:t>
            </a:r>
            <a:r>
              <a:rPr lang="en-US" sz="1400" dirty="0"/>
              <a:t> an </a:t>
            </a:r>
            <a:r>
              <a:rPr lang="en-US" sz="1400" b="1" dirty="0"/>
              <a:t>Objective </a:t>
            </a:r>
            <a:r>
              <a:rPr lang="en-US" sz="1400" dirty="0"/>
              <a:t>function (</a:t>
            </a:r>
            <a:r>
              <a:rPr lang="en-US" sz="1400" i="1" dirty="0"/>
              <a:t>another name for </a:t>
            </a:r>
            <a:r>
              <a:rPr lang="en-US" sz="1400" b="1" i="1" dirty="0"/>
              <a:t>Error</a:t>
            </a:r>
            <a:r>
              <a:rPr lang="en-US" sz="1400" i="1" dirty="0"/>
              <a:t> function</a:t>
            </a:r>
            <a:r>
              <a:rPr lang="en-US" sz="1400" dirty="0"/>
              <a:t>) </a:t>
            </a:r>
            <a:r>
              <a:rPr lang="en-US" sz="1400" b="1" dirty="0"/>
              <a:t>E(x) </a:t>
            </a:r>
            <a:r>
              <a:rPr lang="en-US" sz="1400" dirty="0"/>
              <a:t>which is simply a mathematical function dependent on the Model’s internal </a:t>
            </a:r>
            <a:r>
              <a:rPr lang="en-US" sz="1400" b="1" dirty="0"/>
              <a:t>learnable parameters</a:t>
            </a:r>
            <a:r>
              <a:rPr lang="en-US" sz="1400" dirty="0"/>
              <a:t> which are used in computing the target values(</a:t>
            </a:r>
            <a:r>
              <a:rPr lang="en-US" sz="1400" b="1" dirty="0"/>
              <a:t>Y</a:t>
            </a:r>
            <a:r>
              <a:rPr lang="en-US" sz="1400" dirty="0"/>
              <a:t>) from the set of </a:t>
            </a:r>
            <a:r>
              <a:rPr lang="en-US" sz="1400" i="1" dirty="0"/>
              <a:t>predictors</a:t>
            </a:r>
            <a:r>
              <a:rPr lang="en-US" sz="1400" dirty="0"/>
              <a:t>(</a:t>
            </a:r>
            <a:r>
              <a:rPr lang="en-US" sz="1400" b="1" dirty="0"/>
              <a:t>X</a:t>
            </a:r>
            <a:r>
              <a:rPr lang="en-US" sz="1400" dirty="0"/>
              <a:t>) used in the model</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C = ½(( </a:t>
            </a:r>
            <a:r>
              <a:rPr lang="en-US" sz="1400" dirty="0" err="1"/>
              <a:t>wi.xi</a:t>
            </a:r>
            <a:r>
              <a:rPr lang="en-US" sz="1400" dirty="0"/>
              <a:t> + b) – y).  In this expression Xi and y come from the data and are given. What the ML algorithm learns is the weight  </a:t>
            </a:r>
            <a:r>
              <a:rPr lang="en-US" sz="1400" dirty="0" err="1"/>
              <a:t>wi</a:t>
            </a:r>
            <a:r>
              <a:rPr lang="en-US" sz="1400" dirty="0"/>
              <a:t> and bias b. Thus  C = f( </a:t>
            </a:r>
            <a:r>
              <a:rPr lang="en-US" sz="1400" dirty="0" err="1"/>
              <a:t>wi</a:t>
            </a:r>
            <a:r>
              <a:rPr lang="en-US" sz="1400" dirty="0"/>
              <a:t>, b)</a:t>
            </a:r>
          </a:p>
          <a:p>
            <a:pPr marL="342900" indent="-342900">
              <a:buFont typeface="+mj-lt"/>
              <a:buAutoNum type="arabicPeriod"/>
            </a:pPr>
            <a:endParaRPr lang="en-US" sz="1400" dirty="0"/>
          </a:p>
          <a:p>
            <a:pPr marL="342900" indent="-342900">
              <a:buFont typeface="+mj-lt"/>
              <a:buAutoNum type="arabicPeriod"/>
            </a:pPr>
            <a:r>
              <a:rPr lang="en-US" sz="1400" dirty="0"/>
              <a:t>The optimizer algorithms try to estimate the values of </a:t>
            </a:r>
            <a:r>
              <a:rPr lang="en-US" sz="1400" dirty="0" err="1"/>
              <a:t>wi</a:t>
            </a:r>
            <a:r>
              <a:rPr lang="en-US" sz="1400" dirty="0"/>
              <a:t> and b which when used will give minimum or maximum C. In ML we look for minimum </a:t>
            </a:r>
          </a:p>
        </p:txBody>
      </p:sp>
      <p:pic>
        <p:nvPicPr>
          <p:cNvPr id="6" name="Picture 5">
            <a:extLst>
              <a:ext uri="{FF2B5EF4-FFF2-40B4-BE49-F238E27FC236}">
                <a16:creationId xmlns:a16="http://schemas.microsoft.com/office/drawing/2014/main" id="{E9C27636-5C8C-432E-AB6D-1AC84CC9A654}"/>
              </a:ext>
            </a:extLst>
          </p:cNvPr>
          <p:cNvPicPr>
            <a:picLocks noChangeAspect="1"/>
          </p:cNvPicPr>
          <p:nvPr/>
        </p:nvPicPr>
        <p:blipFill>
          <a:blip r:embed="rId3"/>
          <a:stretch>
            <a:fillRect/>
          </a:stretch>
        </p:blipFill>
        <p:spPr>
          <a:xfrm>
            <a:off x="2514600" y="3588700"/>
            <a:ext cx="809625" cy="438150"/>
          </a:xfrm>
          <a:prstGeom prst="rect">
            <a:avLst/>
          </a:prstGeom>
        </p:spPr>
      </p:pic>
      <p:sp>
        <p:nvSpPr>
          <p:cNvPr id="7" name="Oval 6">
            <a:extLst>
              <a:ext uri="{FF2B5EF4-FFF2-40B4-BE49-F238E27FC236}">
                <a16:creationId xmlns:a16="http://schemas.microsoft.com/office/drawing/2014/main" id="{6C9EECC6-22AF-4308-BA52-772A9474DAD7}"/>
              </a:ext>
            </a:extLst>
          </p:cNvPr>
          <p:cNvSpPr/>
          <p:nvPr/>
        </p:nvSpPr>
        <p:spPr>
          <a:xfrm>
            <a:off x="2362200" y="3276600"/>
            <a:ext cx="1143000" cy="1143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50D839D-66D9-49A8-A2BF-BCE310D299B8}"/>
              </a:ext>
            </a:extLst>
          </p:cNvPr>
          <p:cNvCxnSpPr/>
          <p:nvPr/>
        </p:nvCxnSpPr>
        <p:spPr>
          <a:xfrm>
            <a:off x="1447800" y="3048000"/>
            <a:ext cx="914400" cy="54070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3B8FC4C-4095-4930-8B06-93B61C86046D}"/>
              </a:ext>
            </a:extLst>
          </p:cNvPr>
          <p:cNvCxnSpPr>
            <a:cxnSpLocks/>
          </p:cNvCxnSpPr>
          <p:nvPr/>
        </p:nvCxnSpPr>
        <p:spPr>
          <a:xfrm flipV="1">
            <a:off x="1295400" y="4011450"/>
            <a:ext cx="1014413" cy="40815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3652BA2B-03FB-4F5A-92B7-41E27E47ABF9}"/>
              </a:ext>
            </a:extLst>
          </p:cNvPr>
          <p:cNvPicPr>
            <a:picLocks noChangeAspect="1"/>
          </p:cNvPicPr>
          <p:nvPr/>
        </p:nvPicPr>
        <p:blipFill>
          <a:blip r:embed="rId4"/>
          <a:stretch>
            <a:fillRect/>
          </a:stretch>
        </p:blipFill>
        <p:spPr>
          <a:xfrm>
            <a:off x="4140834" y="3649500"/>
            <a:ext cx="2333625" cy="723900"/>
          </a:xfrm>
          <a:prstGeom prst="rect">
            <a:avLst/>
          </a:prstGeom>
        </p:spPr>
      </p:pic>
      <p:cxnSp>
        <p:nvCxnSpPr>
          <p:cNvPr id="13" name="Straight Arrow Connector 12">
            <a:extLst>
              <a:ext uri="{FF2B5EF4-FFF2-40B4-BE49-F238E27FC236}">
                <a16:creationId xmlns:a16="http://schemas.microsoft.com/office/drawing/2014/main" id="{E38AC5B4-223F-4AA4-8933-1410A6E40A39}"/>
              </a:ext>
            </a:extLst>
          </p:cNvPr>
          <p:cNvCxnSpPr>
            <a:cxnSpLocks/>
          </p:cNvCxnSpPr>
          <p:nvPr/>
        </p:nvCxnSpPr>
        <p:spPr>
          <a:xfrm>
            <a:off x="3505200" y="3837150"/>
            <a:ext cx="1143000" cy="1095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BFF6C25-DCB0-4986-BD10-699D72FE7EAE}"/>
              </a:ext>
            </a:extLst>
          </p:cNvPr>
          <p:cNvCxnSpPr/>
          <p:nvPr/>
        </p:nvCxnSpPr>
        <p:spPr>
          <a:xfrm>
            <a:off x="5307646" y="3848100"/>
            <a:ext cx="25495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Arc 20">
            <a:extLst>
              <a:ext uri="{FF2B5EF4-FFF2-40B4-BE49-F238E27FC236}">
                <a16:creationId xmlns:a16="http://schemas.microsoft.com/office/drawing/2014/main" id="{289C0C84-0972-4FE6-8535-AF9D6AA8B385}"/>
              </a:ext>
            </a:extLst>
          </p:cNvPr>
          <p:cNvSpPr/>
          <p:nvPr/>
        </p:nvSpPr>
        <p:spPr>
          <a:xfrm rot="13532961">
            <a:off x="4691738" y="3318510"/>
            <a:ext cx="914400" cy="914400"/>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9C3D237E-C9BC-480B-B6A3-50B60FA7BE90}"/>
              </a:ext>
            </a:extLst>
          </p:cNvPr>
          <p:cNvSpPr/>
          <p:nvPr/>
        </p:nvSpPr>
        <p:spPr>
          <a:xfrm rot="2922944">
            <a:off x="5199496" y="3317181"/>
            <a:ext cx="914400" cy="914400"/>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E99A7398-00C9-41AD-B763-3A619EE5EF23}"/>
              </a:ext>
            </a:extLst>
          </p:cNvPr>
          <p:cNvPicPr>
            <a:picLocks noChangeAspect="1"/>
          </p:cNvPicPr>
          <p:nvPr/>
        </p:nvPicPr>
        <p:blipFill>
          <a:blip r:embed="rId5"/>
          <a:stretch>
            <a:fillRect/>
          </a:stretch>
        </p:blipFill>
        <p:spPr>
          <a:xfrm>
            <a:off x="3667527" y="2606512"/>
            <a:ext cx="2390775" cy="828675"/>
          </a:xfrm>
          <a:prstGeom prst="rect">
            <a:avLst/>
          </a:prstGeom>
        </p:spPr>
      </p:pic>
    </p:spTree>
    <p:extLst>
      <p:ext uri="{BB962C8B-B14F-4D97-AF65-F5344CB8AC3E}">
        <p14:creationId xmlns:p14="http://schemas.microsoft.com/office/powerpoint/2010/main" val="2652948183"/>
      </p:ext>
    </p:extLst>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Relation between error and change in weights</a:t>
            </a:r>
          </a:p>
        </p:txBody>
      </p:sp>
      <p:sp>
        <p:nvSpPr>
          <p:cNvPr id="4" name="TextBox 3">
            <a:extLst>
              <a:ext uri="{FF2B5EF4-FFF2-40B4-BE49-F238E27FC236}">
                <a16:creationId xmlns:a16="http://schemas.microsoft.com/office/drawing/2014/main" id="{4F82107E-F02D-4B45-BA04-FB653C59EE30}"/>
              </a:ext>
            </a:extLst>
          </p:cNvPr>
          <p:cNvSpPr txBox="1"/>
          <p:nvPr/>
        </p:nvSpPr>
        <p:spPr>
          <a:xfrm>
            <a:off x="331564" y="1423688"/>
            <a:ext cx="8686800" cy="738664"/>
          </a:xfrm>
          <a:prstGeom prst="rect">
            <a:avLst/>
          </a:prstGeom>
          <a:noFill/>
        </p:spPr>
        <p:txBody>
          <a:bodyPr wrap="square" rtlCol="0">
            <a:spAutoFit/>
          </a:bodyPr>
          <a:lstStyle/>
          <a:p>
            <a:r>
              <a:rPr lang="en-US" sz="1400" dirty="0"/>
              <a:t>Since part of neuron function is linear equation (before applying the non-linear transformation), the error at each neuron can be expressed in terms of the linear equation.</a:t>
            </a:r>
          </a:p>
          <a:p>
            <a:endParaRPr lang="en-US" sz="1400" dirty="0"/>
          </a:p>
        </p:txBody>
      </p:sp>
      <p:sp>
        <p:nvSpPr>
          <p:cNvPr id="20" name="TextBox 19">
            <a:extLst>
              <a:ext uri="{FF2B5EF4-FFF2-40B4-BE49-F238E27FC236}">
                <a16:creationId xmlns:a16="http://schemas.microsoft.com/office/drawing/2014/main" id="{BB19BC7D-5AA3-4B4B-A0FE-DC1DEF070270}"/>
              </a:ext>
            </a:extLst>
          </p:cNvPr>
          <p:cNvSpPr txBox="1"/>
          <p:nvPr/>
        </p:nvSpPr>
        <p:spPr>
          <a:xfrm rot="21292494">
            <a:off x="2846174" y="3556576"/>
            <a:ext cx="1712422" cy="276999"/>
          </a:xfrm>
          <a:prstGeom prst="rect">
            <a:avLst/>
          </a:prstGeom>
          <a:solidFill>
            <a:schemeClr val="accent4">
              <a:lumMod val="40000"/>
              <a:lumOff val="60000"/>
            </a:schemeClr>
          </a:solidFill>
        </p:spPr>
        <p:txBody>
          <a:bodyPr wrap="square" rtlCol="0">
            <a:spAutoFit/>
          </a:bodyPr>
          <a:lstStyle/>
          <a:p>
            <a:r>
              <a:rPr lang="en-US" sz="1200" dirty="0"/>
              <a:t>Error e1 in prediction</a:t>
            </a:r>
          </a:p>
        </p:txBody>
      </p:sp>
      <p:cxnSp>
        <p:nvCxnSpPr>
          <p:cNvPr id="6" name="Straight Connector 5">
            <a:extLst>
              <a:ext uri="{FF2B5EF4-FFF2-40B4-BE49-F238E27FC236}">
                <a16:creationId xmlns:a16="http://schemas.microsoft.com/office/drawing/2014/main" id="{391764BD-5D74-42DA-BD02-F8977761864B}"/>
              </a:ext>
            </a:extLst>
          </p:cNvPr>
          <p:cNvCxnSpPr/>
          <p:nvPr/>
        </p:nvCxnSpPr>
        <p:spPr>
          <a:xfrm>
            <a:off x="1981200" y="26670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30646EC-A159-4614-9E82-EE6165C82D36}"/>
              </a:ext>
            </a:extLst>
          </p:cNvPr>
          <p:cNvCxnSpPr>
            <a:cxnSpLocks/>
          </p:cNvCxnSpPr>
          <p:nvPr/>
        </p:nvCxnSpPr>
        <p:spPr>
          <a:xfrm flipH="1">
            <a:off x="1981200" y="5562600"/>
            <a:ext cx="36576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301B505-4A0F-4D9C-AB0B-E7F064B36240}"/>
              </a:ext>
            </a:extLst>
          </p:cNvPr>
          <p:cNvCxnSpPr>
            <a:cxnSpLocks/>
          </p:cNvCxnSpPr>
          <p:nvPr/>
        </p:nvCxnSpPr>
        <p:spPr>
          <a:xfrm flipV="1">
            <a:off x="1143000" y="3335364"/>
            <a:ext cx="6858000" cy="154143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F0AB5C0-B071-4322-95AD-4E79717322CB}"/>
              </a:ext>
            </a:extLst>
          </p:cNvPr>
          <p:cNvSpPr txBox="1"/>
          <p:nvPr/>
        </p:nvSpPr>
        <p:spPr>
          <a:xfrm rot="20841420">
            <a:off x="6531615" y="3181476"/>
            <a:ext cx="1676394" cy="307777"/>
          </a:xfrm>
          <a:prstGeom prst="rect">
            <a:avLst/>
          </a:prstGeom>
          <a:noFill/>
        </p:spPr>
        <p:txBody>
          <a:bodyPr wrap="square" rtlCol="0">
            <a:spAutoFit/>
          </a:bodyPr>
          <a:lstStyle/>
          <a:p>
            <a:r>
              <a:rPr lang="en-US" sz="1400" dirty="0"/>
              <a:t>Y = w1x + c</a:t>
            </a:r>
          </a:p>
        </p:txBody>
      </p:sp>
      <p:sp>
        <p:nvSpPr>
          <p:cNvPr id="13" name="Oval 12">
            <a:extLst>
              <a:ext uri="{FF2B5EF4-FFF2-40B4-BE49-F238E27FC236}">
                <a16:creationId xmlns:a16="http://schemas.microsoft.com/office/drawing/2014/main" id="{586B10B6-8DA9-4216-BA42-96E634A439F3}"/>
              </a:ext>
            </a:extLst>
          </p:cNvPr>
          <p:cNvSpPr/>
          <p:nvPr/>
        </p:nvSpPr>
        <p:spPr>
          <a:xfrm flipH="1" flipV="1">
            <a:off x="4598761" y="3261264"/>
            <a:ext cx="76203" cy="76200"/>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2CF9EC7-A1FA-4061-B143-327F7D1519BA}"/>
              </a:ext>
            </a:extLst>
          </p:cNvPr>
          <p:cNvCxnSpPr/>
          <p:nvPr/>
        </p:nvCxnSpPr>
        <p:spPr>
          <a:xfrm>
            <a:off x="4648200" y="4114800"/>
            <a:ext cx="0" cy="14478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CD3BA21-341A-4DB4-BBD9-D6263AC70898}"/>
              </a:ext>
            </a:extLst>
          </p:cNvPr>
          <p:cNvSpPr txBox="1"/>
          <p:nvPr/>
        </p:nvSpPr>
        <p:spPr>
          <a:xfrm>
            <a:off x="4697619" y="3163389"/>
            <a:ext cx="1523995" cy="276999"/>
          </a:xfrm>
          <a:prstGeom prst="rect">
            <a:avLst/>
          </a:prstGeom>
          <a:noFill/>
        </p:spPr>
        <p:txBody>
          <a:bodyPr wrap="square" rtlCol="0">
            <a:spAutoFit/>
          </a:bodyPr>
          <a:lstStyle/>
          <a:p>
            <a:r>
              <a:rPr lang="en-US" sz="1200" dirty="0"/>
              <a:t>Actual y1 given X1</a:t>
            </a:r>
          </a:p>
        </p:txBody>
      </p:sp>
      <p:sp>
        <p:nvSpPr>
          <p:cNvPr id="17" name="Oval 16">
            <a:extLst>
              <a:ext uri="{FF2B5EF4-FFF2-40B4-BE49-F238E27FC236}">
                <a16:creationId xmlns:a16="http://schemas.microsoft.com/office/drawing/2014/main" id="{BCDD5830-7405-4E63-9581-66697A12BD32}"/>
              </a:ext>
            </a:extLst>
          </p:cNvPr>
          <p:cNvSpPr/>
          <p:nvPr/>
        </p:nvSpPr>
        <p:spPr>
          <a:xfrm flipH="1" flipV="1">
            <a:off x="4609071" y="40386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8C3C45-804D-4B08-9422-517BD4A8DBF1}"/>
              </a:ext>
            </a:extLst>
          </p:cNvPr>
          <p:cNvSpPr txBox="1"/>
          <p:nvPr/>
        </p:nvSpPr>
        <p:spPr>
          <a:xfrm>
            <a:off x="4826339" y="4076700"/>
            <a:ext cx="1803061" cy="276999"/>
          </a:xfrm>
          <a:prstGeom prst="rect">
            <a:avLst/>
          </a:prstGeom>
          <a:noFill/>
        </p:spPr>
        <p:txBody>
          <a:bodyPr wrap="square" rtlCol="0">
            <a:spAutoFit/>
          </a:bodyPr>
          <a:lstStyle/>
          <a:p>
            <a:r>
              <a:rPr lang="en-US" sz="1200" dirty="0"/>
              <a:t>Predicted y1 given X1</a:t>
            </a:r>
          </a:p>
        </p:txBody>
      </p:sp>
      <p:sp>
        <p:nvSpPr>
          <p:cNvPr id="19" name="Left Brace 18">
            <a:extLst>
              <a:ext uri="{FF2B5EF4-FFF2-40B4-BE49-F238E27FC236}">
                <a16:creationId xmlns:a16="http://schemas.microsoft.com/office/drawing/2014/main" id="{52345EE5-888C-4520-B88A-51CA23ACF79E}"/>
              </a:ext>
            </a:extLst>
          </p:cNvPr>
          <p:cNvSpPr/>
          <p:nvPr/>
        </p:nvSpPr>
        <p:spPr>
          <a:xfrm>
            <a:off x="4446382" y="3261264"/>
            <a:ext cx="125618" cy="81543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12F1345-85E4-43E5-B5DB-C698D0DF59D8}"/>
              </a:ext>
            </a:extLst>
          </p:cNvPr>
          <p:cNvCxnSpPr/>
          <p:nvPr/>
        </p:nvCxnSpPr>
        <p:spPr>
          <a:xfrm>
            <a:off x="1981200" y="4701733"/>
            <a:ext cx="4038600" cy="0"/>
          </a:xfrm>
          <a:prstGeom prst="line">
            <a:avLst/>
          </a:prstGeom>
          <a:ln>
            <a:prstDash val="lgDash"/>
          </a:ln>
        </p:spPr>
        <p:style>
          <a:lnRef idx="2">
            <a:schemeClr val="dk1"/>
          </a:lnRef>
          <a:fillRef idx="0">
            <a:schemeClr val="dk1"/>
          </a:fillRef>
          <a:effectRef idx="1">
            <a:schemeClr val="dk1"/>
          </a:effectRef>
          <a:fontRef idx="minor">
            <a:schemeClr val="tx1"/>
          </a:fontRef>
        </p:style>
      </p:cxnSp>
      <p:sp>
        <p:nvSpPr>
          <p:cNvPr id="23" name="Arc 22">
            <a:extLst>
              <a:ext uri="{FF2B5EF4-FFF2-40B4-BE49-F238E27FC236}">
                <a16:creationId xmlns:a16="http://schemas.microsoft.com/office/drawing/2014/main" id="{3C9E8920-1CF2-4AD8-A9DA-30ECF3FE864E}"/>
              </a:ext>
            </a:extLst>
          </p:cNvPr>
          <p:cNvSpPr/>
          <p:nvPr/>
        </p:nvSpPr>
        <p:spPr>
          <a:xfrm>
            <a:off x="4000500" y="4215199"/>
            <a:ext cx="445882" cy="486532"/>
          </a:xfrm>
          <a:prstGeom prst="arc">
            <a:avLst>
              <a:gd name="adj1" fmla="val 16200000"/>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3B52385-F951-463C-B636-3EB52D59DDB9}"/>
              </a:ext>
            </a:extLst>
          </p:cNvPr>
          <p:cNvSpPr txBox="1"/>
          <p:nvPr/>
        </p:nvSpPr>
        <p:spPr>
          <a:xfrm>
            <a:off x="3810000" y="4326966"/>
            <a:ext cx="407781" cy="276999"/>
          </a:xfrm>
          <a:prstGeom prst="rect">
            <a:avLst/>
          </a:prstGeom>
          <a:noFill/>
        </p:spPr>
        <p:txBody>
          <a:bodyPr wrap="square" rtlCol="0">
            <a:spAutoFit/>
          </a:bodyPr>
          <a:lstStyle/>
          <a:p>
            <a:r>
              <a:rPr lang="en-US" sz="1200" dirty="0"/>
              <a:t>w1</a:t>
            </a:r>
          </a:p>
        </p:txBody>
      </p:sp>
      <p:cxnSp>
        <p:nvCxnSpPr>
          <p:cNvPr id="26" name="Straight Connector 25">
            <a:extLst>
              <a:ext uri="{FF2B5EF4-FFF2-40B4-BE49-F238E27FC236}">
                <a16:creationId xmlns:a16="http://schemas.microsoft.com/office/drawing/2014/main" id="{05B3E8FE-7DDC-4986-AF94-E2E6E4119961}"/>
              </a:ext>
            </a:extLst>
          </p:cNvPr>
          <p:cNvCxnSpPr>
            <a:cxnSpLocks/>
          </p:cNvCxnSpPr>
          <p:nvPr/>
        </p:nvCxnSpPr>
        <p:spPr>
          <a:xfrm flipV="1">
            <a:off x="838200" y="2538395"/>
            <a:ext cx="5257800" cy="2788372"/>
          </a:xfrm>
          <a:prstGeom prst="line">
            <a:avLst/>
          </a:prstGeom>
        </p:spPr>
        <p:style>
          <a:lnRef idx="1">
            <a:schemeClr val="accent6"/>
          </a:lnRef>
          <a:fillRef idx="0">
            <a:schemeClr val="accent6"/>
          </a:fillRef>
          <a:effectRef idx="0">
            <a:schemeClr val="accent6"/>
          </a:effectRef>
          <a:fontRef idx="minor">
            <a:schemeClr val="tx1"/>
          </a:fontRef>
        </p:style>
      </p:cxnSp>
      <p:sp>
        <p:nvSpPr>
          <p:cNvPr id="29" name="TextBox 28">
            <a:extLst>
              <a:ext uri="{FF2B5EF4-FFF2-40B4-BE49-F238E27FC236}">
                <a16:creationId xmlns:a16="http://schemas.microsoft.com/office/drawing/2014/main" id="{2D57D77A-1604-4A07-BDB6-6B74EF32B0D2}"/>
              </a:ext>
            </a:extLst>
          </p:cNvPr>
          <p:cNvSpPr txBox="1"/>
          <p:nvPr/>
        </p:nvSpPr>
        <p:spPr>
          <a:xfrm>
            <a:off x="3124201" y="4083525"/>
            <a:ext cx="566361" cy="276999"/>
          </a:xfrm>
          <a:prstGeom prst="rect">
            <a:avLst/>
          </a:prstGeom>
          <a:noFill/>
        </p:spPr>
        <p:txBody>
          <a:bodyPr wrap="square" rtlCol="0">
            <a:spAutoFit/>
          </a:bodyPr>
          <a:lstStyle/>
          <a:p>
            <a:r>
              <a:rPr lang="en-US" sz="1200" dirty="0"/>
              <a:t>d(w)</a:t>
            </a:r>
          </a:p>
        </p:txBody>
      </p:sp>
      <p:sp>
        <p:nvSpPr>
          <p:cNvPr id="31" name="TextBox 30">
            <a:extLst>
              <a:ext uri="{FF2B5EF4-FFF2-40B4-BE49-F238E27FC236}">
                <a16:creationId xmlns:a16="http://schemas.microsoft.com/office/drawing/2014/main" id="{FC9663F2-F820-4B02-9451-03EF91252171}"/>
              </a:ext>
            </a:extLst>
          </p:cNvPr>
          <p:cNvSpPr txBox="1"/>
          <p:nvPr/>
        </p:nvSpPr>
        <p:spPr>
          <a:xfrm rot="19874792">
            <a:off x="5181602" y="2136304"/>
            <a:ext cx="1676394" cy="523220"/>
          </a:xfrm>
          <a:prstGeom prst="rect">
            <a:avLst/>
          </a:prstGeom>
          <a:noFill/>
        </p:spPr>
        <p:txBody>
          <a:bodyPr wrap="square" rtlCol="0">
            <a:spAutoFit/>
          </a:bodyPr>
          <a:lstStyle/>
          <a:p>
            <a:r>
              <a:rPr lang="en-US" sz="1400" dirty="0"/>
              <a:t>Y = (w1+ d(w))x + c</a:t>
            </a:r>
          </a:p>
        </p:txBody>
      </p:sp>
      <p:sp>
        <p:nvSpPr>
          <p:cNvPr id="32" name="TextBox 31">
            <a:extLst>
              <a:ext uri="{FF2B5EF4-FFF2-40B4-BE49-F238E27FC236}">
                <a16:creationId xmlns:a16="http://schemas.microsoft.com/office/drawing/2014/main" id="{071E732F-4F94-4932-94A2-3DBAC5344C95}"/>
              </a:ext>
            </a:extLst>
          </p:cNvPr>
          <p:cNvSpPr txBox="1"/>
          <p:nvPr/>
        </p:nvSpPr>
        <p:spPr>
          <a:xfrm>
            <a:off x="6876354" y="4024566"/>
            <a:ext cx="2352303" cy="2154436"/>
          </a:xfrm>
          <a:prstGeom prst="rect">
            <a:avLst/>
          </a:prstGeom>
          <a:noFill/>
        </p:spPr>
        <p:txBody>
          <a:bodyPr wrap="square" rtlCol="0">
            <a:spAutoFit/>
          </a:bodyPr>
          <a:lstStyle/>
          <a:p>
            <a:r>
              <a:rPr lang="en-US" sz="1400" dirty="0"/>
              <a:t>e1 = yellow – red </a:t>
            </a:r>
          </a:p>
          <a:p>
            <a:r>
              <a:rPr lang="en-US" sz="1400" dirty="0"/>
              <a:t> = </a:t>
            </a:r>
            <a:r>
              <a:rPr lang="en-US" sz="1400" dirty="0" err="1"/>
              <a:t>y_actual</a:t>
            </a:r>
            <a:r>
              <a:rPr lang="en-US" sz="1400" dirty="0"/>
              <a:t> -  </a:t>
            </a:r>
            <a:r>
              <a:rPr lang="en-US" sz="1400" dirty="0" err="1"/>
              <a:t>y_pred</a:t>
            </a:r>
            <a:r>
              <a:rPr lang="en-US" sz="1400" dirty="0"/>
              <a:t> </a:t>
            </a:r>
          </a:p>
          <a:p>
            <a:r>
              <a:rPr lang="en-US" sz="1400" dirty="0"/>
              <a:t>= (w1+dm)x + c - (w1x + c)</a:t>
            </a:r>
          </a:p>
          <a:p>
            <a:r>
              <a:rPr lang="en-US" sz="1400" dirty="0"/>
              <a:t>= w1x + c + </a:t>
            </a:r>
            <a:r>
              <a:rPr lang="en-US" sz="1400" dirty="0" err="1"/>
              <a:t>dwx</a:t>
            </a:r>
            <a:r>
              <a:rPr lang="en-US" sz="1400" dirty="0"/>
              <a:t> – w1x -c </a:t>
            </a:r>
          </a:p>
          <a:p>
            <a:r>
              <a:rPr lang="en-US" sz="1400" dirty="0"/>
              <a:t>= </a:t>
            </a:r>
            <a:r>
              <a:rPr lang="en-US" sz="1400" dirty="0" err="1"/>
              <a:t>dwx</a:t>
            </a:r>
            <a:endParaRPr lang="en-US" sz="1400" dirty="0"/>
          </a:p>
          <a:p>
            <a:endParaRPr lang="en-US" sz="1400" dirty="0"/>
          </a:p>
          <a:p>
            <a:r>
              <a:rPr lang="en-US" sz="1400" b="1" u="sng" dirty="0"/>
              <a:t>Hence  </a:t>
            </a:r>
            <a:r>
              <a:rPr lang="en-US" sz="1400" b="1" u="sng" dirty="0" err="1"/>
              <a:t>dw</a:t>
            </a:r>
            <a:r>
              <a:rPr lang="en-US" sz="1400" b="1" u="sng" dirty="0"/>
              <a:t> = e1 / x</a:t>
            </a:r>
          </a:p>
          <a:p>
            <a:endParaRPr lang="en-US" dirty="0">
              <a:solidFill>
                <a:schemeClr val="tx1">
                  <a:lumMod val="50000"/>
                  <a:lumOff val="50000"/>
                </a:schemeClr>
              </a:solidFill>
            </a:endParaRPr>
          </a:p>
          <a:p>
            <a:endParaRPr lang="en-US" dirty="0">
              <a:solidFill>
                <a:schemeClr val="tx1">
                  <a:lumMod val="50000"/>
                  <a:lumOff val="50000"/>
                </a:schemeClr>
              </a:solidFill>
            </a:endParaRPr>
          </a:p>
        </p:txBody>
      </p:sp>
      <p:sp>
        <p:nvSpPr>
          <p:cNvPr id="33" name="TextBox 32">
            <a:extLst>
              <a:ext uri="{FF2B5EF4-FFF2-40B4-BE49-F238E27FC236}">
                <a16:creationId xmlns:a16="http://schemas.microsoft.com/office/drawing/2014/main" id="{1C2E843B-F75B-49A0-A106-43793C2B9A81}"/>
              </a:ext>
            </a:extLst>
          </p:cNvPr>
          <p:cNvSpPr txBox="1"/>
          <p:nvPr/>
        </p:nvSpPr>
        <p:spPr>
          <a:xfrm>
            <a:off x="391066" y="5621869"/>
            <a:ext cx="8436009" cy="830997"/>
          </a:xfrm>
          <a:prstGeom prst="rect">
            <a:avLst/>
          </a:prstGeom>
          <a:noFill/>
        </p:spPr>
        <p:txBody>
          <a:bodyPr wrap="square" rtlCol="0">
            <a:spAutoFit/>
          </a:bodyPr>
          <a:lstStyle/>
          <a:p>
            <a:r>
              <a:rPr lang="en-US" sz="1600" dirty="0"/>
              <a:t>The change required in m (</a:t>
            </a:r>
            <a:r>
              <a:rPr lang="en-US" sz="1600" dirty="0" err="1"/>
              <a:t>dw</a:t>
            </a:r>
            <a:r>
              <a:rPr lang="en-US" sz="1600" dirty="0"/>
              <a:t>) is  e1/x.  However, change required w.r.t another data point may be different. To prevent jumping around with </a:t>
            </a:r>
            <a:r>
              <a:rPr lang="en-US" sz="1600" dirty="0" err="1"/>
              <a:t>dw</a:t>
            </a:r>
            <a:r>
              <a:rPr lang="en-US" sz="1600" dirty="0"/>
              <a:t>, we moderate the change in W by introducing a </a:t>
            </a:r>
            <a:r>
              <a:rPr lang="en-US" sz="1600" b="1" dirty="0"/>
              <a:t>learning rate l  </a:t>
            </a:r>
            <a:r>
              <a:rPr lang="en-US" sz="1600" dirty="0"/>
              <a:t>.  Hence   </a:t>
            </a:r>
            <a:r>
              <a:rPr lang="en-US" sz="1600" dirty="0" err="1"/>
              <a:t>dw</a:t>
            </a:r>
            <a:r>
              <a:rPr lang="en-US" sz="1600" dirty="0"/>
              <a:t> = l( e1/x)</a:t>
            </a:r>
          </a:p>
        </p:txBody>
      </p:sp>
      <p:sp>
        <p:nvSpPr>
          <p:cNvPr id="27" name="Arc 26">
            <a:extLst>
              <a:ext uri="{FF2B5EF4-FFF2-40B4-BE49-F238E27FC236}">
                <a16:creationId xmlns:a16="http://schemas.microsoft.com/office/drawing/2014/main" id="{DE64BEF6-B80F-495C-9C74-DB1467DF17A6}"/>
              </a:ext>
            </a:extLst>
          </p:cNvPr>
          <p:cNvSpPr/>
          <p:nvPr/>
        </p:nvSpPr>
        <p:spPr>
          <a:xfrm rot="19165470">
            <a:off x="3141337" y="3934038"/>
            <a:ext cx="445882" cy="486532"/>
          </a:xfrm>
          <a:prstGeom prst="arc">
            <a:avLst>
              <a:gd name="adj1" fmla="val 19777621"/>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2942691"/>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Back Propagation</a:t>
            </a:r>
          </a:p>
        </p:txBody>
      </p:sp>
      <p:sp>
        <p:nvSpPr>
          <p:cNvPr id="5" name="TextBox 4">
            <a:extLst>
              <a:ext uri="{FF2B5EF4-FFF2-40B4-BE49-F238E27FC236}">
                <a16:creationId xmlns:a16="http://schemas.microsoft.com/office/drawing/2014/main" id="{446C43B7-F74C-4B22-BC19-35E766E7E801}"/>
              </a:ext>
            </a:extLst>
          </p:cNvPr>
          <p:cNvSpPr txBox="1"/>
          <p:nvPr/>
        </p:nvSpPr>
        <p:spPr>
          <a:xfrm>
            <a:off x="215425" y="1397886"/>
            <a:ext cx="8469908" cy="5047536"/>
          </a:xfrm>
          <a:prstGeom prst="rect">
            <a:avLst/>
          </a:prstGeom>
          <a:noFill/>
        </p:spPr>
        <p:txBody>
          <a:bodyPr wrap="square" rtlCol="0">
            <a:spAutoFit/>
          </a:bodyPr>
          <a:lstStyle/>
          <a:p>
            <a:pPr marL="342900" indent="-342900">
              <a:buFont typeface="+mj-lt"/>
              <a:buAutoNum type="arabicPeriod"/>
            </a:pPr>
            <a:r>
              <a:rPr lang="en-US" sz="1600" dirty="0"/>
              <a:t>Back propagation is the process of learning that the neural network employs to re-calibrate the weights and bias at every layer and every node to minimize the error in the output layer</a:t>
            </a:r>
          </a:p>
          <a:p>
            <a:pPr marL="342900" indent="-342900">
              <a:buFont typeface="+mj-lt"/>
              <a:buAutoNum type="arabicPeriod"/>
            </a:pPr>
            <a:endParaRPr lang="en-US" sz="1600" dirty="0"/>
          </a:p>
          <a:p>
            <a:pPr marL="342900" indent="-342900">
              <a:buFont typeface="+mj-lt"/>
              <a:buAutoNum type="arabicPeriod"/>
            </a:pPr>
            <a:r>
              <a:rPr lang="en-US" sz="1600" dirty="0"/>
              <a:t>During the first pass of forward propagation, the weights and bias are random number. The random numbers are generated within a small range say 0 – 1</a:t>
            </a:r>
          </a:p>
          <a:p>
            <a:pPr marL="342900" indent="-342900">
              <a:buFont typeface="+mj-lt"/>
              <a:buAutoNum type="arabicPeriod"/>
            </a:pPr>
            <a:endParaRPr lang="en-US" sz="1600" dirty="0"/>
          </a:p>
          <a:p>
            <a:pPr marL="342900" indent="-342900">
              <a:buFont typeface="+mj-lt"/>
              <a:buAutoNum type="arabicPeriod"/>
            </a:pPr>
            <a:r>
              <a:rPr lang="en-US" sz="1600" dirty="0"/>
              <a:t>Needless to say, the output of the first iteration is almost always incorrect. The difference between actual value / class and predicted value / class is the error</a:t>
            </a:r>
          </a:p>
          <a:p>
            <a:pPr marL="342900" indent="-342900">
              <a:buFont typeface="+mj-lt"/>
              <a:buAutoNum type="arabicPeriod"/>
            </a:pPr>
            <a:endParaRPr lang="en-US" sz="1600" dirty="0"/>
          </a:p>
          <a:p>
            <a:pPr marL="342900" indent="-342900">
              <a:buFont typeface="+mj-lt"/>
              <a:buAutoNum type="arabicPeriod"/>
            </a:pPr>
            <a:r>
              <a:rPr lang="en-US" sz="1600" dirty="0"/>
              <a:t>All the nodes in all the preceding layers have contributed to the error and hence need to get their share of the error and correct their weights</a:t>
            </a:r>
          </a:p>
          <a:p>
            <a:pPr marL="342900" indent="-342900">
              <a:buFont typeface="+mj-lt"/>
              <a:buAutoNum type="arabicPeriod"/>
            </a:pPr>
            <a:endParaRPr lang="en-US" sz="1600" dirty="0"/>
          </a:p>
          <a:p>
            <a:pPr marL="342900" indent="-342900">
              <a:buFont typeface="+mj-lt"/>
              <a:buAutoNum type="arabicPeriod"/>
            </a:pPr>
            <a:r>
              <a:rPr lang="en-US" sz="1600" dirty="0"/>
              <a:t>This process of allocating proportion of the error to all the nodes in the previous layer is back propagation</a:t>
            </a:r>
          </a:p>
          <a:p>
            <a:pPr marL="342900" indent="-342900">
              <a:buFont typeface="+mj-lt"/>
              <a:buAutoNum type="arabicPeriod"/>
            </a:pPr>
            <a:endParaRPr lang="en-US" sz="1600" dirty="0"/>
          </a:p>
          <a:p>
            <a:pPr marL="342900" indent="-342900">
              <a:buFont typeface="+mj-lt"/>
              <a:buAutoNum type="arabicPeriod"/>
            </a:pPr>
            <a:r>
              <a:rPr lang="en-US" sz="1600" dirty="0"/>
              <a:t>The goal of back propagation is to adjust weights and bias in proportion to the error contribution and in iterative process identify the optimal combination of weights</a:t>
            </a:r>
          </a:p>
          <a:p>
            <a:pPr marL="342900" indent="-342900">
              <a:buFont typeface="+mj-lt"/>
              <a:buAutoNum type="arabicPeriod"/>
            </a:pPr>
            <a:endParaRPr lang="en-US" dirty="0"/>
          </a:p>
          <a:p>
            <a:pPr marL="342900" indent="-342900">
              <a:buFont typeface="+mj-lt"/>
              <a:buAutoNum type="arabicPeriod"/>
            </a:pPr>
            <a:r>
              <a:rPr lang="en-US" sz="1600" dirty="0"/>
              <a:t>At each layer, at each node, gradient descent algorithm is applied to adjust the weights</a:t>
            </a:r>
          </a:p>
        </p:txBody>
      </p:sp>
    </p:spTree>
    <p:extLst>
      <p:ext uri="{BB962C8B-B14F-4D97-AF65-F5344CB8AC3E}">
        <p14:creationId xmlns:p14="http://schemas.microsoft.com/office/powerpoint/2010/main" val="1400698922"/>
      </p:ext>
    </p:extLst>
  </p:cSld>
  <p:clrMapOvr>
    <a:masterClrMapping/>
  </p:clrMapOvr>
  <p:transition spd="med">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14400"/>
            <a:ext cx="8382000" cy="381000"/>
          </a:xfrm>
          <a:prstGeom prst="rect">
            <a:avLst/>
          </a:prstGeom>
          <a:noFill/>
        </p:spPr>
        <p:txBody>
          <a:bodyPr wrap="square" rtlCol="0">
            <a:spAutoFit/>
          </a:bodyPr>
          <a:lstStyle/>
          <a:p>
            <a:r>
              <a:rPr lang="en-US" b="1" dirty="0"/>
              <a:t>Back Propagation</a:t>
            </a:r>
          </a:p>
        </p:txBody>
      </p:sp>
      <p:sp>
        <p:nvSpPr>
          <p:cNvPr id="4" name="TextBox 3">
            <a:extLst>
              <a:ext uri="{FF2B5EF4-FFF2-40B4-BE49-F238E27FC236}">
                <a16:creationId xmlns:a16="http://schemas.microsoft.com/office/drawing/2014/main" id="{4F82107E-F02D-4B45-BA04-FB653C59EE30}"/>
              </a:ext>
            </a:extLst>
          </p:cNvPr>
          <p:cNvSpPr txBox="1"/>
          <p:nvPr/>
        </p:nvSpPr>
        <p:spPr>
          <a:xfrm>
            <a:off x="124098" y="4079712"/>
            <a:ext cx="9037021" cy="3108543"/>
          </a:xfrm>
          <a:prstGeom prst="rect">
            <a:avLst/>
          </a:prstGeom>
          <a:noFill/>
        </p:spPr>
        <p:txBody>
          <a:bodyPr wrap="square" rtlCol="0">
            <a:spAutoFit/>
          </a:bodyPr>
          <a:lstStyle/>
          <a:p>
            <a:pPr marL="342900" indent="-342900">
              <a:buFont typeface="+mj-lt"/>
              <a:buAutoNum type="arabicPeriod"/>
            </a:pPr>
            <a:r>
              <a:rPr lang="en-US" sz="1400" dirty="0"/>
              <a:t>Error in output node shown as e1, is contributed by node 1 ,2 and 3 of layer 2 through weights w(3,1), w(3,2), w(3,3) </a:t>
            </a:r>
          </a:p>
          <a:p>
            <a:pPr marL="342900" indent="-342900">
              <a:buFont typeface="+mj-lt"/>
              <a:buAutoNum type="arabicPeriod"/>
            </a:pPr>
            <a:endParaRPr lang="en-US" sz="1400" dirty="0"/>
          </a:p>
          <a:p>
            <a:pPr marL="342900" indent="-342900">
              <a:buFont typeface="+mj-lt"/>
              <a:buAutoNum type="arabicPeriod"/>
            </a:pPr>
            <a:r>
              <a:rPr lang="en-US" sz="1400" dirty="0"/>
              <a:t>Proportionate error is assigned back to node 1 of hidden layer 2 is  (w(3,1) / w(3,1) + w(3,2) + w(3,3)) * e1</a:t>
            </a:r>
          </a:p>
          <a:p>
            <a:pPr marL="342900" indent="-342900">
              <a:buFont typeface="+mj-lt"/>
              <a:buAutoNum type="arabicPeriod"/>
            </a:pPr>
            <a:endParaRPr lang="en-US" sz="1400" dirty="0"/>
          </a:p>
          <a:p>
            <a:pPr marL="342900" indent="-342900">
              <a:buFont typeface="+mj-lt"/>
              <a:buAutoNum type="arabicPeriod"/>
            </a:pPr>
            <a:r>
              <a:rPr lang="en-US" sz="1400" dirty="0"/>
              <a:t>The error assigned to node 1 of hidden layer 2 is proportionately sent back to hidden layer 1 neurons</a:t>
            </a:r>
          </a:p>
          <a:p>
            <a:pPr marL="342900" indent="-342900">
              <a:buFont typeface="+mj-lt"/>
              <a:buAutoNum type="arabicPeriod"/>
            </a:pPr>
            <a:endParaRPr lang="en-US" sz="1400" dirty="0"/>
          </a:p>
          <a:p>
            <a:pPr marL="342900" indent="-342900">
              <a:buFont typeface="+mj-lt"/>
              <a:buAutoNum type="arabicPeriod"/>
            </a:pPr>
            <a:r>
              <a:rPr lang="en-US" sz="1400" dirty="0"/>
              <a:t>All the nodes in all the layers re-adjust the input weights and bias to address the assigned error (for this they use gradient descent)</a:t>
            </a:r>
          </a:p>
          <a:p>
            <a:pPr marL="342900" indent="-342900">
              <a:buFont typeface="+mj-lt"/>
              <a:buAutoNum type="arabicPeriod"/>
            </a:pPr>
            <a:endParaRPr lang="en-US" sz="1400" dirty="0"/>
          </a:p>
          <a:p>
            <a:pPr marL="342900" indent="-342900">
              <a:buFont typeface="+mj-lt"/>
              <a:buAutoNum type="arabicPeriod"/>
            </a:pPr>
            <a:r>
              <a:rPr lang="en-US" sz="1400" dirty="0"/>
              <a:t>The input layer is not neurons, they are like input parameters to a function and hence have no errors </a:t>
            </a:r>
          </a:p>
          <a:p>
            <a:pPr marL="342900" indent="-342900">
              <a:buFont typeface="+mj-lt"/>
              <a:buAutoNum type="arabicPeriod"/>
            </a:pPr>
            <a:endParaRPr lang="en-US" sz="1400" dirty="0"/>
          </a:p>
          <a:p>
            <a:pPr marL="342900" indent="-342900">
              <a:buFont typeface="+mj-lt"/>
              <a:buAutoNum type="arabicPeriod"/>
            </a:pPr>
            <a:endParaRPr lang="en-US" sz="1400" dirty="0"/>
          </a:p>
          <a:p>
            <a:endParaRPr lang="en-US" sz="1400" dirty="0"/>
          </a:p>
        </p:txBody>
      </p:sp>
      <p:grpSp>
        <p:nvGrpSpPr>
          <p:cNvPr id="19" name="Group 18">
            <a:extLst>
              <a:ext uri="{FF2B5EF4-FFF2-40B4-BE49-F238E27FC236}">
                <a16:creationId xmlns:a16="http://schemas.microsoft.com/office/drawing/2014/main" id="{E2DFED8F-1CEA-46A8-8615-C9B40D82FBF7}"/>
              </a:ext>
            </a:extLst>
          </p:cNvPr>
          <p:cNvGrpSpPr/>
          <p:nvPr/>
        </p:nvGrpSpPr>
        <p:grpSpPr>
          <a:xfrm>
            <a:off x="1905000" y="1322959"/>
            <a:ext cx="5689901" cy="2719093"/>
            <a:chOff x="1905000" y="1322959"/>
            <a:chExt cx="5689901" cy="2719093"/>
          </a:xfrm>
        </p:grpSpPr>
        <p:sp>
          <p:nvSpPr>
            <p:cNvPr id="8" name="TextBox 7">
              <a:extLst>
                <a:ext uri="{FF2B5EF4-FFF2-40B4-BE49-F238E27FC236}">
                  <a16:creationId xmlns:a16="http://schemas.microsoft.com/office/drawing/2014/main" id="{42CAA3F9-B88F-4626-9FC9-7D79DA8DE974}"/>
                </a:ext>
              </a:extLst>
            </p:cNvPr>
            <p:cNvSpPr txBox="1"/>
            <p:nvPr/>
          </p:nvSpPr>
          <p:spPr>
            <a:xfrm>
              <a:off x="7137701" y="2134749"/>
              <a:ext cx="457200" cy="381000"/>
            </a:xfrm>
            <a:prstGeom prst="rect">
              <a:avLst/>
            </a:prstGeom>
            <a:noFill/>
          </p:spPr>
          <p:txBody>
            <a:bodyPr wrap="square" rtlCol="0">
              <a:spAutoFit/>
            </a:bodyPr>
            <a:lstStyle/>
            <a:p>
              <a:r>
                <a:rPr lang="en-US" dirty="0">
                  <a:solidFill>
                    <a:schemeClr val="accent5"/>
                  </a:solidFill>
                </a:rPr>
                <a:t>e1</a:t>
              </a:r>
            </a:p>
          </p:txBody>
        </p:sp>
        <p:pic>
          <p:nvPicPr>
            <p:cNvPr id="7" name="Picture 2" descr="https://media.licdn.com/mpr/mpr/shrinknp_800_800/AAEAAQAAAAAAAAf2AAAAJDFjMjA0ODZmLTdkODktNGUwOS04NTFkLWRlY2ExZmVjYjFkNw.gif">
              <a:extLst>
                <a:ext uri="{FF2B5EF4-FFF2-40B4-BE49-F238E27FC236}">
                  <a16:creationId xmlns:a16="http://schemas.microsoft.com/office/drawing/2014/main" id="{596C306A-F93D-41F9-A23F-F3AF078BCA16}"/>
                </a:ext>
              </a:extLst>
            </p:cNvPr>
            <p:cNvPicPr>
              <a:picLocks noChangeAspect="1" noChangeArrowheads="1"/>
            </p:cNvPicPr>
            <p:nvPr/>
          </p:nvPicPr>
          <p:blipFill>
            <a:blip r:embed="rId2" cstate="print"/>
            <a:srcRect/>
            <a:stretch>
              <a:fillRect/>
            </a:stretch>
          </p:blipFill>
          <p:spPr bwMode="auto">
            <a:xfrm>
              <a:off x="1905000" y="1322959"/>
              <a:ext cx="5334000" cy="2719093"/>
            </a:xfrm>
            <a:prstGeom prst="rect">
              <a:avLst/>
            </a:prstGeom>
            <a:noFill/>
          </p:spPr>
        </p:pic>
        <p:cxnSp>
          <p:nvCxnSpPr>
            <p:cNvPr id="10" name="Straight Connector 9">
              <a:extLst>
                <a:ext uri="{FF2B5EF4-FFF2-40B4-BE49-F238E27FC236}">
                  <a16:creationId xmlns:a16="http://schemas.microsoft.com/office/drawing/2014/main" id="{17F9CEBA-370C-4222-A59D-E33FAD2F6F60}"/>
                </a:ext>
              </a:extLst>
            </p:cNvPr>
            <p:cNvCxnSpPr/>
            <p:nvPr/>
          </p:nvCxnSpPr>
          <p:spPr>
            <a:xfrm flipH="1" flipV="1">
              <a:off x="5200650" y="2149106"/>
              <a:ext cx="1828800" cy="204279"/>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99CE698C-B22E-4CD6-AEA8-97DDB14C93FE}"/>
                </a:ext>
              </a:extLst>
            </p:cNvPr>
            <p:cNvCxnSpPr>
              <a:cxnSpLocks/>
            </p:cNvCxnSpPr>
            <p:nvPr/>
          </p:nvCxnSpPr>
          <p:spPr>
            <a:xfrm flipH="1">
              <a:off x="5200650" y="2376629"/>
              <a:ext cx="1791987" cy="305876"/>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0AFAF713-980C-4ED4-A418-B5AC293B672E}"/>
                </a:ext>
              </a:extLst>
            </p:cNvPr>
            <p:cNvCxnSpPr>
              <a:cxnSpLocks/>
            </p:cNvCxnSpPr>
            <p:nvPr/>
          </p:nvCxnSpPr>
          <p:spPr>
            <a:xfrm flipH="1">
              <a:off x="5200650" y="2390947"/>
              <a:ext cx="1791987" cy="788585"/>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B21388B8-C506-48A5-BBE0-47BDC558A9E3}"/>
                </a:ext>
              </a:extLst>
            </p:cNvPr>
            <p:cNvCxnSpPr/>
            <p:nvPr/>
          </p:nvCxnSpPr>
          <p:spPr>
            <a:xfrm flipH="1" flipV="1">
              <a:off x="3810000" y="2057400"/>
              <a:ext cx="1295400" cy="91706"/>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C5616B28-6A5D-4618-9887-6448F6EA24F2}"/>
                </a:ext>
              </a:extLst>
            </p:cNvPr>
            <p:cNvCxnSpPr>
              <a:cxnSpLocks/>
            </p:cNvCxnSpPr>
            <p:nvPr/>
          </p:nvCxnSpPr>
          <p:spPr>
            <a:xfrm flipH="1">
              <a:off x="3810000" y="2134749"/>
              <a:ext cx="1295400" cy="381000"/>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92DC8DFE-6126-4F27-BD6D-B05B145F5248}"/>
                </a:ext>
              </a:extLst>
            </p:cNvPr>
            <p:cNvCxnSpPr>
              <a:cxnSpLocks/>
            </p:cNvCxnSpPr>
            <p:nvPr/>
          </p:nvCxnSpPr>
          <p:spPr>
            <a:xfrm flipH="1">
              <a:off x="3810000" y="2149106"/>
              <a:ext cx="1295400" cy="975094"/>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C0A5CDCC-338B-4C6A-AF13-0495F40AA402}"/>
                </a:ext>
              </a:extLst>
            </p:cNvPr>
            <p:cNvCxnSpPr>
              <a:cxnSpLocks/>
            </p:cNvCxnSpPr>
            <p:nvPr/>
          </p:nvCxnSpPr>
          <p:spPr>
            <a:xfrm flipH="1">
              <a:off x="5867400" y="2376629"/>
              <a:ext cx="1125237" cy="1128571"/>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3D793B99-DB06-4735-AAA3-0FA996CE4667}"/>
                </a:ext>
              </a:extLst>
            </p:cNvPr>
            <p:cNvCxnSpPr>
              <a:cxnSpLocks/>
            </p:cNvCxnSpPr>
            <p:nvPr/>
          </p:nvCxnSpPr>
          <p:spPr>
            <a:xfrm flipH="1">
              <a:off x="4419600" y="2149106"/>
              <a:ext cx="685800" cy="1584695"/>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63995816"/>
      </p:ext>
    </p:extLst>
  </p:cSld>
  <p:clrMapOvr>
    <a:masterClrMapping/>
  </p:clrMapOvr>
  <p:transition spd="med">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869BC-A272-42BC-91BE-BCD5BFB3BC0D}"/>
              </a:ext>
            </a:extLst>
          </p:cNvPr>
          <p:cNvSpPr txBox="1"/>
          <p:nvPr/>
        </p:nvSpPr>
        <p:spPr>
          <a:xfrm>
            <a:off x="259379" y="941959"/>
            <a:ext cx="8382000" cy="381000"/>
          </a:xfrm>
          <a:prstGeom prst="rect">
            <a:avLst/>
          </a:prstGeom>
          <a:noFill/>
        </p:spPr>
        <p:txBody>
          <a:bodyPr wrap="square" rtlCol="0">
            <a:spAutoFit/>
          </a:bodyPr>
          <a:lstStyle/>
          <a:p>
            <a:r>
              <a:rPr lang="en-US" b="1" dirty="0"/>
              <a:t>Gradient Descent</a:t>
            </a:r>
          </a:p>
        </p:txBody>
      </p:sp>
      <p:sp>
        <p:nvSpPr>
          <p:cNvPr id="4" name="TextBox 3">
            <a:extLst>
              <a:ext uri="{FF2B5EF4-FFF2-40B4-BE49-F238E27FC236}">
                <a16:creationId xmlns:a16="http://schemas.microsoft.com/office/drawing/2014/main" id="{4F82107E-F02D-4B45-BA04-FB653C59EE30}"/>
              </a:ext>
            </a:extLst>
          </p:cNvPr>
          <p:cNvSpPr txBox="1"/>
          <p:nvPr/>
        </p:nvSpPr>
        <p:spPr>
          <a:xfrm>
            <a:off x="324990" y="1421378"/>
            <a:ext cx="7822861" cy="738664"/>
          </a:xfrm>
          <a:prstGeom prst="rect">
            <a:avLst/>
          </a:prstGeom>
          <a:noFill/>
        </p:spPr>
        <p:txBody>
          <a:bodyPr wrap="square" rtlCol="0">
            <a:spAutoFit/>
          </a:bodyPr>
          <a:lstStyle/>
          <a:p>
            <a:r>
              <a:rPr lang="en-US" sz="1400" dirty="0"/>
              <a:t>The challenge is, all the weights in all the inputs of all the neurons need to be adjusted. It is not manually possible to find the right combination of weights using brute force. Instead, the neural network algorithm uses a learning function called gradient descent</a:t>
            </a:r>
          </a:p>
        </p:txBody>
      </p:sp>
      <p:sp>
        <p:nvSpPr>
          <p:cNvPr id="40" name="TextBox 39">
            <a:extLst>
              <a:ext uri="{FF2B5EF4-FFF2-40B4-BE49-F238E27FC236}">
                <a16:creationId xmlns:a16="http://schemas.microsoft.com/office/drawing/2014/main" id="{77F7ED17-634C-44CC-9A70-B40242F586E7}"/>
              </a:ext>
            </a:extLst>
          </p:cNvPr>
          <p:cNvSpPr txBox="1"/>
          <p:nvPr/>
        </p:nvSpPr>
        <p:spPr>
          <a:xfrm>
            <a:off x="4236421" y="2514600"/>
            <a:ext cx="4805640" cy="3970318"/>
          </a:xfrm>
          <a:prstGeom prst="rect">
            <a:avLst/>
          </a:prstGeom>
          <a:noFill/>
        </p:spPr>
        <p:txBody>
          <a:bodyPr wrap="square" rtlCol="0">
            <a:spAutoFit/>
          </a:bodyPr>
          <a:lstStyle/>
          <a:p>
            <a:pPr marL="342900" indent="-342900">
              <a:buFont typeface="+mj-lt"/>
              <a:buAutoNum type="arabicPeriod"/>
            </a:pPr>
            <a:r>
              <a:rPr lang="en-US" sz="1400" dirty="0"/>
              <a:t>A random combination of bias B1 and input weights W1 (showing only one as more than one is not possible to visualize)</a:t>
            </a:r>
          </a:p>
          <a:p>
            <a:pPr marL="342900" indent="-342900">
              <a:buFont typeface="+mj-lt"/>
              <a:buAutoNum type="arabicPeriod"/>
            </a:pPr>
            <a:endParaRPr lang="en-US" sz="1400" dirty="0"/>
          </a:p>
          <a:p>
            <a:pPr marL="342900" indent="-342900">
              <a:buFont typeface="+mj-lt"/>
              <a:buAutoNum type="arabicPeriod"/>
            </a:pPr>
            <a:r>
              <a:rPr lang="en-US" sz="1400" dirty="0"/>
              <a:t>Each combination of W1 and B1 is one particular linear model in a neuron. That model is associated with proportionate error e1 (red dashed line).</a:t>
            </a:r>
          </a:p>
          <a:p>
            <a:pPr marL="342900" indent="-342900">
              <a:buFont typeface="+mj-lt"/>
              <a:buAutoNum type="arabicPeriod"/>
            </a:pPr>
            <a:endParaRPr lang="en-US" sz="1400" dirty="0"/>
          </a:p>
          <a:p>
            <a:pPr marL="342900" indent="-342900">
              <a:buFont typeface="+mj-lt"/>
              <a:buAutoNum type="arabicPeriod"/>
            </a:pPr>
            <a:r>
              <a:rPr lang="en-US" sz="1400" dirty="0"/>
              <a:t>Objective is to drive e1 towards 0. For which we need to find the optimal weight (</a:t>
            </a:r>
            <a:r>
              <a:rPr lang="en-US" sz="1400" dirty="0" err="1"/>
              <a:t>Woptimal</a:t>
            </a:r>
            <a:r>
              <a:rPr lang="en-US" sz="1400" dirty="0"/>
              <a:t>) and bias (</a:t>
            </a:r>
            <a:r>
              <a:rPr lang="en-US" sz="1400" dirty="0" err="1"/>
              <a:t>Boptimal</a:t>
            </a:r>
            <a:r>
              <a:rPr lang="en-US" sz="1400" dirty="0"/>
              <a:t>)</a:t>
            </a:r>
          </a:p>
          <a:p>
            <a:pPr marL="342900" indent="-342900">
              <a:buFont typeface="+mj-lt"/>
              <a:buAutoNum type="arabicPeriod"/>
            </a:pPr>
            <a:endParaRPr lang="en-US" sz="1400" dirty="0"/>
          </a:p>
          <a:p>
            <a:pPr marL="342900" indent="-342900">
              <a:buFont typeface="+mj-lt"/>
              <a:buAutoNum type="arabicPeriod"/>
            </a:pPr>
            <a:r>
              <a:rPr lang="en-US" sz="1400" dirty="0"/>
              <a:t>The algorithm uses gradient descent algorithm to change bias and weight form starting values of B1 and W1 towards the </a:t>
            </a:r>
            <a:r>
              <a:rPr lang="en-US" sz="1400" dirty="0" err="1"/>
              <a:t>Boptimal</a:t>
            </a:r>
            <a:r>
              <a:rPr lang="en-US" sz="1400" dirty="0"/>
              <a:t>, </a:t>
            </a:r>
            <a:r>
              <a:rPr lang="en-US" sz="1400" dirty="0" err="1"/>
              <a:t>Woptimal</a:t>
            </a:r>
            <a:r>
              <a:rPr lang="en-US" sz="1400" dirty="0"/>
              <a:t>. </a:t>
            </a:r>
          </a:p>
          <a:p>
            <a:pPr marL="342900" indent="-342900">
              <a:buFont typeface="+mj-lt"/>
              <a:buAutoNum type="arabicPeriod"/>
            </a:pPr>
            <a:endParaRPr lang="en-US" sz="1400" dirty="0"/>
          </a:p>
          <a:p>
            <a:r>
              <a:rPr lang="en-US" sz="1400" b="1" dirty="0"/>
              <a:t>Note</a:t>
            </a:r>
            <a:r>
              <a:rPr lang="en-US" sz="1400" dirty="0"/>
              <a:t>: in 3D error surface can be visualized as shown but not in more than 3 dimensions</a:t>
            </a:r>
          </a:p>
        </p:txBody>
      </p:sp>
      <p:pic>
        <p:nvPicPr>
          <p:cNvPr id="3" name="Picture 2">
            <a:extLst>
              <a:ext uri="{FF2B5EF4-FFF2-40B4-BE49-F238E27FC236}">
                <a16:creationId xmlns:a16="http://schemas.microsoft.com/office/drawing/2014/main" id="{95E52E97-9011-4910-8141-5A7264C74BC5}"/>
              </a:ext>
            </a:extLst>
          </p:cNvPr>
          <p:cNvPicPr>
            <a:picLocks noChangeAspect="1"/>
          </p:cNvPicPr>
          <p:nvPr/>
        </p:nvPicPr>
        <p:blipFill>
          <a:blip r:embed="rId3"/>
          <a:stretch>
            <a:fillRect/>
          </a:stretch>
        </p:blipFill>
        <p:spPr>
          <a:xfrm>
            <a:off x="844919" y="2961828"/>
            <a:ext cx="2781300" cy="2590800"/>
          </a:xfrm>
          <a:prstGeom prst="rect">
            <a:avLst/>
          </a:prstGeom>
        </p:spPr>
      </p:pic>
      <p:sp>
        <p:nvSpPr>
          <p:cNvPr id="5" name="TextBox 4">
            <a:extLst>
              <a:ext uri="{FF2B5EF4-FFF2-40B4-BE49-F238E27FC236}">
                <a16:creationId xmlns:a16="http://schemas.microsoft.com/office/drawing/2014/main" id="{90F88198-C692-4C2F-9578-B670327DBBC8}"/>
              </a:ext>
            </a:extLst>
          </p:cNvPr>
          <p:cNvSpPr txBox="1"/>
          <p:nvPr/>
        </p:nvSpPr>
        <p:spPr>
          <a:xfrm rot="20588742">
            <a:off x="3336764" y="5015244"/>
            <a:ext cx="609600" cy="369332"/>
          </a:xfrm>
          <a:prstGeom prst="rect">
            <a:avLst/>
          </a:prstGeom>
          <a:noFill/>
        </p:spPr>
        <p:txBody>
          <a:bodyPr wrap="square" rtlCol="0">
            <a:spAutoFit/>
          </a:bodyPr>
          <a:lstStyle/>
          <a:p>
            <a:r>
              <a:rPr lang="en-US" dirty="0"/>
              <a:t>w1</a:t>
            </a:r>
          </a:p>
        </p:txBody>
      </p:sp>
      <p:sp>
        <p:nvSpPr>
          <p:cNvPr id="27" name="TextBox 26">
            <a:extLst>
              <a:ext uri="{FF2B5EF4-FFF2-40B4-BE49-F238E27FC236}">
                <a16:creationId xmlns:a16="http://schemas.microsoft.com/office/drawing/2014/main" id="{9F8EFCC6-1560-42B0-8A92-C084EA5DD0FF}"/>
              </a:ext>
            </a:extLst>
          </p:cNvPr>
          <p:cNvSpPr txBox="1"/>
          <p:nvPr/>
        </p:nvSpPr>
        <p:spPr>
          <a:xfrm rot="2500181">
            <a:off x="598536" y="5076443"/>
            <a:ext cx="732955" cy="369332"/>
          </a:xfrm>
          <a:prstGeom prst="rect">
            <a:avLst/>
          </a:prstGeom>
          <a:noFill/>
        </p:spPr>
        <p:txBody>
          <a:bodyPr wrap="square" rtlCol="0">
            <a:spAutoFit/>
          </a:bodyPr>
          <a:lstStyle/>
          <a:p>
            <a:r>
              <a:rPr lang="en-US" dirty="0"/>
              <a:t>Bias</a:t>
            </a:r>
          </a:p>
        </p:txBody>
      </p:sp>
      <p:sp>
        <p:nvSpPr>
          <p:cNvPr id="30" name="TextBox 29">
            <a:extLst>
              <a:ext uri="{FF2B5EF4-FFF2-40B4-BE49-F238E27FC236}">
                <a16:creationId xmlns:a16="http://schemas.microsoft.com/office/drawing/2014/main" id="{BEAA1D05-4A8B-44B6-9E1A-A92DA05B983E}"/>
              </a:ext>
            </a:extLst>
          </p:cNvPr>
          <p:cNvSpPr txBox="1"/>
          <p:nvPr/>
        </p:nvSpPr>
        <p:spPr>
          <a:xfrm rot="16019108">
            <a:off x="301127" y="3457645"/>
            <a:ext cx="732955" cy="369332"/>
          </a:xfrm>
          <a:prstGeom prst="rect">
            <a:avLst/>
          </a:prstGeom>
          <a:noFill/>
        </p:spPr>
        <p:txBody>
          <a:bodyPr wrap="square" rtlCol="0">
            <a:spAutoFit/>
          </a:bodyPr>
          <a:lstStyle/>
          <a:p>
            <a:r>
              <a:rPr lang="en-US" dirty="0"/>
              <a:t>Error</a:t>
            </a:r>
          </a:p>
        </p:txBody>
      </p:sp>
      <p:cxnSp>
        <p:nvCxnSpPr>
          <p:cNvPr id="9" name="Straight Connector 8">
            <a:extLst>
              <a:ext uri="{FF2B5EF4-FFF2-40B4-BE49-F238E27FC236}">
                <a16:creationId xmlns:a16="http://schemas.microsoft.com/office/drawing/2014/main" id="{EF929E3E-84C0-4E19-808A-A8C326B0CDE5}"/>
              </a:ext>
            </a:extLst>
          </p:cNvPr>
          <p:cNvCxnSpPr>
            <a:cxnSpLocks/>
          </p:cNvCxnSpPr>
          <p:nvPr/>
        </p:nvCxnSpPr>
        <p:spPr>
          <a:xfrm>
            <a:off x="3019415" y="4777928"/>
            <a:ext cx="424053" cy="299246"/>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0E953679-E506-43FA-AE11-34E15C6D4A6A}"/>
              </a:ext>
            </a:extLst>
          </p:cNvPr>
          <p:cNvCxnSpPr>
            <a:cxnSpLocks/>
          </p:cNvCxnSpPr>
          <p:nvPr/>
        </p:nvCxnSpPr>
        <p:spPr>
          <a:xfrm flipH="1">
            <a:off x="1530719" y="4790628"/>
            <a:ext cx="1511058" cy="38100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5" name="Straight Connector 34">
            <a:extLst>
              <a:ext uri="{FF2B5EF4-FFF2-40B4-BE49-F238E27FC236}">
                <a16:creationId xmlns:a16="http://schemas.microsoft.com/office/drawing/2014/main" id="{275FAA68-7945-475C-89E3-A5CB16EB515A}"/>
              </a:ext>
            </a:extLst>
          </p:cNvPr>
          <p:cNvCxnSpPr>
            <a:cxnSpLocks/>
          </p:cNvCxnSpPr>
          <p:nvPr/>
        </p:nvCxnSpPr>
        <p:spPr>
          <a:xfrm flipV="1">
            <a:off x="3041777" y="4296894"/>
            <a:ext cx="0" cy="49373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CAFD1A67-B3E4-4A90-AD2A-C0416DEA89C3}"/>
              </a:ext>
            </a:extLst>
          </p:cNvPr>
          <p:cNvCxnSpPr/>
          <p:nvPr/>
        </p:nvCxnSpPr>
        <p:spPr>
          <a:xfrm flipH="1">
            <a:off x="1029585" y="4310850"/>
            <a:ext cx="1989830" cy="0"/>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1734AC48-6D1F-4931-989F-A3D23BFA2ED8}"/>
              </a:ext>
            </a:extLst>
          </p:cNvPr>
          <p:cNvSpPr txBox="1"/>
          <p:nvPr/>
        </p:nvSpPr>
        <p:spPr>
          <a:xfrm>
            <a:off x="1122416" y="2644919"/>
            <a:ext cx="2362197" cy="338554"/>
          </a:xfrm>
          <a:prstGeom prst="rect">
            <a:avLst/>
          </a:prstGeom>
          <a:noFill/>
        </p:spPr>
        <p:txBody>
          <a:bodyPr wrap="square" rtlCol="0">
            <a:spAutoFit/>
          </a:bodyPr>
          <a:lstStyle/>
          <a:p>
            <a:r>
              <a:rPr lang="en-US" sz="1600" b="1" dirty="0"/>
              <a:t>Convex error function</a:t>
            </a:r>
          </a:p>
        </p:txBody>
      </p:sp>
      <p:pic>
        <p:nvPicPr>
          <p:cNvPr id="7" name="Picture 6">
            <a:extLst>
              <a:ext uri="{FF2B5EF4-FFF2-40B4-BE49-F238E27FC236}">
                <a16:creationId xmlns:a16="http://schemas.microsoft.com/office/drawing/2014/main" id="{A9C60347-E662-4815-8D80-EAD7CEBFBF55}"/>
              </a:ext>
            </a:extLst>
          </p:cNvPr>
          <p:cNvPicPr>
            <a:picLocks noChangeAspect="1"/>
          </p:cNvPicPr>
          <p:nvPr/>
        </p:nvPicPr>
        <p:blipFill>
          <a:blip r:embed="rId4"/>
          <a:stretch>
            <a:fillRect/>
          </a:stretch>
        </p:blipFill>
        <p:spPr>
          <a:xfrm>
            <a:off x="1824230" y="4062495"/>
            <a:ext cx="238125" cy="304800"/>
          </a:xfrm>
          <a:prstGeom prst="rect">
            <a:avLst/>
          </a:prstGeom>
        </p:spPr>
      </p:pic>
      <p:sp>
        <p:nvSpPr>
          <p:cNvPr id="8" name="TextBox 7">
            <a:extLst>
              <a:ext uri="{FF2B5EF4-FFF2-40B4-BE49-F238E27FC236}">
                <a16:creationId xmlns:a16="http://schemas.microsoft.com/office/drawing/2014/main" id="{FE18CB00-20E1-423E-9EF8-A18CB6AEE610}"/>
              </a:ext>
            </a:extLst>
          </p:cNvPr>
          <p:cNvSpPr txBox="1"/>
          <p:nvPr/>
        </p:nvSpPr>
        <p:spPr>
          <a:xfrm>
            <a:off x="637463" y="4169856"/>
            <a:ext cx="551594" cy="338554"/>
          </a:xfrm>
          <a:prstGeom prst="rect">
            <a:avLst/>
          </a:prstGeom>
          <a:noFill/>
        </p:spPr>
        <p:txBody>
          <a:bodyPr wrap="square" rtlCol="0">
            <a:spAutoFit/>
          </a:bodyPr>
          <a:lstStyle/>
          <a:p>
            <a:r>
              <a:rPr lang="en-US" sz="1600" dirty="0"/>
              <a:t>e1</a:t>
            </a:r>
          </a:p>
        </p:txBody>
      </p:sp>
      <p:sp>
        <p:nvSpPr>
          <p:cNvPr id="18" name="TextBox 17">
            <a:extLst>
              <a:ext uri="{FF2B5EF4-FFF2-40B4-BE49-F238E27FC236}">
                <a16:creationId xmlns:a16="http://schemas.microsoft.com/office/drawing/2014/main" id="{985CCB8D-1D55-4B7F-A176-83888B656A05}"/>
              </a:ext>
            </a:extLst>
          </p:cNvPr>
          <p:cNvSpPr txBox="1"/>
          <p:nvPr/>
        </p:nvSpPr>
        <p:spPr>
          <a:xfrm rot="3687869">
            <a:off x="1225918" y="5251924"/>
            <a:ext cx="609600" cy="369332"/>
          </a:xfrm>
          <a:prstGeom prst="rect">
            <a:avLst/>
          </a:prstGeom>
          <a:noFill/>
        </p:spPr>
        <p:txBody>
          <a:bodyPr wrap="square" rtlCol="0">
            <a:spAutoFit/>
          </a:bodyPr>
          <a:lstStyle/>
          <a:p>
            <a:r>
              <a:rPr lang="en-US" dirty="0"/>
              <a:t>B1</a:t>
            </a:r>
          </a:p>
        </p:txBody>
      </p:sp>
      <p:sp>
        <p:nvSpPr>
          <p:cNvPr id="19" name="TextBox 18">
            <a:extLst>
              <a:ext uri="{FF2B5EF4-FFF2-40B4-BE49-F238E27FC236}">
                <a16:creationId xmlns:a16="http://schemas.microsoft.com/office/drawing/2014/main" id="{F62712DD-4CDD-4771-84CE-B41016EA34A3}"/>
              </a:ext>
            </a:extLst>
          </p:cNvPr>
          <p:cNvSpPr txBox="1"/>
          <p:nvPr/>
        </p:nvSpPr>
        <p:spPr>
          <a:xfrm rot="20677771">
            <a:off x="2509402" y="5603214"/>
            <a:ext cx="981352" cy="369332"/>
          </a:xfrm>
          <a:prstGeom prst="rect">
            <a:avLst/>
          </a:prstGeom>
          <a:noFill/>
        </p:spPr>
        <p:txBody>
          <a:bodyPr wrap="square" rtlCol="0">
            <a:spAutoFit/>
          </a:bodyPr>
          <a:lstStyle/>
          <a:p>
            <a:r>
              <a:rPr lang="en-US" dirty="0"/>
              <a:t>Weight</a:t>
            </a:r>
          </a:p>
        </p:txBody>
      </p:sp>
    </p:spTree>
    <p:extLst>
      <p:ext uri="{BB962C8B-B14F-4D97-AF65-F5344CB8AC3E}">
        <p14:creationId xmlns:p14="http://schemas.microsoft.com/office/powerpoint/2010/main" val="3919689801"/>
      </p:ext>
    </p:extLst>
  </p:cSld>
  <p:clrMapOvr>
    <a:masterClrMapping/>
  </p:clrMapOvr>
  <p:transition spd="med">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A2842976-A221-41D0-9CF7-9A3F3A6C78C5}"/>
              </a:ext>
            </a:extLst>
          </p:cNvPr>
          <p:cNvCxnSpPr>
            <a:cxnSpLocks/>
          </p:cNvCxnSpPr>
          <p:nvPr/>
        </p:nvCxnSpPr>
        <p:spPr>
          <a:xfrm flipV="1">
            <a:off x="3461267" y="1891221"/>
            <a:ext cx="2939533" cy="667032"/>
          </a:xfrm>
          <a:prstGeom prst="line">
            <a:avLst/>
          </a:prstGeom>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2CD52545-CD8C-4CFE-954E-E21707DC0FD2}"/>
              </a:ext>
            </a:extLst>
          </p:cNvPr>
          <p:cNvPicPr>
            <a:picLocks noChangeAspect="1"/>
          </p:cNvPicPr>
          <p:nvPr/>
        </p:nvPicPr>
        <p:blipFill>
          <a:blip r:embed="rId2"/>
          <a:stretch>
            <a:fillRect/>
          </a:stretch>
        </p:blipFill>
        <p:spPr>
          <a:xfrm>
            <a:off x="1601928" y="3413070"/>
            <a:ext cx="2781300" cy="2590800"/>
          </a:xfrm>
          <a:prstGeom prst="rect">
            <a:avLst/>
          </a:prstGeom>
        </p:spPr>
      </p:pic>
      <p:sp>
        <p:nvSpPr>
          <p:cNvPr id="36" name="TextBox 35">
            <a:extLst>
              <a:ext uri="{FF2B5EF4-FFF2-40B4-BE49-F238E27FC236}">
                <a16:creationId xmlns:a16="http://schemas.microsoft.com/office/drawing/2014/main" id="{8615D3F6-4ED9-4357-B161-C33176CBB68F}"/>
              </a:ext>
            </a:extLst>
          </p:cNvPr>
          <p:cNvSpPr txBox="1"/>
          <p:nvPr/>
        </p:nvSpPr>
        <p:spPr>
          <a:xfrm rot="16200000">
            <a:off x="1235450" y="3915612"/>
            <a:ext cx="732955" cy="369332"/>
          </a:xfrm>
          <a:prstGeom prst="rect">
            <a:avLst/>
          </a:prstGeom>
          <a:noFill/>
        </p:spPr>
        <p:txBody>
          <a:bodyPr wrap="square" rtlCol="0">
            <a:spAutoFit/>
          </a:bodyPr>
          <a:lstStyle/>
          <a:p>
            <a:r>
              <a:rPr lang="en-US" dirty="0"/>
              <a:t>Error</a:t>
            </a:r>
          </a:p>
        </p:txBody>
      </p:sp>
      <p:cxnSp>
        <p:nvCxnSpPr>
          <p:cNvPr id="37" name="Straight Connector 36">
            <a:extLst>
              <a:ext uri="{FF2B5EF4-FFF2-40B4-BE49-F238E27FC236}">
                <a16:creationId xmlns:a16="http://schemas.microsoft.com/office/drawing/2014/main" id="{692320DD-EE3E-4B50-A0D2-E996B246DA4E}"/>
              </a:ext>
            </a:extLst>
          </p:cNvPr>
          <p:cNvCxnSpPr>
            <a:cxnSpLocks/>
          </p:cNvCxnSpPr>
          <p:nvPr/>
        </p:nvCxnSpPr>
        <p:spPr>
          <a:xfrm>
            <a:off x="3776424" y="5229170"/>
            <a:ext cx="424053" cy="299246"/>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8" name="Straight Connector 37">
            <a:extLst>
              <a:ext uri="{FF2B5EF4-FFF2-40B4-BE49-F238E27FC236}">
                <a16:creationId xmlns:a16="http://schemas.microsoft.com/office/drawing/2014/main" id="{44AEB650-8951-4507-B18F-83514B88DE08}"/>
              </a:ext>
            </a:extLst>
          </p:cNvPr>
          <p:cNvCxnSpPr>
            <a:cxnSpLocks/>
          </p:cNvCxnSpPr>
          <p:nvPr/>
        </p:nvCxnSpPr>
        <p:spPr>
          <a:xfrm flipH="1">
            <a:off x="2287728" y="5241870"/>
            <a:ext cx="1511058" cy="38100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BC8DD85D-7057-4472-89BE-F5F10E4BF54F}"/>
              </a:ext>
            </a:extLst>
          </p:cNvPr>
          <p:cNvCxnSpPr>
            <a:cxnSpLocks/>
          </p:cNvCxnSpPr>
          <p:nvPr/>
        </p:nvCxnSpPr>
        <p:spPr>
          <a:xfrm flipV="1">
            <a:off x="3798786" y="4748136"/>
            <a:ext cx="0" cy="49373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5BEE6EB-92BC-49EF-9574-A0BCCAFEFB0C}"/>
              </a:ext>
            </a:extLst>
          </p:cNvPr>
          <p:cNvCxnSpPr/>
          <p:nvPr/>
        </p:nvCxnSpPr>
        <p:spPr>
          <a:xfrm flipH="1">
            <a:off x="1786594" y="4708470"/>
            <a:ext cx="1989830" cy="0"/>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F03762D-4BB5-4A00-A4E9-F734B68925C7}"/>
              </a:ext>
            </a:extLst>
          </p:cNvPr>
          <p:cNvCxnSpPr>
            <a:cxnSpLocks/>
          </p:cNvCxnSpPr>
          <p:nvPr/>
        </p:nvCxnSpPr>
        <p:spPr>
          <a:xfrm>
            <a:off x="3430728" y="1488783"/>
            <a:ext cx="0" cy="1940217"/>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04E3CAD-F54C-48FD-8B0A-E686DA942977}"/>
              </a:ext>
            </a:extLst>
          </p:cNvPr>
          <p:cNvCxnSpPr>
            <a:cxnSpLocks/>
          </p:cNvCxnSpPr>
          <p:nvPr/>
        </p:nvCxnSpPr>
        <p:spPr>
          <a:xfrm flipH="1">
            <a:off x="3430728" y="3429000"/>
            <a:ext cx="3657600" cy="0"/>
          </a:xfrm>
          <a:prstGeom prst="line">
            <a:avLst/>
          </a:prstGeom>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EE2A61B4-FA9B-4F90-B03A-A8DD01EE3FA8}"/>
              </a:ext>
            </a:extLst>
          </p:cNvPr>
          <p:cNvSpPr/>
          <p:nvPr/>
        </p:nvSpPr>
        <p:spPr>
          <a:xfrm flipH="1" flipV="1">
            <a:off x="6048289" y="1127664"/>
            <a:ext cx="76203" cy="76200"/>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395F979-9CFE-4406-B16F-1086B0365051}"/>
              </a:ext>
            </a:extLst>
          </p:cNvPr>
          <p:cNvSpPr txBox="1"/>
          <p:nvPr/>
        </p:nvSpPr>
        <p:spPr>
          <a:xfrm>
            <a:off x="4779003" y="969514"/>
            <a:ext cx="1523995" cy="276999"/>
          </a:xfrm>
          <a:prstGeom prst="rect">
            <a:avLst/>
          </a:prstGeom>
          <a:noFill/>
        </p:spPr>
        <p:txBody>
          <a:bodyPr wrap="square" rtlCol="0">
            <a:spAutoFit/>
          </a:bodyPr>
          <a:lstStyle/>
          <a:p>
            <a:r>
              <a:rPr lang="en-US" sz="1200" dirty="0"/>
              <a:t>Actual y1 given X1</a:t>
            </a:r>
          </a:p>
        </p:txBody>
      </p:sp>
      <p:sp>
        <p:nvSpPr>
          <p:cNvPr id="52" name="TextBox 51">
            <a:extLst>
              <a:ext uri="{FF2B5EF4-FFF2-40B4-BE49-F238E27FC236}">
                <a16:creationId xmlns:a16="http://schemas.microsoft.com/office/drawing/2014/main" id="{5D42948B-DD93-47C7-9034-9FA66FFE165C}"/>
              </a:ext>
            </a:extLst>
          </p:cNvPr>
          <p:cNvSpPr txBox="1"/>
          <p:nvPr/>
        </p:nvSpPr>
        <p:spPr>
          <a:xfrm>
            <a:off x="6643997" y="1894309"/>
            <a:ext cx="1803061" cy="276999"/>
          </a:xfrm>
          <a:prstGeom prst="rect">
            <a:avLst/>
          </a:prstGeom>
          <a:noFill/>
        </p:spPr>
        <p:txBody>
          <a:bodyPr wrap="square" rtlCol="0">
            <a:spAutoFit/>
          </a:bodyPr>
          <a:lstStyle/>
          <a:p>
            <a:r>
              <a:rPr lang="en-US" sz="1200" dirty="0"/>
              <a:t>Predicted y1 given X1</a:t>
            </a:r>
          </a:p>
        </p:txBody>
      </p:sp>
      <p:cxnSp>
        <p:nvCxnSpPr>
          <p:cNvPr id="54" name="Straight Connector 53">
            <a:extLst>
              <a:ext uri="{FF2B5EF4-FFF2-40B4-BE49-F238E27FC236}">
                <a16:creationId xmlns:a16="http://schemas.microsoft.com/office/drawing/2014/main" id="{BE21BF81-DA53-4F37-9875-239C68F78614}"/>
              </a:ext>
            </a:extLst>
          </p:cNvPr>
          <p:cNvCxnSpPr/>
          <p:nvPr/>
        </p:nvCxnSpPr>
        <p:spPr>
          <a:xfrm>
            <a:off x="3430728" y="2568133"/>
            <a:ext cx="4038600" cy="0"/>
          </a:xfrm>
          <a:prstGeom prst="line">
            <a:avLst/>
          </a:prstGeom>
          <a:ln>
            <a:prstDash val="lgDash"/>
          </a:ln>
        </p:spPr>
        <p:style>
          <a:lnRef idx="2">
            <a:schemeClr val="dk1"/>
          </a:lnRef>
          <a:fillRef idx="0">
            <a:schemeClr val="dk1"/>
          </a:fillRef>
          <a:effectRef idx="1">
            <a:schemeClr val="dk1"/>
          </a:effectRef>
          <a:fontRef idx="minor">
            <a:schemeClr val="tx1"/>
          </a:fontRef>
        </p:style>
      </p:cxnSp>
      <p:grpSp>
        <p:nvGrpSpPr>
          <p:cNvPr id="11" name="Group 10">
            <a:extLst>
              <a:ext uri="{FF2B5EF4-FFF2-40B4-BE49-F238E27FC236}">
                <a16:creationId xmlns:a16="http://schemas.microsoft.com/office/drawing/2014/main" id="{76B49483-07A0-4C9E-9646-4EB65AF92D59}"/>
              </a:ext>
            </a:extLst>
          </p:cNvPr>
          <p:cNvGrpSpPr/>
          <p:nvPr/>
        </p:nvGrpSpPr>
        <p:grpSpPr>
          <a:xfrm>
            <a:off x="5259528" y="1905000"/>
            <a:ext cx="875274" cy="1524000"/>
            <a:chOff x="5259528" y="1905000"/>
            <a:chExt cx="875274" cy="1524000"/>
          </a:xfrm>
        </p:grpSpPr>
        <p:cxnSp>
          <p:nvCxnSpPr>
            <p:cNvPr id="49" name="Straight Connector 48">
              <a:extLst>
                <a:ext uri="{FF2B5EF4-FFF2-40B4-BE49-F238E27FC236}">
                  <a16:creationId xmlns:a16="http://schemas.microsoft.com/office/drawing/2014/main" id="{1BECAFDC-DFAC-42C4-A85F-27C5BD4800AC}"/>
                </a:ext>
              </a:extLst>
            </p:cNvPr>
            <p:cNvCxnSpPr/>
            <p:nvPr/>
          </p:nvCxnSpPr>
          <p:spPr>
            <a:xfrm>
              <a:off x="6097728" y="1981200"/>
              <a:ext cx="0" cy="14478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51" name="Oval 50">
              <a:extLst>
                <a:ext uri="{FF2B5EF4-FFF2-40B4-BE49-F238E27FC236}">
                  <a16:creationId xmlns:a16="http://schemas.microsoft.com/office/drawing/2014/main" id="{7FCBB3BF-E031-4294-874A-B6015470383B}"/>
                </a:ext>
              </a:extLst>
            </p:cNvPr>
            <p:cNvSpPr/>
            <p:nvPr/>
          </p:nvSpPr>
          <p:spPr>
            <a:xfrm flipH="1" flipV="1">
              <a:off x="6058599" y="19050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80BF9D8-8393-44DF-A1FE-68D84EB5E965}"/>
                </a:ext>
              </a:extLst>
            </p:cNvPr>
            <p:cNvGrpSpPr/>
            <p:nvPr/>
          </p:nvGrpSpPr>
          <p:grpSpPr>
            <a:xfrm>
              <a:off x="5259528" y="2081599"/>
              <a:ext cx="636382" cy="486532"/>
              <a:chOff x="5259528" y="2081599"/>
              <a:chExt cx="636382" cy="486532"/>
            </a:xfrm>
          </p:grpSpPr>
          <p:sp>
            <p:nvSpPr>
              <p:cNvPr id="55" name="Arc 54">
                <a:extLst>
                  <a:ext uri="{FF2B5EF4-FFF2-40B4-BE49-F238E27FC236}">
                    <a16:creationId xmlns:a16="http://schemas.microsoft.com/office/drawing/2014/main" id="{D8A6115B-46F4-4786-A524-6382B131AA41}"/>
                  </a:ext>
                </a:extLst>
              </p:cNvPr>
              <p:cNvSpPr/>
              <p:nvPr/>
            </p:nvSpPr>
            <p:spPr>
              <a:xfrm>
                <a:off x="5450028" y="2081599"/>
                <a:ext cx="445882" cy="486532"/>
              </a:xfrm>
              <a:prstGeom prst="arc">
                <a:avLst>
                  <a:gd name="adj1" fmla="val 16200000"/>
                  <a:gd name="adj2" fmla="val 42540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A39264E3-C86E-4886-8FEF-960DC3995EF9}"/>
                  </a:ext>
                </a:extLst>
              </p:cNvPr>
              <p:cNvSpPr txBox="1"/>
              <p:nvPr/>
            </p:nvSpPr>
            <p:spPr>
              <a:xfrm>
                <a:off x="5259528" y="2193366"/>
                <a:ext cx="407781" cy="276999"/>
              </a:xfrm>
              <a:prstGeom prst="rect">
                <a:avLst/>
              </a:prstGeom>
              <a:noFill/>
            </p:spPr>
            <p:txBody>
              <a:bodyPr wrap="square" rtlCol="0">
                <a:spAutoFit/>
              </a:bodyPr>
              <a:lstStyle/>
              <a:p>
                <a:r>
                  <a:rPr lang="en-US" sz="1200" dirty="0"/>
                  <a:t>w1</a:t>
                </a:r>
              </a:p>
            </p:txBody>
          </p:sp>
        </p:grpSp>
      </p:grpSp>
      <p:cxnSp>
        <p:nvCxnSpPr>
          <p:cNvPr id="57" name="Straight Connector 56">
            <a:extLst>
              <a:ext uri="{FF2B5EF4-FFF2-40B4-BE49-F238E27FC236}">
                <a16:creationId xmlns:a16="http://schemas.microsoft.com/office/drawing/2014/main" id="{18F63818-A639-48BF-8B88-1483879ACC55}"/>
              </a:ext>
            </a:extLst>
          </p:cNvPr>
          <p:cNvCxnSpPr>
            <a:cxnSpLocks/>
          </p:cNvCxnSpPr>
          <p:nvPr/>
        </p:nvCxnSpPr>
        <p:spPr>
          <a:xfrm flipV="1">
            <a:off x="2287728" y="404795"/>
            <a:ext cx="5257800" cy="2788372"/>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41D0A51D-5731-4097-A7EF-18920F4447BE}"/>
              </a:ext>
            </a:extLst>
          </p:cNvPr>
          <p:cNvCxnSpPr>
            <a:cxnSpLocks/>
          </p:cNvCxnSpPr>
          <p:nvPr/>
        </p:nvCxnSpPr>
        <p:spPr>
          <a:xfrm flipV="1">
            <a:off x="3446861" y="1775329"/>
            <a:ext cx="2856137" cy="796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EB29CB9-93A2-4F3D-A232-A9E01D8EAE6B}"/>
              </a:ext>
            </a:extLst>
          </p:cNvPr>
          <p:cNvCxnSpPr>
            <a:cxnSpLocks/>
          </p:cNvCxnSpPr>
          <p:nvPr/>
        </p:nvCxnSpPr>
        <p:spPr>
          <a:xfrm flipV="1">
            <a:off x="3442843" y="1628831"/>
            <a:ext cx="2796215" cy="948716"/>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441990A-EBEE-45DC-8626-C1FD8C453DB7}"/>
              </a:ext>
            </a:extLst>
          </p:cNvPr>
          <p:cNvCxnSpPr>
            <a:cxnSpLocks/>
          </p:cNvCxnSpPr>
          <p:nvPr/>
        </p:nvCxnSpPr>
        <p:spPr>
          <a:xfrm flipV="1">
            <a:off x="3442842" y="1488783"/>
            <a:ext cx="2710636" cy="107283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30" name="Straight Connector 5129">
            <a:extLst>
              <a:ext uri="{FF2B5EF4-FFF2-40B4-BE49-F238E27FC236}">
                <a16:creationId xmlns:a16="http://schemas.microsoft.com/office/drawing/2014/main" id="{F092169E-57C7-497D-ABA2-DDA8E741C12F}"/>
              </a:ext>
            </a:extLst>
          </p:cNvPr>
          <p:cNvCxnSpPr/>
          <p:nvPr/>
        </p:nvCxnSpPr>
        <p:spPr>
          <a:xfrm flipV="1">
            <a:off x="3442843" y="1329584"/>
            <a:ext cx="2654885" cy="12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32" name="Straight Connector 5131">
            <a:extLst>
              <a:ext uri="{FF2B5EF4-FFF2-40B4-BE49-F238E27FC236}">
                <a16:creationId xmlns:a16="http://schemas.microsoft.com/office/drawing/2014/main" id="{E8A6C148-3167-400A-8C74-200F5C305752}"/>
              </a:ext>
            </a:extLst>
          </p:cNvPr>
          <p:cNvCxnSpPr/>
          <p:nvPr/>
        </p:nvCxnSpPr>
        <p:spPr>
          <a:xfrm flipV="1">
            <a:off x="3430728" y="1203864"/>
            <a:ext cx="2667000" cy="1373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C9D04BB-E6CB-4833-9202-40C9350F2AA3}"/>
              </a:ext>
            </a:extLst>
          </p:cNvPr>
          <p:cNvCxnSpPr>
            <a:cxnSpLocks/>
          </p:cNvCxnSpPr>
          <p:nvPr/>
        </p:nvCxnSpPr>
        <p:spPr>
          <a:xfrm flipH="1" flipV="1">
            <a:off x="1786596" y="5054543"/>
            <a:ext cx="1273928" cy="341333"/>
          </a:xfrm>
          <a:prstGeom prst="line">
            <a:avLst/>
          </a:prstGeom>
          <a:ln w="1270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2A499722-429F-4814-801D-765E7189F717}"/>
              </a:ext>
            </a:extLst>
          </p:cNvPr>
          <p:cNvSpPr txBox="1"/>
          <p:nvPr/>
        </p:nvSpPr>
        <p:spPr>
          <a:xfrm>
            <a:off x="1308329" y="4833194"/>
            <a:ext cx="473951" cy="338554"/>
          </a:xfrm>
          <a:prstGeom prst="rect">
            <a:avLst/>
          </a:prstGeom>
          <a:noFill/>
        </p:spPr>
        <p:txBody>
          <a:bodyPr wrap="square" rtlCol="0">
            <a:spAutoFit/>
          </a:bodyPr>
          <a:lstStyle/>
          <a:p>
            <a:r>
              <a:rPr lang="en-US" sz="1600" dirty="0"/>
              <a:t>e2</a:t>
            </a:r>
          </a:p>
        </p:txBody>
      </p:sp>
      <p:sp>
        <p:nvSpPr>
          <p:cNvPr id="100" name="TextBox 99">
            <a:extLst>
              <a:ext uri="{FF2B5EF4-FFF2-40B4-BE49-F238E27FC236}">
                <a16:creationId xmlns:a16="http://schemas.microsoft.com/office/drawing/2014/main" id="{CF3FA5EA-2F64-4623-82F3-ABCB2E4EAB8A}"/>
              </a:ext>
            </a:extLst>
          </p:cNvPr>
          <p:cNvSpPr txBox="1"/>
          <p:nvPr/>
        </p:nvSpPr>
        <p:spPr>
          <a:xfrm>
            <a:off x="4779003" y="4572000"/>
            <a:ext cx="4136397" cy="1323439"/>
          </a:xfrm>
          <a:prstGeom prst="rect">
            <a:avLst/>
          </a:prstGeom>
          <a:noFill/>
        </p:spPr>
        <p:txBody>
          <a:bodyPr wrap="square" rtlCol="0">
            <a:spAutoFit/>
          </a:bodyPr>
          <a:lstStyle/>
          <a:p>
            <a:r>
              <a:rPr lang="en-US" sz="1600" dirty="0"/>
              <a:t>Least error E2 is at the global minima of the convex function which only one unique combination of weight (</a:t>
            </a:r>
            <a:r>
              <a:rPr lang="en-US" sz="1600" dirty="0" err="1"/>
              <a:t>woptimal</a:t>
            </a:r>
            <a:r>
              <a:rPr lang="en-US" sz="1600" dirty="0"/>
              <a:t>) and bias (</a:t>
            </a:r>
            <a:r>
              <a:rPr lang="en-US" sz="1600" dirty="0" err="1"/>
              <a:t>boptimal</a:t>
            </a:r>
            <a:r>
              <a:rPr lang="en-US" sz="1600" dirty="0"/>
              <a:t>) will fetch us.</a:t>
            </a:r>
          </a:p>
          <a:p>
            <a:endParaRPr lang="en-US" sz="1600" dirty="0"/>
          </a:p>
        </p:txBody>
      </p:sp>
      <p:sp>
        <p:nvSpPr>
          <p:cNvPr id="135" name="TextBox 134">
            <a:extLst>
              <a:ext uri="{FF2B5EF4-FFF2-40B4-BE49-F238E27FC236}">
                <a16:creationId xmlns:a16="http://schemas.microsoft.com/office/drawing/2014/main" id="{230D25CC-9D3B-452B-9C68-FA6FEDFA86AE}"/>
              </a:ext>
            </a:extLst>
          </p:cNvPr>
          <p:cNvSpPr txBox="1"/>
          <p:nvPr/>
        </p:nvSpPr>
        <p:spPr>
          <a:xfrm>
            <a:off x="259379" y="941959"/>
            <a:ext cx="8382000" cy="381000"/>
          </a:xfrm>
          <a:prstGeom prst="rect">
            <a:avLst/>
          </a:prstGeom>
          <a:noFill/>
        </p:spPr>
        <p:txBody>
          <a:bodyPr wrap="square" rtlCol="0">
            <a:spAutoFit/>
          </a:bodyPr>
          <a:lstStyle/>
          <a:p>
            <a:r>
              <a:rPr lang="en-US" b="1" dirty="0"/>
              <a:t>Gradient Descent</a:t>
            </a:r>
          </a:p>
        </p:txBody>
      </p:sp>
      <p:pic>
        <p:nvPicPr>
          <p:cNvPr id="2" name="Picture 1">
            <a:extLst>
              <a:ext uri="{FF2B5EF4-FFF2-40B4-BE49-F238E27FC236}">
                <a16:creationId xmlns:a16="http://schemas.microsoft.com/office/drawing/2014/main" id="{C7A1BE28-620B-42A8-A1C0-DE35D48E692E}"/>
              </a:ext>
            </a:extLst>
          </p:cNvPr>
          <p:cNvPicPr>
            <a:picLocks noChangeAspect="1"/>
          </p:cNvPicPr>
          <p:nvPr/>
        </p:nvPicPr>
        <p:blipFill>
          <a:blip r:embed="rId3"/>
          <a:stretch>
            <a:fillRect/>
          </a:stretch>
        </p:blipFill>
        <p:spPr>
          <a:xfrm>
            <a:off x="2590800" y="4495800"/>
            <a:ext cx="238125" cy="304800"/>
          </a:xfrm>
          <a:prstGeom prst="rect">
            <a:avLst/>
          </a:prstGeom>
        </p:spPr>
      </p:pic>
      <p:sp>
        <p:nvSpPr>
          <p:cNvPr id="41" name="TextBox 40">
            <a:extLst>
              <a:ext uri="{FF2B5EF4-FFF2-40B4-BE49-F238E27FC236}">
                <a16:creationId xmlns:a16="http://schemas.microsoft.com/office/drawing/2014/main" id="{326BF042-C597-4962-BA0E-23EEFE554777}"/>
              </a:ext>
            </a:extLst>
          </p:cNvPr>
          <p:cNvSpPr txBox="1"/>
          <p:nvPr/>
        </p:nvSpPr>
        <p:spPr>
          <a:xfrm rot="20588742">
            <a:off x="3998150" y="5417388"/>
            <a:ext cx="609600" cy="369332"/>
          </a:xfrm>
          <a:prstGeom prst="rect">
            <a:avLst/>
          </a:prstGeom>
          <a:noFill/>
        </p:spPr>
        <p:txBody>
          <a:bodyPr wrap="square" rtlCol="0">
            <a:spAutoFit/>
          </a:bodyPr>
          <a:lstStyle/>
          <a:p>
            <a:r>
              <a:rPr lang="en-US" dirty="0"/>
              <a:t>w1</a:t>
            </a:r>
          </a:p>
        </p:txBody>
      </p:sp>
      <p:sp>
        <p:nvSpPr>
          <p:cNvPr id="42" name="TextBox 41">
            <a:extLst>
              <a:ext uri="{FF2B5EF4-FFF2-40B4-BE49-F238E27FC236}">
                <a16:creationId xmlns:a16="http://schemas.microsoft.com/office/drawing/2014/main" id="{D9B6E609-A8A1-4B25-B9DB-B69C4C5CAB88}"/>
              </a:ext>
            </a:extLst>
          </p:cNvPr>
          <p:cNvSpPr txBox="1"/>
          <p:nvPr/>
        </p:nvSpPr>
        <p:spPr>
          <a:xfrm rot="2500181">
            <a:off x="1259922" y="5478587"/>
            <a:ext cx="732955" cy="369332"/>
          </a:xfrm>
          <a:prstGeom prst="rect">
            <a:avLst/>
          </a:prstGeom>
          <a:noFill/>
        </p:spPr>
        <p:txBody>
          <a:bodyPr wrap="square" rtlCol="0">
            <a:spAutoFit/>
          </a:bodyPr>
          <a:lstStyle/>
          <a:p>
            <a:r>
              <a:rPr lang="en-US" dirty="0"/>
              <a:t>Bias</a:t>
            </a:r>
          </a:p>
        </p:txBody>
      </p:sp>
      <p:sp>
        <p:nvSpPr>
          <p:cNvPr id="43" name="TextBox 42">
            <a:extLst>
              <a:ext uri="{FF2B5EF4-FFF2-40B4-BE49-F238E27FC236}">
                <a16:creationId xmlns:a16="http://schemas.microsoft.com/office/drawing/2014/main" id="{EE0B76C2-AC19-4C09-8189-05D8434F30DB}"/>
              </a:ext>
            </a:extLst>
          </p:cNvPr>
          <p:cNvSpPr txBox="1"/>
          <p:nvPr/>
        </p:nvSpPr>
        <p:spPr>
          <a:xfrm>
            <a:off x="1298849" y="4572000"/>
            <a:ext cx="551594" cy="338554"/>
          </a:xfrm>
          <a:prstGeom prst="rect">
            <a:avLst/>
          </a:prstGeom>
          <a:noFill/>
        </p:spPr>
        <p:txBody>
          <a:bodyPr wrap="square" rtlCol="0">
            <a:spAutoFit/>
          </a:bodyPr>
          <a:lstStyle/>
          <a:p>
            <a:r>
              <a:rPr lang="en-US" sz="1600" dirty="0"/>
              <a:t>e1</a:t>
            </a:r>
          </a:p>
        </p:txBody>
      </p:sp>
      <p:sp>
        <p:nvSpPr>
          <p:cNvPr id="46" name="TextBox 45">
            <a:extLst>
              <a:ext uri="{FF2B5EF4-FFF2-40B4-BE49-F238E27FC236}">
                <a16:creationId xmlns:a16="http://schemas.microsoft.com/office/drawing/2014/main" id="{B7604189-35BA-430C-8650-DC0F8F00D677}"/>
              </a:ext>
            </a:extLst>
          </p:cNvPr>
          <p:cNvSpPr txBox="1"/>
          <p:nvPr/>
        </p:nvSpPr>
        <p:spPr>
          <a:xfrm rot="2689470">
            <a:off x="1887304" y="5669457"/>
            <a:ext cx="609600" cy="338554"/>
          </a:xfrm>
          <a:prstGeom prst="rect">
            <a:avLst/>
          </a:prstGeom>
          <a:noFill/>
        </p:spPr>
        <p:txBody>
          <a:bodyPr wrap="square" rtlCol="0">
            <a:spAutoFit/>
          </a:bodyPr>
          <a:lstStyle/>
          <a:p>
            <a:r>
              <a:rPr lang="en-US" sz="1600" dirty="0"/>
              <a:t>B1</a:t>
            </a:r>
          </a:p>
        </p:txBody>
      </p:sp>
      <p:sp>
        <p:nvSpPr>
          <p:cNvPr id="47" name="TextBox 46">
            <a:extLst>
              <a:ext uri="{FF2B5EF4-FFF2-40B4-BE49-F238E27FC236}">
                <a16:creationId xmlns:a16="http://schemas.microsoft.com/office/drawing/2014/main" id="{B26EC587-00AE-4B63-9FDB-318BFF5BD3E4}"/>
              </a:ext>
            </a:extLst>
          </p:cNvPr>
          <p:cNvSpPr txBox="1"/>
          <p:nvPr/>
        </p:nvSpPr>
        <p:spPr>
          <a:xfrm rot="20677771">
            <a:off x="3170788" y="6005358"/>
            <a:ext cx="981352" cy="369332"/>
          </a:xfrm>
          <a:prstGeom prst="rect">
            <a:avLst/>
          </a:prstGeom>
          <a:noFill/>
        </p:spPr>
        <p:txBody>
          <a:bodyPr wrap="square" rtlCol="0">
            <a:spAutoFit/>
          </a:bodyPr>
          <a:lstStyle/>
          <a:p>
            <a:r>
              <a:rPr lang="en-US" dirty="0"/>
              <a:t>Weight</a:t>
            </a:r>
          </a:p>
        </p:txBody>
      </p:sp>
      <p:sp>
        <p:nvSpPr>
          <p:cNvPr id="53" name="TextBox 52">
            <a:extLst>
              <a:ext uri="{FF2B5EF4-FFF2-40B4-BE49-F238E27FC236}">
                <a16:creationId xmlns:a16="http://schemas.microsoft.com/office/drawing/2014/main" id="{A23783D4-6F0E-45A3-898B-F9B1500EB0F7}"/>
              </a:ext>
            </a:extLst>
          </p:cNvPr>
          <p:cNvSpPr txBox="1"/>
          <p:nvPr/>
        </p:nvSpPr>
        <p:spPr>
          <a:xfrm rot="20588742">
            <a:off x="3006122" y="5713772"/>
            <a:ext cx="943505" cy="276999"/>
          </a:xfrm>
          <a:prstGeom prst="rect">
            <a:avLst/>
          </a:prstGeom>
          <a:noFill/>
        </p:spPr>
        <p:txBody>
          <a:bodyPr wrap="square" rtlCol="0">
            <a:spAutoFit/>
          </a:bodyPr>
          <a:lstStyle/>
          <a:p>
            <a:r>
              <a:rPr lang="en-US" sz="1200" dirty="0" err="1"/>
              <a:t>Woptimal</a:t>
            </a:r>
            <a:endParaRPr lang="en-US" sz="1200" dirty="0"/>
          </a:p>
        </p:txBody>
      </p:sp>
      <p:sp>
        <p:nvSpPr>
          <p:cNvPr id="58" name="TextBox 57">
            <a:extLst>
              <a:ext uri="{FF2B5EF4-FFF2-40B4-BE49-F238E27FC236}">
                <a16:creationId xmlns:a16="http://schemas.microsoft.com/office/drawing/2014/main" id="{D1BFDA5A-EA0D-4996-AA62-894A412B6424}"/>
              </a:ext>
            </a:extLst>
          </p:cNvPr>
          <p:cNvSpPr txBox="1"/>
          <p:nvPr/>
        </p:nvSpPr>
        <p:spPr>
          <a:xfrm rot="2457202">
            <a:off x="1749063" y="5656421"/>
            <a:ext cx="943505" cy="276999"/>
          </a:xfrm>
          <a:prstGeom prst="rect">
            <a:avLst/>
          </a:prstGeom>
          <a:noFill/>
        </p:spPr>
        <p:txBody>
          <a:bodyPr wrap="square" rtlCol="0">
            <a:spAutoFit/>
          </a:bodyPr>
          <a:lstStyle/>
          <a:p>
            <a:r>
              <a:rPr lang="en-US" sz="1200" dirty="0" err="1"/>
              <a:t>Boptimal</a:t>
            </a:r>
            <a:endParaRPr lang="en-US" sz="1200" dirty="0"/>
          </a:p>
        </p:txBody>
      </p:sp>
      <p:grpSp>
        <p:nvGrpSpPr>
          <p:cNvPr id="16" name="Group 15">
            <a:extLst>
              <a:ext uri="{FF2B5EF4-FFF2-40B4-BE49-F238E27FC236}">
                <a16:creationId xmlns:a16="http://schemas.microsoft.com/office/drawing/2014/main" id="{644DB139-BF01-44A5-BD18-3BF2E7258AB5}"/>
              </a:ext>
            </a:extLst>
          </p:cNvPr>
          <p:cNvGrpSpPr/>
          <p:nvPr/>
        </p:nvGrpSpPr>
        <p:grpSpPr>
          <a:xfrm>
            <a:off x="6043550" y="1143000"/>
            <a:ext cx="76203" cy="2324595"/>
            <a:chOff x="6400797" y="1143000"/>
            <a:chExt cx="76203" cy="2324595"/>
          </a:xfrm>
        </p:grpSpPr>
        <p:cxnSp>
          <p:nvCxnSpPr>
            <p:cNvPr id="59" name="Straight Connector 58">
              <a:extLst>
                <a:ext uri="{FF2B5EF4-FFF2-40B4-BE49-F238E27FC236}">
                  <a16:creationId xmlns:a16="http://schemas.microsoft.com/office/drawing/2014/main" id="{B87A7EDE-F8D6-42A2-A07B-C5E17F289565}"/>
                </a:ext>
              </a:extLst>
            </p:cNvPr>
            <p:cNvCxnSpPr>
              <a:cxnSpLocks/>
            </p:cNvCxnSpPr>
            <p:nvPr/>
          </p:nvCxnSpPr>
          <p:spPr>
            <a:xfrm>
              <a:off x="6447840" y="1181100"/>
              <a:ext cx="461" cy="2286495"/>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60" name="Oval 59">
              <a:extLst>
                <a:ext uri="{FF2B5EF4-FFF2-40B4-BE49-F238E27FC236}">
                  <a16:creationId xmlns:a16="http://schemas.microsoft.com/office/drawing/2014/main" id="{84C49BB3-BA2E-41C5-AE9E-D2278261B47F}"/>
                </a:ext>
              </a:extLst>
            </p:cNvPr>
            <p:cNvSpPr/>
            <p:nvPr/>
          </p:nvSpPr>
          <p:spPr>
            <a:xfrm flipH="1" flipV="1">
              <a:off x="6400797" y="1143000"/>
              <a:ext cx="76203"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33901F8-609A-47F3-81C1-614BE5B03297}"/>
              </a:ext>
            </a:extLst>
          </p:cNvPr>
          <p:cNvGrpSpPr/>
          <p:nvPr/>
        </p:nvGrpSpPr>
        <p:grpSpPr>
          <a:xfrm>
            <a:off x="376045" y="1775329"/>
            <a:ext cx="2849412" cy="1450676"/>
            <a:chOff x="1905000" y="1322959"/>
            <a:chExt cx="6039490" cy="2719093"/>
          </a:xfrm>
        </p:grpSpPr>
        <p:sp>
          <p:nvSpPr>
            <p:cNvPr id="62" name="TextBox 61">
              <a:extLst>
                <a:ext uri="{FF2B5EF4-FFF2-40B4-BE49-F238E27FC236}">
                  <a16:creationId xmlns:a16="http://schemas.microsoft.com/office/drawing/2014/main" id="{6659893D-0302-46A6-A0C0-B2C60D381B20}"/>
                </a:ext>
              </a:extLst>
            </p:cNvPr>
            <p:cNvSpPr txBox="1"/>
            <p:nvPr/>
          </p:nvSpPr>
          <p:spPr>
            <a:xfrm>
              <a:off x="7137700" y="2134749"/>
              <a:ext cx="806790" cy="519197"/>
            </a:xfrm>
            <a:prstGeom prst="rect">
              <a:avLst/>
            </a:prstGeom>
            <a:noFill/>
          </p:spPr>
          <p:txBody>
            <a:bodyPr wrap="square" rtlCol="0">
              <a:spAutoFit/>
            </a:bodyPr>
            <a:lstStyle/>
            <a:p>
              <a:r>
                <a:rPr lang="en-US" sz="1200" dirty="0">
                  <a:solidFill>
                    <a:schemeClr val="accent5"/>
                  </a:solidFill>
                </a:rPr>
                <a:t>e1</a:t>
              </a:r>
            </a:p>
          </p:txBody>
        </p:sp>
        <p:pic>
          <p:nvPicPr>
            <p:cNvPr id="63" name="Picture 2" descr="https://media.licdn.com/mpr/mpr/shrinknp_800_800/AAEAAQAAAAAAAAf2AAAAJDFjMjA0ODZmLTdkODktNGUwOS04NTFkLWRlY2ExZmVjYjFkNw.gif">
              <a:extLst>
                <a:ext uri="{FF2B5EF4-FFF2-40B4-BE49-F238E27FC236}">
                  <a16:creationId xmlns:a16="http://schemas.microsoft.com/office/drawing/2014/main" id="{569988F3-4238-4A3C-A176-C8CD206BB299}"/>
                </a:ext>
              </a:extLst>
            </p:cNvPr>
            <p:cNvPicPr>
              <a:picLocks noChangeAspect="1" noChangeArrowheads="1"/>
            </p:cNvPicPr>
            <p:nvPr/>
          </p:nvPicPr>
          <p:blipFill>
            <a:blip r:embed="rId4" cstate="print"/>
            <a:srcRect/>
            <a:stretch>
              <a:fillRect/>
            </a:stretch>
          </p:blipFill>
          <p:spPr bwMode="auto">
            <a:xfrm>
              <a:off x="1905000" y="1322959"/>
              <a:ext cx="5334000" cy="2719093"/>
            </a:xfrm>
            <a:prstGeom prst="rect">
              <a:avLst/>
            </a:prstGeom>
            <a:noFill/>
          </p:spPr>
        </p:pic>
        <p:cxnSp>
          <p:nvCxnSpPr>
            <p:cNvPr id="64" name="Straight Connector 63">
              <a:extLst>
                <a:ext uri="{FF2B5EF4-FFF2-40B4-BE49-F238E27FC236}">
                  <a16:creationId xmlns:a16="http://schemas.microsoft.com/office/drawing/2014/main" id="{2E6580AB-F4CB-4555-999C-98821ED65C9F}"/>
                </a:ext>
              </a:extLst>
            </p:cNvPr>
            <p:cNvCxnSpPr/>
            <p:nvPr/>
          </p:nvCxnSpPr>
          <p:spPr>
            <a:xfrm flipH="1" flipV="1">
              <a:off x="5200650" y="2149106"/>
              <a:ext cx="1828800" cy="204279"/>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5" name="Straight Connector 64">
              <a:extLst>
                <a:ext uri="{FF2B5EF4-FFF2-40B4-BE49-F238E27FC236}">
                  <a16:creationId xmlns:a16="http://schemas.microsoft.com/office/drawing/2014/main" id="{BAD82A32-6D98-4FA9-94B7-C11F60EB75E0}"/>
                </a:ext>
              </a:extLst>
            </p:cNvPr>
            <p:cNvCxnSpPr>
              <a:cxnSpLocks/>
            </p:cNvCxnSpPr>
            <p:nvPr/>
          </p:nvCxnSpPr>
          <p:spPr>
            <a:xfrm flipH="1">
              <a:off x="5200650" y="2376629"/>
              <a:ext cx="1791987" cy="305876"/>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6" name="Straight Connector 65">
              <a:extLst>
                <a:ext uri="{FF2B5EF4-FFF2-40B4-BE49-F238E27FC236}">
                  <a16:creationId xmlns:a16="http://schemas.microsoft.com/office/drawing/2014/main" id="{17F36DCD-FE2F-41AF-8585-FF555C5BAA1E}"/>
                </a:ext>
              </a:extLst>
            </p:cNvPr>
            <p:cNvCxnSpPr>
              <a:cxnSpLocks/>
            </p:cNvCxnSpPr>
            <p:nvPr/>
          </p:nvCxnSpPr>
          <p:spPr>
            <a:xfrm flipH="1">
              <a:off x="5200650" y="2390947"/>
              <a:ext cx="1791987" cy="788585"/>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97A12431-8EDB-4E01-9D66-5879C405C448}"/>
                </a:ext>
              </a:extLst>
            </p:cNvPr>
            <p:cNvCxnSpPr/>
            <p:nvPr/>
          </p:nvCxnSpPr>
          <p:spPr>
            <a:xfrm flipH="1" flipV="1">
              <a:off x="3810000" y="2057400"/>
              <a:ext cx="1295400" cy="91706"/>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58B40836-889E-4F87-A3F0-894C063F0583}"/>
                </a:ext>
              </a:extLst>
            </p:cNvPr>
            <p:cNvCxnSpPr>
              <a:cxnSpLocks/>
            </p:cNvCxnSpPr>
            <p:nvPr/>
          </p:nvCxnSpPr>
          <p:spPr>
            <a:xfrm flipH="1">
              <a:off x="3810000" y="2134749"/>
              <a:ext cx="1295400" cy="381000"/>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a:extLst>
                <a:ext uri="{FF2B5EF4-FFF2-40B4-BE49-F238E27FC236}">
                  <a16:creationId xmlns:a16="http://schemas.microsoft.com/office/drawing/2014/main" id="{E5F48B14-E5DF-4E88-9728-821F1E850476}"/>
                </a:ext>
              </a:extLst>
            </p:cNvPr>
            <p:cNvCxnSpPr>
              <a:cxnSpLocks/>
            </p:cNvCxnSpPr>
            <p:nvPr/>
          </p:nvCxnSpPr>
          <p:spPr>
            <a:xfrm flipH="1">
              <a:off x="3810000" y="2149106"/>
              <a:ext cx="1295400" cy="975094"/>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9BD6649A-6AA6-47DA-AA7D-4FC61B776C91}"/>
                </a:ext>
              </a:extLst>
            </p:cNvPr>
            <p:cNvCxnSpPr>
              <a:cxnSpLocks/>
            </p:cNvCxnSpPr>
            <p:nvPr/>
          </p:nvCxnSpPr>
          <p:spPr>
            <a:xfrm flipH="1">
              <a:off x="5867400" y="2376629"/>
              <a:ext cx="1125237" cy="1128571"/>
            </a:xfrm>
            <a:prstGeom prst="line">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00CDFFFC-105E-41D3-AC7D-A76FD1AF623B}"/>
                </a:ext>
              </a:extLst>
            </p:cNvPr>
            <p:cNvCxnSpPr>
              <a:cxnSpLocks/>
            </p:cNvCxnSpPr>
            <p:nvPr/>
          </p:nvCxnSpPr>
          <p:spPr>
            <a:xfrm flipH="1">
              <a:off x="4419600" y="2149106"/>
              <a:ext cx="685800" cy="1584695"/>
            </a:xfrm>
            <a:prstGeom prst="straightConnector1">
              <a:avLst/>
            </a:prstGeom>
            <a:ln>
              <a:solidFill>
                <a:schemeClr val="accent5"/>
              </a:solidFill>
              <a:tailEnd type="triangle"/>
            </a:ln>
          </p:spPr>
          <p:style>
            <a:lnRef idx="1">
              <a:schemeClr val="accent6"/>
            </a:lnRef>
            <a:fillRef idx="0">
              <a:schemeClr val="accent6"/>
            </a:fillRef>
            <a:effectRef idx="0">
              <a:schemeClr val="accent6"/>
            </a:effectRef>
            <a:fontRef idx="minor">
              <a:schemeClr val="tx1"/>
            </a:fontRef>
          </p:style>
        </p:cxnSp>
      </p:grpSp>
      <p:sp>
        <p:nvSpPr>
          <p:cNvPr id="12" name="TextBox 11">
            <a:extLst>
              <a:ext uri="{FF2B5EF4-FFF2-40B4-BE49-F238E27FC236}">
                <a16:creationId xmlns:a16="http://schemas.microsoft.com/office/drawing/2014/main" id="{7C40892D-1290-48EE-9BC5-6D44394E785B}"/>
              </a:ext>
            </a:extLst>
          </p:cNvPr>
          <p:cNvSpPr txBox="1"/>
          <p:nvPr/>
        </p:nvSpPr>
        <p:spPr>
          <a:xfrm>
            <a:off x="449762" y="3363117"/>
            <a:ext cx="2943893" cy="307777"/>
          </a:xfrm>
          <a:prstGeom prst="rect">
            <a:avLst/>
          </a:prstGeom>
          <a:noFill/>
        </p:spPr>
        <p:txBody>
          <a:bodyPr wrap="square" rtlCol="0">
            <a:spAutoFit/>
          </a:bodyPr>
          <a:lstStyle/>
          <a:p>
            <a:r>
              <a:rPr lang="en-US" sz="1400" dirty="0"/>
              <a:t>Happens at every node</a:t>
            </a:r>
          </a:p>
        </p:txBody>
      </p:sp>
      <p:sp>
        <p:nvSpPr>
          <p:cNvPr id="4" name="Oval 3">
            <a:extLst>
              <a:ext uri="{FF2B5EF4-FFF2-40B4-BE49-F238E27FC236}">
                <a16:creationId xmlns:a16="http://schemas.microsoft.com/office/drawing/2014/main" id="{55CB860D-4450-4A95-B6C8-3F5E1DCEB8E5}"/>
              </a:ext>
            </a:extLst>
          </p:cNvPr>
          <p:cNvSpPr/>
          <p:nvPr/>
        </p:nvSpPr>
        <p:spPr>
          <a:xfrm>
            <a:off x="3420627" y="4345024"/>
            <a:ext cx="66180" cy="589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4854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35" presetClass="path" presetSubtype="0" accel="50000" decel="50000" fill="hold" nodeType="withEffect">
                                  <p:stCondLst>
                                    <p:cond delay="0"/>
                                  </p:stCondLst>
                                  <p:childTnLst>
                                    <p:animMotion origin="layout" path="M -1.11111E-6 7.40741E-7 L -0.08333 0.03125 " pathEditMode="relative" rAng="0" ptsTypes="AA">
                                      <p:cBhvr>
                                        <p:cTn id="8" dur="5000" fill="hold"/>
                                        <p:tgtEl>
                                          <p:spTgt spid="37"/>
                                        </p:tgtEl>
                                        <p:attrNameLst>
                                          <p:attrName>ppt_x</p:attrName>
                                          <p:attrName>ppt_y</p:attrName>
                                        </p:attrNameLst>
                                      </p:cBhvr>
                                      <p:rCtr x="-4167" y="1551"/>
                                    </p:animMotion>
                                  </p:childTnLst>
                                </p:cTn>
                              </p:par>
                              <p:par>
                                <p:cTn id="9" presetID="35" presetClass="path" presetSubtype="0" accel="50000" decel="50000" fill="hold" nodeType="withEffect">
                                  <p:stCondLst>
                                    <p:cond delay="0"/>
                                  </p:stCondLst>
                                  <p:childTnLst>
                                    <p:animMotion origin="layout" path="M -1.38889E-6 -7.40741E-7 L -0.08073 0.05463 " pathEditMode="relative" rAng="0" ptsTypes="AA">
                                      <p:cBhvr>
                                        <p:cTn id="10" dur="5000" fill="hold"/>
                                        <p:tgtEl>
                                          <p:spTgt spid="39"/>
                                        </p:tgtEl>
                                        <p:attrNameLst>
                                          <p:attrName>ppt_x</p:attrName>
                                          <p:attrName>ppt_y</p:attrName>
                                        </p:attrNameLst>
                                      </p:cBhvr>
                                      <p:rCtr x="-4045" y="2731"/>
                                    </p:animMotion>
                                  </p:childTnLst>
                                </p:cTn>
                              </p:par>
                              <p:par>
                                <p:cTn id="11" presetID="6" presetClass="emph" presetSubtype="0" fill="hold" nodeType="withEffect">
                                  <p:stCondLst>
                                    <p:cond delay="0"/>
                                  </p:stCondLst>
                                  <p:childTnLst>
                                    <p:animScale>
                                      <p:cBhvr>
                                        <p:cTn id="12" dur="5000" fill="hold"/>
                                        <p:tgtEl>
                                          <p:spTgt spid="39"/>
                                        </p:tgtEl>
                                      </p:cBhvr>
                                      <p:by x="25000" y="25000"/>
                                    </p:animScale>
                                  </p:childTnLst>
                                </p:cTn>
                              </p:par>
                              <p:par>
                                <p:cTn id="13" presetID="1" presetClass="exit" presetSubtype="0" fill="hold" nodeType="withEffect">
                                  <p:stCondLst>
                                    <p:cond delay="0"/>
                                  </p:stCondLst>
                                  <p:childTnLst>
                                    <p:set>
                                      <p:cBhvr>
                                        <p:cTn id="14" dur="1" fill="hold">
                                          <p:stCondLst>
                                            <p:cond delay="0"/>
                                          </p:stCondLst>
                                        </p:cTn>
                                        <p:tgtEl>
                                          <p:spTgt spid="40"/>
                                        </p:tgtEl>
                                        <p:attrNameLst>
                                          <p:attrName>style.visibility</p:attrName>
                                        </p:attrNameLst>
                                      </p:cBhvr>
                                      <p:to>
                                        <p:strVal val="hidden"/>
                                      </p:to>
                                    </p:set>
                                  </p:childTnLst>
                                </p:cTn>
                              </p:par>
                              <p:par>
                                <p:cTn id="15" presetID="1" presetClass="exit" presetSubtype="0" fill="hold" nodeType="withEffect">
                                  <p:stCondLst>
                                    <p:cond delay="50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ntr" presetSubtype="0" fill="hold" nodeType="withEffect">
                                  <p:stCondLst>
                                    <p:cond delay="50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xit" presetSubtype="0" fill="hold" nodeType="withEffect">
                                  <p:stCondLst>
                                    <p:cond delay="100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ntr" presetSubtype="0" fill="hold" nodeType="withEffect">
                                  <p:stCondLst>
                                    <p:cond delay="100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xit" presetSubtype="0" fill="hold" nodeType="withEffect">
                                  <p:stCondLst>
                                    <p:cond delay="1500"/>
                                  </p:stCondLst>
                                  <p:childTnLst>
                                    <p:set>
                                      <p:cBhvr>
                                        <p:cTn id="24" dur="1" fill="hold">
                                          <p:stCondLst>
                                            <p:cond delay="0"/>
                                          </p:stCondLst>
                                        </p:cTn>
                                        <p:tgtEl>
                                          <p:spTgt spid="74"/>
                                        </p:tgtEl>
                                        <p:attrNameLst>
                                          <p:attrName>style.visibility</p:attrName>
                                        </p:attrNameLst>
                                      </p:cBhvr>
                                      <p:to>
                                        <p:strVal val="hidden"/>
                                      </p:to>
                                    </p:set>
                                  </p:childTnLst>
                                </p:cTn>
                              </p:par>
                              <p:par>
                                <p:cTn id="25" presetID="1" presetClass="entr" presetSubtype="0" fill="hold" nodeType="withEffect">
                                  <p:stCondLst>
                                    <p:cond delay="150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xit" presetSubtype="0" fill="hold" nodeType="withEffect">
                                  <p:stCondLst>
                                    <p:cond delay="2500"/>
                                  </p:stCondLst>
                                  <p:childTnLst>
                                    <p:set>
                                      <p:cBhvr>
                                        <p:cTn id="28" dur="1" fill="hold">
                                          <p:stCondLst>
                                            <p:cond delay="0"/>
                                          </p:stCondLst>
                                        </p:cTn>
                                        <p:tgtEl>
                                          <p:spTgt spid="76"/>
                                        </p:tgtEl>
                                        <p:attrNameLst>
                                          <p:attrName>style.visibility</p:attrName>
                                        </p:attrNameLst>
                                      </p:cBhvr>
                                      <p:to>
                                        <p:strVal val="hidden"/>
                                      </p:to>
                                    </p:set>
                                  </p:childTnLst>
                                </p:cTn>
                              </p:par>
                              <p:par>
                                <p:cTn id="29" presetID="1" presetClass="entr" presetSubtype="0" fill="hold" nodeType="withEffect">
                                  <p:stCondLst>
                                    <p:cond delay="2500"/>
                                  </p:stCondLst>
                                  <p:childTnLst>
                                    <p:set>
                                      <p:cBhvr>
                                        <p:cTn id="30" dur="1" fill="hold">
                                          <p:stCondLst>
                                            <p:cond delay="0"/>
                                          </p:stCondLst>
                                        </p:cTn>
                                        <p:tgtEl>
                                          <p:spTgt spid="5130"/>
                                        </p:tgtEl>
                                        <p:attrNameLst>
                                          <p:attrName>style.visibility</p:attrName>
                                        </p:attrNameLst>
                                      </p:cBhvr>
                                      <p:to>
                                        <p:strVal val="visible"/>
                                      </p:to>
                                    </p:set>
                                  </p:childTnLst>
                                </p:cTn>
                              </p:par>
                              <p:par>
                                <p:cTn id="31" presetID="1" presetClass="exit" presetSubtype="0" fill="hold" nodeType="withEffect">
                                  <p:stCondLst>
                                    <p:cond delay="3000"/>
                                  </p:stCondLst>
                                  <p:childTnLst>
                                    <p:set>
                                      <p:cBhvr>
                                        <p:cTn id="32" dur="1" fill="hold">
                                          <p:stCondLst>
                                            <p:cond delay="0"/>
                                          </p:stCondLst>
                                        </p:cTn>
                                        <p:tgtEl>
                                          <p:spTgt spid="5130"/>
                                        </p:tgtEl>
                                        <p:attrNameLst>
                                          <p:attrName>style.visibility</p:attrName>
                                        </p:attrNameLst>
                                      </p:cBhvr>
                                      <p:to>
                                        <p:strVal val="hidden"/>
                                      </p:to>
                                    </p:set>
                                  </p:childTnLst>
                                </p:cTn>
                              </p:par>
                              <p:par>
                                <p:cTn id="33" presetID="1" presetClass="entr" presetSubtype="0" fill="hold" nodeType="withEffect">
                                  <p:stCondLst>
                                    <p:cond delay="3000"/>
                                  </p:stCondLst>
                                  <p:childTnLst>
                                    <p:set>
                                      <p:cBhvr>
                                        <p:cTn id="34" dur="1" fill="hold">
                                          <p:stCondLst>
                                            <p:cond delay="0"/>
                                          </p:stCondLst>
                                        </p:cTn>
                                        <p:tgtEl>
                                          <p:spTgt spid="5132"/>
                                        </p:tgtEl>
                                        <p:attrNameLst>
                                          <p:attrName>style.visibility</p:attrName>
                                        </p:attrNameLst>
                                      </p:cBhvr>
                                      <p:to>
                                        <p:strVal val="visible"/>
                                      </p:to>
                                    </p:set>
                                  </p:childTnLst>
                                </p:cTn>
                              </p:par>
                            </p:childTnLst>
                          </p:cTn>
                        </p:par>
                        <p:par>
                          <p:cTn id="35" fill="hold">
                            <p:stCondLst>
                              <p:cond delay="5000"/>
                            </p:stCondLst>
                            <p:childTnLst>
                              <p:par>
                                <p:cTn id="36" presetID="1" presetClass="entr" presetSubtype="0" fill="hold" nodeType="afterEffect">
                                  <p:stCondLst>
                                    <p:cond delay="0"/>
                                  </p:stCondLst>
                                  <p:childTnLst>
                                    <p:set>
                                      <p:cBhvr>
                                        <p:cTn id="37" dur="1" fill="hold">
                                          <p:stCondLst>
                                            <p:cond delay="0"/>
                                          </p:stCondLst>
                                        </p:cTn>
                                        <p:tgtEl>
                                          <p:spTgt spid="1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par>
                          <p:cTn id="49" fill="hold">
                            <p:stCondLst>
                              <p:cond delay="5000"/>
                            </p:stCondLst>
                            <p:childTnLst>
                              <p:par>
                                <p:cTn id="50" presetID="1"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46" grpId="0"/>
      <p:bldP spid="53" grpId="0"/>
      <p:bldP spid="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563DA-4293-4BF3-B478-19FEC16303AF}"/>
              </a:ext>
            </a:extLst>
          </p:cNvPr>
          <p:cNvSpPr txBox="1"/>
          <p:nvPr/>
        </p:nvSpPr>
        <p:spPr>
          <a:xfrm>
            <a:off x="381000" y="1295400"/>
            <a:ext cx="8229600" cy="4832092"/>
          </a:xfrm>
          <a:prstGeom prst="rect">
            <a:avLst/>
          </a:prstGeom>
          <a:noFill/>
        </p:spPr>
        <p:txBody>
          <a:bodyPr wrap="square" rtlCol="0">
            <a:spAutoFit/>
          </a:bodyPr>
          <a:lstStyle/>
          <a:p>
            <a:pPr marL="228600" indent="-228600">
              <a:buFont typeface="+mj-lt"/>
              <a:buAutoNum type="arabicPeriod"/>
            </a:pPr>
            <a:endParaRPr lang="en-US" sz="1200" dirty="0"/>
          </a:p>
          <a:p>
            <a:pPr marL="342900" indent="-342900">
              <a:buFont typeface="+mj-lt"/>
              <a:buAutoNum type="arabicPeriod"/>
            </a:pPr>
            <a:r>
              <a:rPr lang="en-US" sz="1600" dirty="0"/>
              <a:t>Let target value for a training example X be  y  i.e.  The data frame used for training has value  </a:t>
            </a:r>
            <a:r>
              <a:rPr lang="en-US" sz="1600" dirty="0" err="1"/>
              <a:t>X,y</a:t>
            </a: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t>Let the model (represented by random m and c) predict the value for the training example X  to be  </a:t>
            </a:r>
            <a:r>
              <a:rPr lang="en-US" sz="1600" dirty="0" err="1"/>
              <a:t>yhat</a:t>
            </a: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t>Error in prediction is  E = </a:t>
            </a:r>
            <a:r>
              <a:rPr lang="en-US" sz="1600" dirty="0" err="1"/>
              <a:t>yhat</a:t>
            </a:r>
            <a:r>
              <a:rPr lang="en-US" sz="1600" dirty="0"/>
              <a:t> – y.  If we sum all the errors across all data points, some will be positive some negative and thus cancel out</a:t>
            </a:r>
          </a:p>
          <a:p>
            <a:pPr marL="342900" indent="-342900">
              <a:buFont typeface="+mj-lt"/>
              <a:buAutoNum type="arabicPeriod"/>
            </a:pPr>
            <a:endParaRPr lang="en-US" sz="1600" dirty="0"/>
          </a:p>
          <a:p>
            <a:pPr marL="342900" indent="-342900">
              <a:buFont typeface="+mj-lt"/>
              <a:buAutoNum type="arabicPeriod"/>
            </a:pPr>
            <a:r>
              <a:rPr lang="en-US" sz="1600" dirty="0"/>
              <a:t>To prevent the sum of errors becoming 0, we square the error i.e. E =  (y – </a:t>
            </a:r>
            <a:r>
              <a:rPr lang="en-US" sz="1600" dirty="0" err="1"/>
              <a:t>yhat</a:t>
            </a:r>
            <a:r>
              <a:rPr lang="en-US" sz="1600" dirty="0"/>
              <a:t>)^2. Note: in squared expression, y – </a:t>
            </a:r>
            <a:r>
              <a:rPr lang="en-US" sz="1600" dirty="0" err="1"/>
              <a:t>yhat</a:t>
            </a:r>
            <a:r>
              <a:rPr lang="en-US" sz="1600" dirty="0"/>
              <a:t>  or  </a:t>
            </a:r>
            <a:r>
              <a:rPr lang="en-US" sz="1600" dirty="0" err="1"/>
              <a:t>yhat</a:t>
            </a:r>
            <a:r>
              <a:rPr lang="en-US" sz="1600" dirty="0"/>
              <a:t> – y mean the same</a:t>
            </a:r>
          </a:p>
          <a:p>
            <a:pPr marL="342900" indent="-342900">
              <a:buFont typeface="+mj-lt"/>
              <a:buAutoNum type="arabicPeriod"/>
            </a:pPr>
            <a:endParaRPr lang="en-US" sz="1600" dirty="0"/>
          </a:p>
          <a:p>
            <a:pPr marL="342900" indent="-342900">
              <a:buFont typeface="+mj-lt"/>
              <a:buAutoNum type="arabicPeriod"/>
            </a:pPr>
            <a:r>
              <a:rPr lang="en-US" sz="1600" dirty="0"/>
              <a:t>Sum of (y – </a:t>
            </a:r>
            <a:r>
              <a:rPr lang="en-US" sz="1600" dirty="0" err="1"/>
              <a:t>yhat</a:t>
            </a:r>
            <a:r>
              <a:rPr lang="en-US" sz="1600" dirty="0"/>
              <a:t>)^2 across all the X values is called SSE (Sum of Squared Errors)</a:t>
            </a:r>
          </a:p>
          <a:p>
            <a:pPr marL="342900" indent="-342900">
              <a:buFont typeface="+mj-lt"/>
              <a:buAutoNum type="arabicPeriod"/>
            </a:pPr>
            <a:endParaRPr lang="en-US" sz="1600" dirty="0"/>
          </a:p>
          <a:p>
            <a:pPr marL="342900" indent="-342900">
              <a:buFont typeface="+mj-lt"/>
              <a:buAutoNum type="arabicPeriod"/>
            </a:pPr>
            <a:r>
              <a:rPr lang="en-US" sz="1600" dirty="0"/>
              <a:t>Using gradient descent (descend towards the global minima). Gradient descent uses partial derivatives </a:t>
            </a:r>
            <a:r>
              <a:rPr lang="en-US" sz="1600" dirty="0" err="1"/>
              <a:t>i.e</a:t>
            </a:r>
            <a:r>
              <a:rPr lang="en-US" sz="1600" dirty="0"/>
              <a:t> how the SSE changes on slightly modifying the model parameters  m and c one at a time</a:t>
            </a:r>
          </a:p>
          <a:p>
            <a:pPr marL="228600" indent="-228600">
              <a:buFont typeface="+mj-lt"/>
              <a:buAutoNum type="arabicPeriod"/>
            </a:pPr>
            <a:endParaRPr lang="en-US" sz="1200" dirty="0"/>
          </a:p>
          <a:p>
            <a:pPr marL="228600" indent="-228600">
              <a:buFont typeface="+mj-lt"/>
              <a:buAutoNum type="arabicPeriod"/>
            </a:pPr>
            <a:endParaRPr lang="en-US" sz="1200" dirty="0"/>
          </a:p>
        </p:txBody>
      </p:sp>
      <p:sp>
        <p:nvSpPr>
          <p:cNvPr id="3" name="TextBox 2">
            <a:extLst>
              <a:ext uri="{FF2B5EF4-FFF2-40B4-BE49-F238E27FC236}">
                <a16:creationId xmlns:a16="http://schemas.microsoft.com/office/drawing/2014/main" id="{5FDA9D74-A1F8-4D16-9C52-D3D512E3C84F}"/>
              </a:ext>
            </a:extLst>
          </p:cNvPr>
          <p:cNvSpPr txBox="1"/>
          <p:nvPr/>
        </p:nvSpPr>
        <p:spPr>
          <a:xfrm>
            <a:off x="762000" y="5727382"/>
            <a:ext cx="7010400" cy="800219"/>
          </a:xfrm>
          <a:prstGeom prst="rect">
            <a:avLst/>
          </a:prstGeom>
          <a:noFill/>
        </p:spPr>
        <p:txBody>
          <a:bodyPr wrap="square" rtlCol="0">
            <a:spAutoFit/>
          </a:bodyPr>
          <a:lstStyle/>
          <a:p>
            <a:r>
              <a:rPr lang="en-US" sz="1400" dirty="0"/>
              <a:t>d(E) / d(m) = d(sum(</a:t>
            </a:r>
            <a:r>
              <a:rPr lang="en-US" sz="1400" dirty="0" err="1"/>
              <a:t>yhat</a:t>
            </a:r>
            <a:r>
              <a:rPr lang="en-US" sz="1400" dirty="0"/>
              <a:t> – y)^2) / d(m)</a:t>
            </a:r>
          </a:p>
          <a:p>
            <a:r>
              <a:rPr lang="en-US" sz="1400" dirty="0"/>
              <a:t>d(E) / d(c) = d(sum(</a:t>
            </a:r>
            <a:r>
              <a:rPr lang="en-US" sz="1400" dirty="0" err="1"/>
              <a:t>yhat</a:t>
            </a:r>
            <a:r>
              <a:rPr lang="en-US" sz="1400" dirty="0"/>
              <a:t> – y)^2) / d(c)</a:t>
            </a:r>
          </a:p>
          <a:p>
            <a:endParaRPr lang="en-US" dirty="0"/>
          </a:p>
        </p:txBody>
      </p:sp>
      <p:sp>
        <p:nvSpPr>
          <p:cNvPr id="4" name="TextBox 3">
            <a:extLst>
              <a:ext uri="{FF2B5EF4-FFF2-40B4-BE49-F238E27FC236}">
                <a16:creationId xmlns:a16="http://schemas.microsoft.com/office/drawing/2014/main" id="{6EFB0BBD-5976-4F06-8019-22D1C68C9C69}"/>
              </a:ext>
            </a:extLst>
          </p:cNvPr>
          <p:cNvSpPr txBox="1"/>
          <p:nvPr/>
        </p:nvSpPr>
        <p:spPr>
          <a:xfrm>
            <a:off x="259379" y="941959"/>
            <a:ext cx="8382000" cy="381000"/>
          </a:xfrm>
          <a:prstGeom prst="rect">
            <a:avLst/>
          </a:prstGeom>
          <a:noFill/>
        </p:spPr>
        <p:txBody>
          <a:bodyPr wrap="square" rtlCol="0">
            <a:spAutoFit/>
          </a:bodyPr>
          <a:lstStyle/>
          <a:p>
            <a:r>
              <a:rPr lang="en-US" b="1" dirty="0"/>
              <a:t>Gradient Descent</a:t>
            </a:r>
          </a:p>
        </p:txBody>
      </p:sp>
    </p:spTree>
    <p:extLst>
      <p:ext uri="{BB962C8B-B14F-4D97-AF65-F5344CB8AC3E}">
        <p14:creationId xmlns:p14="http://schemas.microsoft.com/office/powerpoint/2010/main" val="3042310872"/>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80EC5C-6505-4790-A3F2-522599CD7633}"/>
              </a:ext>
            </a:extLst>
          </p:cNvPr>
          <p:cNvSpPr txBox="1">
            <a:spLocks noChangeArrowheads="1"/>
          </p:cNvSpPr>
          <p:nvPr/>
        </p:nvSpPr>
        <p:spPr>
          <a:xfrm>
            <a:off x="990600" y="1905000"/>
            <a:ext cx="6259289" cy="3621056"/>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68" indent="-257168">
              <a:buFont typeface="+mj-lt"/>
              <a:buAutoNum type="arabicPeriod" startAt="7"/>
            </a:pPr>
            <a:r>
              <a:rPr lang="en-US" sz="1600" dirty="0"/>
              <a:t>History artificial neuron (</a:t>
            </a:r>
            <a:r>
              <a:rPr lang="en-US" sz="1600" dirty="0" err="1"/>
              <a:t>contd</a:t>
            </a:r>
            <a:r>
              <a:rPr lang="en-US" sz="1600" dirty="0"/>
              <a:t>….</a:t>
            </a:r>
          </a:p>
          <a:p>
            <a:pPr marL="640540" lvl="1" indent="-257168">
              <a:lnSpc>
                <a:spcPct val="150000"/>
              </a:lnSpc>
              <a:buFont typeface="+mj-lt"/>
              <a:buAutoNum type="alphaLcPeriod" startAt="9"/>
            </a:pPr>
            <a:r>
              <a:rPr lang="en-US" sz="1400" dirty="0"/>
              <a:t>Rosenblatt’s neuron was inspired by a rule coined by  Donald Hebb (researcher studying biological neurons), according to which learning in brain is stored in form of changes to the strength of relationships between two connected neurons “Neurons that fire together, wire together” Donald Hebb 1949</a:t>
            </a:r>
          </a:p>
          <a:p>
            <a:pPr marL="640540" lvl="1" indent="-257168">
              <a:lnSpc>
                <a:spcPct val="150000"/>
              </a:lnSpc>
              <a:buFont typeface="+mj-lt"/>
              <a:buAutoNum type="alphaLcPeriod" startAt="9"/>
            </a:pPr>
            <a:r>
              <a:rPr lang="en-US" sz="1400" dirty="0"/>
              <a:t>Rosenblatt’s neuron can model the basic OR/AND/NOT functions (building blocks of computing systems)</a:t>
            </a:r>
          </a:p>
          <a:p>
            <a:pPr marL="640540" lvl="1" indent="-257168">
              <a:lnSpc>
                <a:spcPct val="150000"/>
              </a:lnSpc>
              <a:buFont typeface="+mj-lt"/>
              <a:buAutoNum type="alphaLcPeriod" startAt="9"/>
            </a:pPr>
            <a:r>
              <a:rPr lang="en-US" sz="1400" dirty="0"/>
              <a:t>This was a big step towards the belief that making computers able to perform formal logical reasoning would essentially solve AI.</a:t>
            </a:r>
          </a:p>
          <a:p>
            <a:pPr marL="640540" lvl="1" indent="-257168">
              <a:lnSpc>
                <a:spcPct val="150000"/>
              </a:lnSpc>
              <a:buFont typeface="+mj-lt"/>
              <a:buAutoNum type="alphaLcPeriod" startAt="9"/>
            </a:pPr>
            <a:endParaRPr lang="en-US" sz="1050" dirty="0"/>
          </a:p>
        </p:txBody>
      </p:sp>
      <p:sp>
        <p:nvSpPr>
          <p:cNvPr id="3" name="Title 2">
            <a:extLst>
              <a:ext uri="{FF2B5EF4-FFF2-40B4-BE49-F238E27FC236}">
                <a16:creationId xmlns:a16="http://schemas.microsoft.com/office/drawing/2014/main" id="{70BB8733-169E-4CF4-B467-ADEAAC8074DE}"/>
              </a:ext>
            </a:extLst>
          </p:cNvPr>
          <p:cNvSpPr txBox="1">
            <a:spLocks/>
          </p:cNvSpPr>
          <p:nvPr/>
        </p:nvSpPr>
        <p:spPr>
          <a:xfrm>
            <a:off x="762000" y="1045975"/>
            <a:ext cx="6316439" cy="310253"/>
          </a:xfrm>
          <a:prstGeom prst="rect">
            <a:avLst/>
          </a:prstGeom>
        </p:spPr>
        <p:txBody>
          <a:bodyPr/>
          <a:lstStyle/>
          <a:p>
            <a:pPr defTabSz="342892" fontAlgn="auto">
              <a:spcAft>
                <a:spcPts val="0"/>
              </a:spcAft>
              <a:defRPr/>
            </a:pPr>
            <a:r>
              <a:rPr lang="en-US" altLang="en-US" b="1" dirty="0">
                <a:latin typeface="+mj-lt"/>
                <a:cs typeface="Arial"/>
              </a:rPr>
              <a:t>Machine Learning (Artificial Neural Network)  / Perceptron… </a:t>
            </a:r>
          </a:p>
        </p:txBody>
      </p:sp>
    </p:spTree>
    <p:extLst>
      <p:ext uri="{BB962C8B-B14F-4D97-AF65-F5344CB8AC3E}">
        <p14:creationId xmlns:p14="http://schemas.microsoft.com/office/powerpoint/2010/main" val="2188751598"/>
      </p:ext>
    </p:extLst>
  </p:cSld>
  <p:clrMapOvr>
    <a:masterClrMapping/>
  </p:clrMapOvr>
  <p:transition spd="med">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23FF3-A64A-4E97-9A21-D278E2182773}"/>
              </a:ext>
            </a:extLst>
          </p:cNvPr>
          <p:cNvSpPr txBox="1"/>
          <p:nvPr/>
        </p:nvSpPr>
        <p:spPr>
          <a:xfrm>
            <a:off x="259379" y="941959"/>
            <a:ext cx="8382000" cy="381000"/>
          </a:xfrm>
          <a:prstGeom prst="rect">
            <a:avLst/>
          </a:prstGeom>
          <a:noFill/>
        </p:spPr>
        <p:txBody>
          <a:bodyPr wrap="square" rtlCol="0">
            <a:spAutoFit/>
          </a:bodyPr>
          <a:lstStyle/>
          <a:p>
            <a:r>
              <a:rPr lang="en-US" b="1" dirty="0"/>
              <a:t>Gradient Descent</a:t>
            </a:r>
          </a:p>
        </p:txBody>
      </p:sp>
      <p:sp>
        <p:nvSpPr>
          <p:cNvPr id="3" name="TextBox 2">
            <a:extLst>
              <a:ext uri="{FF2B5EF4-FFF2-40B4-BE49-F238E27FC236}">
                <a16:creationId xmlns:a16="http://schemas.microsoft.com/office/drawing/2014/main" id="{4FA9CE87-DE83-4C29-9367-EC177757F778}"/>
              </a:ext>
            </a:extLst>
          </p:cNvPr>
          <p:cNvSpPr txBox="1"/>
          <p:nvPr/>
        </p:nvSpPr>
        <p:spPr>
          <a:xfrm>
            <a:off x="215424" y="1397886"/>
            <a:ext cx="8776175" cy="4308872"/>
          </a:xfrm>
          <a:prstGeom prst="rect">
            <a:avLst/>
          </a:prstGeom>
          <a:noFill/>
        </p:spPr>
        <p:txBody>
          <a:bodyPr wrap="square" rtlCol="0">
            <a:spAutoFit/>
          </a:bodyPr>
          <a:lstStyle/>
          <a:p>
            <a:pPr marL="342900" indent="-342900">
              <a:buFont typeface="+mj-lt"/>
              <a:buAutoNum type="arabicPeriod"/>
            </a:pPr>
            <a:r>
              <a:rPr lang="en-US" sz="1600" dirty="0"/>
              <a:t>Gradient descent is a way to minimize an objective function / cost function such as Sum of Squared Errors (SSE) that is dependent on model parameters of weight / slope and bias</a:t>
            </a:r>
          </a:p>
          <a:p>
            <a:pPr marL="342900" indent="-342900">
              <a:buFont typeface="+mj-lt"/>
              <a:buAutoNum type="arabicPeriod"/>
            </a:pPr>
            <a:endParaRPr lang="en-US" sz="1600" dirty="0"/>
          </a:p>
          <a:p>
            <a:pPr marL="342900" indent="-342900">
              <a:buFont typeface="+mj-lt"/>
              <a:buAutoNum type="arabicPeriod"/>
            </a:pPr>
            <a:r>
              <a:rPr lang="en-US" sz="1600" dirty="0"/>
              <a:t>The parameters are updated in the direction opposite to the direction of the gradient (direction of maximum increase) of the objective function</a:t>
            </a:r>
          </a:p>
          <a:p>
            <a:pPr marL="342900" indent="-342900">
              <a:buFont typeface="+mj-lt"/>
              <a:buAutoNum type="arabicPeriod"/>
            </a:pPr>
            <a:endParaRPr lang="en-US" dirty="0"/>
          </a:p>
          <a:p>
            <a:pPr marL="342900" indent="-342900">
              <a:buFont typeface="+mj-lt"/>
              <a:buAutoNum type="arabicPeriod"/>
            </a:pPr>
            <a:r>
              <a:rPr lang="en-US" sz="1600" dirty="0"/>
              <a:t>In other words we change the values of weight and bias following the direction of the slope of the surface of the error function down the hill until we reach minima</a:t>
            </a:r>
          </a:p>
          <a:p>
            <a:pPr marL="342900" indent="-342900">
              <a:buFont typeface="+mj-lt"/>
              <a:buAutoNum type="arabicPeriod"/>
            </a:pPr>
            <a:endParaRPr lang="en-US" sz="1600" dirty="0"/>
          </a:p>
          <a:p>
            <a:pPr marL="342900" indent="-342900">
              <a:buFont typeface="+mj-lt"/>
              <a:buAutoNum type="arabicPeriod"/>
            </a:pPr>
            <a:r>
              <a:rPr lang="en-US" sz="1600" u="sng" dirty="0"/>
              <a:t>This movement from starting weight and bias to optimal weight and bias may not happen in one shot</a:t>
            </a:r>
            <a:r>
              <a:rPr lang="en-US" sz="1600" dirty="0"/>
              <a:t>. It is likely to happen in multiple iterations. The values change in steps</a:t>
            </a:r>
          </a:p>
          <a:p>
            <a:pPr marL="342900" indent="-342900">
              <a:buFont typeface="+mj-lt"/>
              <a:buAutoNum type="arabicPeriod"/>
            </a:pPr>
            <a:endParaRPr lang="en-US" sz="1600" dirty="0"/>
          </a:p>
          <a:p>
            <a:pPr marL="342900" indent="-342900">
              <a:buFont typeface="+mj-lt"/>
              <a:buAutoNum type="arabicPeriod"/>
            </a:pPr>
            <a:r>
              <a:rPr lang="en-US" sz="1600" dirty="0"/>
              <a:t>The step size can be influenced using a parameter called Learning Rate. It decides the size of the steps i.e. the amount by which the parameters are updated. Too small  learning step will slow down the entire process while too large may lead to an infinite loop </a:t>
            </a:r>
          </a:p>
          <a:p>
            <a:pPr marL="342900" indent="-342900">
              <a:buFont typeface="+mj-lt"/>
              <a:buAutoNum type="arabicPeriod"/>
            </a:pPr>
            <a:endParaRPr lang="en-US" sz="1600" dirty="0"/>
          </a:p>
          <a:p>
            <a:pPr marL="342900" indent="-342900">
              <a:buFont typeface="+mj-lt"/>
              <a:buAutoNum type="arabicPeriod"/>
            </a:pPr>
            <a:r>
              <a:rPr lang="en-US" sz="1600" dirty="0"/>
              <a:t>The mathematical expression of gradient descent </a:t>
            </a:r>
          </a:p>
        </p:txBody>
      </p:sp>
      <p:pic>
        <p:nvPicPr>
          <p:cNvPr id="17" name="Picture 16">
            <a:extLst>
              <a:ext uri="{FF2B5EF4-FFF2-40B4-BE49-F238E27FC236}">
                <a16:creationId xmlns:a16="http://schemas.microsoft.com/office/drawing/2014/main" id="{B378B10A-767B-4A65-ACB9-6116C9B4AC28}"/>
              </a:ext>
            </a:extLst>
          </p:cNvPr>
          <p:cNvPicPr>
            <a:picLocks noChangeAspect="1"/>
          </p:cNvPicPr>
          <p:nvPr/>
        </p:nvPicPr>
        <p:blipFill>
          <a:blip r:embed="rId3"/>
          <a:stretch>
            <a:fillRect/>
          </a:stretch>
        </p:blipFill>
        <p:spPr>
          <a:xfrm>
            <a:off x="5410200" y="5404849"/>
            <a:ext cx="1647825" cy="266700"/>
          </a:xfrm>
          <a:prstGeom prst="rect">
            <a:avLst/>
          </a:prstGeom>
        </p:spPr>
      </p:pic>
      <p:sp>
        <p:nvSpPr>
          <p:cNvPr id="18" name="TextBox 17">
            <a:extLst>
              <a:ext uri="{FF2B5EF4-FFF2-40B4-BE49-F238E27FC236}">
                <a16:creationId xmlns:a16="http://schemas.microsoft.com/office/drawing/2014/main" id="{FDA80941-1CE4-4E32-B59C-8CAD867DEBD0}"/>
              </a:ext>
            </a:extLst>
          </p:cNvPr>
          <p:cNvSpPr txBox="1"/>
          <p:nvPr/>
        </p:nvSpPr>
        <p:spPr>
          <a:xfrm>
            <a:off x="457200" y="6015335"/>
            <a:ext cx="2108200" cy="461665"/>
          </a:xfrm>
          <a:prstGeom prst="rect">
            <a:avLst/>
          </a:prstGeom>
          <a:noFill/>
        </p:spPr>
        <p:txBody>
          <a:bodyPr wrap="square" rtlCol="0">
            <a:spAutoFit/>
          </a:bodyPr>
          <a:lstStyle/>
          <a:p>
            <a:r>
              <a:rPr lang="en-US" sz="1200" dirty="0"/>
              <a:t>Update Model parameter at e2</a:t>
            </a:r>
          </a:p>
        </p:txBody>
      </p:sp>
      <p:cxnSp>
        <p:nvCxnSpPr>
          <p:cNvPr id="20" name="Straight Arrow Connector 19">
            <a:extLst>
              <a:ext uri="{FF2B5EF4-FFF2-40B4-BE49-F238E27FC236}">
                <a16:creationId xmlns:a16="http://schemas.microsoft.com/office/drawing/2014/main" id="{0A6A82E9-403B-4DA4-97FC-A5FA9DE9C6F9}"/>
              </a:ext>
            </a:extLst>
          </p:cNvPr>
          <p:cNvCxnSpPr>
            <a:cxnSpLocks/>
            <a:endCxn id="17" idx="1"/>
          </p:cNvCxnSpPr>
          <p:nvPr/>
        </p:nvCxnSpPr>
        <p:spPr>
          <a:xfrm flipV="1">
            <a:off x="2209800" y="5538199"/>
            <a:ext cx="3200400" cy="6146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809AA76-9FFE-44C2-A72C-05B6547B53DF}"/>
              </a:ext>
            </a:extLst>
          </p:cNvPr>
          <p:cNvSpPr txBox="1"/>
          <p:nvPr/>
        </p:nvSpPr>
        <p:spPr>
          <a:xfrm>
            <a:off x="4318000" y="5981700"/>
            <a:ext cx="2108200" cy="276999"/>
          </a:xfrm>
          <a:prstGeom prst="rect">
            <a:avLst/>
          </a:prstGeom>
          <a:noFill/>
        </p:spPr>
        <p:txBody>
          <a:bodyPr wrap="square" rtlCol="0">
            <a:spAutoFit/>
          </a:bodyPr>
          <a:lstStyle/>
          <a:p>
            <a:r>
              <a:rPr lang="en-US" sz="1200" dirty="0"/>
              <a:t>Old Model parameter at e1</a:t>
            </a:r>
          </a:p>
        </p:txBody>
      </p:sp>
      <p:cxnSp>
        <p:nvCxnSpPr>
          <p:cNvPr id="24" name="Straight Arrow Connector 23">
            <a:extLst>
              <a:ext uri="{FF2B5EF4-FFF2-40B4-BE49-F238E27FC236}">
                <a16:creationId xmlns:a16="http://schemas.microsoft.com/office/drawing/2014/main" id="{3AB604EB-D2F2-4236-B36D-A4C25BB65408}"/>
              </a:ext>
            </a:extLst>
          </p:cNvPr>
          <p:cNvCxnSpPr>
            <a:cxnSpLocks/>
          </p:cNvCxnSpPr>
          <p:nvPr/>
        </p:nvCxnSpPr>
        <p:spPr>
          <a:xfrm flipV="1">
            <a:off x="5295900" y="5647035"/>
            <a:ext cx="495300" cy="409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67A45E4D-411E-49F3-9CEF-66A1EFF082AC}"/>
              </a:ext>
            </a:extLst>
          </p:cNvPr>
          <p:cNvSpPr txBox="1"/>
          <p:nvPr/>
        </p:nvSpPr>
        <p:spPr>
          <a:xfrm>
            <a:off x="6602533" y="5967895"/>
            <a:ext cx="2108200" cy="461665"/>
          </a:xfrm>
          <a:prstGeom prst="rect">
            <a:avLst/>
          </a:prstGeom>
          <a:noFill/>
        </p:spPr>
        <p:txBody>
          <a:bodyPr wrap="square" rtlCol="0">
            <a:spAutoFit/>
          </a:bodyPr>
          <a:lstStyle/>
          <a:p>
            <a:r>
              <a:rPr lang="en-US" sz="1200" dirty="0"/>
              <a:t>Gradient descent with learning step</a:t>
            </a:r>
          </a:p>
        </p:txBody>
      </p:sp>
      <p:cxnSp>
        <p:nvCxnSpPr>
          <p:cNvPr id="27" name="Straight Arrow Connector 26">
            <a:extLst>
              <a:ext uri="{FF2B5EF4-FFF2-40B4-BE49-F238E27FC236}">
                <a16:creationId xmlns:a16="http://schemas.microsoft.com/office/drawing/2014/main" id="{C6318E5F-3CEA-476B-9C5F-55B70E296875}"/>
              </a:ext>
            </a:extLst>
          </p:cNvPr>
          <p:cNvCxnSpPr>
            <a:stCxn id="25" idx="0"/>
          </p:cNvCxnSpPr>
          <p:nvPr/>
        </p:nvCxnSpPr>
        <p:spPr>
          <a:xfrm flipH="1" flipV="1">
            <a:off x="7058025" y="5647035"/>
            <a:ext cx="598608" cy="320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6A8A5A08-6803-49B5-A35A-19F7A93FC6D6}"/>
              </a:ext>
            </a:extLst>
          </p:cNvPr>
          <p:cNvSpPr/>
          <p:nvPr/>
        </p:nvSpPr>
        <p:spPr>
          <a:xfrm>
            <a:off x="6071454" y="5379026"/>
            <a:ext cx="304800" cy="29163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FDC6F49-B183-491D-ABE4-7C6A2D279411}"/>
              </a:ext>
            </a:extLst>
          </p:cNvPr>
          <p:cNvCxnSpPr>
            <a:cxnSpLocks/>
            <a:stCxn id="28" idx="0"/>
            <a:endCxn id="31" idx="1"/>
          </p:cNvCxnSpPr>
          <p:nvPr/>
        </p:nvCxnSpPr>
        <p:spPr>
          <a:xfrm flipV="1">
            <a:off x="6223854" y="5228179"/>
            <a:ext cx="811945" cy="150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8EE046F-8477-4F3B-8824-32C6F1AD1B18}"/>
              </a:ext>
            </a:extLst>
          </p:cNvPr>
          <p:cNvSpPr txBox="1"/>
          <p:nvPr/>
        </p:nvSpPr>
        <p:spPr>
          <a:xfrm>
            <a:off x="7035799" y="5089679"/>
            <a:ext cx="2108200" cy="276999"/>
          </a:xfrm>
          <a:prstGeom prst="rect">
            <a:avLst/>
          </a:prstGeom>
          <a:noFill/>
        </p:spPr>
        <p:txBody>
          <a:bodyPr wrap="square" rtlCol="0">
            <a:spAutoFit/>
          </a:bodyPr>
          <a:lstStyle/>
          <a:p>
            <a:r>
              <a:rPr lang="en-US" sz="1200" dirty="0"/>
              <a:t>learning step</a:t>
            </a:r>
          </a:p>
        </p:txBody>
      </p:sp>
    </p:spTree>
    <p:extLst>
      <p:ext uri="{BB962C8B-B14F-4D97-AF65-F5344CB8AC3E}">
        <p14:creationId xmlns:p14="http://schemas.microsoft.com/office/powerpoint/2010/main" val="565420725"/>
      </p:ext>
    </p:extLst>
  </p:cSld>
  <p:clrMapOvr>
    <a:masterClrMapping/>
  </p:clrMapOvr>
  <p:transition spd="med">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369332"/>
          </a:xfrm>
        </p:spPr>
        <p:txBody>
          <a:bodyPr wrap="square">
            <a:spAutoFit/>
          </a:bodyPr>
          <a:lstStyle/>
          <a:p>
            <a:pPr marL="0" indent="0">
              <a:buNone/>
            </a:pPr>
            <a:r>
              <a:rPr lang="en-IN" sz="1800" b="1" u="sng" dirty="0"/>
              <a:t>Gradient Descent</a:t>
            </a:r>
          </a:p>
        </p:txBody>
      </p:sp>
      <p:sp>
        <p:nvSpPr>
          <p:cNvPr id="2" name="TextBox 1">
            <a:extLst>
              <a:ext uri="{FF2B5EF4-FFF2-40B4-BE49-F238E27FC236}">
                <a16:creationId xmlns:a16="http://schemas.microsoft.com/office/drawing/2014/main" id="{1446B3C8-FFB0-4B51-8681-79C3D64A5B3E}"/>
              </a:ext>
            </a:extLst>
          </p:cNvPr>
          <p:cNvSpPr txBox="1"/>
          <p:nvPr/>
        </p:nvSpPr>
        <p:spPr>
          <a:xfrm>
            <a:off x="348336" y="1676400"/>
            <a:ext cx="8447328" cy="646331"/>
          </a:xfrm>
          <a:prstGeom prst="rect">
            <a:avLst/>
          </a:prstGeom>
          <a:noFill/>
        </p:spPr>
        <p:txBody>
          <a:bodyPr wrap="square" rtlCol="0">
            <a:spAutoFit/>
          </a:bodyPr>
          <a:lstStyle/>
          <a:p>
            <a:r>
              <a:rPr lang="en-US" dirty="0"/>
              <a:t>Transform our error function (which is a quadratic / convex function) into a contour graph. Gradient is always found on the input model parameters only</a:t>
            </a:r>
          </a:p>
        </p:txBody>
      </p:sp>
      <p:pic>
        <p:nvPicPr>
          <p:cNvPr id="7" name="Picture 4" descr="Image result for convex function and error contours">
            <a:extLst>
              <a:ext uri="{FF2B5EF4-FFF2-40B4-BE49-F238E27FC236}">
                <a16:creationId xmlns:a16="http://schemas.microsoft.com/office/drawing/2014/main" id="{E749CD20-81A3-4E60-95EC-0D10087D4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43" y="2776453"/>
            <a:ext cx="2227894" cy="166877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EB3B1291-F312-4AEC-8486-170EAB152D6F}"/>
              </a:ext>
            </a:extLst>
          </p:cNvPr>
          <p:cNvSpPr/>
          <p:nvPr/>
        </p:nvSpPr>
        <p:spPr>
          <a:xfrm>
            <a:off x="985838" y="3022778"/>
            <a:ext cx="1622090"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13782AA-D125-42A6-B171-F3D9D2FF8C9E}"/>
              </a:ext>
            </a:extLst>
          </p:cNvPr>
          <p:cNvSpPr/>
          <p:nvPr/>
        </p:nvSpPr>
        <p:spPr>
          <a:xfrm>
            <a:off x="1097281" y="3137078"/>
            <a:ext cx="1390416"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26BF9B-E1AD-4572-84E1-9B694947B92E}"/>
              </a:ext>
            </a:extLst>
          </p:cNvPr>
          <p:cNvSpPr/>
          <p:nvPr/>
        </p:nvSpPr>
        <p:spPr>
          <a:xfrm>
            <a:off x="1200150" y="3294241"/>
            <a:ext cx="1150344" cy="335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6A1B43-581C-4293-9596-5D63ED39A5B7}"/>
              </a:ext>
            </a:extLst>
          </p:cNvPr>
          <p:cNvSpPr/>
          <p:nvPr/>
        </p:nvSpPr>
        <p:spPr>
          <a:xfrm>
            <a:off x="1345883" y="3477121"/>
            <a:ext cx="820245" cy="304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648575-9691-4107-9C77-E0C85D85E52C}"/>
              </a:ext>
            </a:extLst>
          </p:cNvPr>
          <p:cNvPicPr>
            <a:picLocks noChangeAspect="1"/>
          </p:cNvPicPr>
          <p:nvPr/>
        </p:nvPicPr>
        <p:blipFill>
          <a:blip r:embed="rId4"/>
          <a:stretch>
            <a:fillRect/>
          </a:stretch>
        </p:blipFill>
        <p:spPr>
          <a:xfrm>
            <a:off x="914400" y="2895600"/>
            <a:ext cx="1875216" cy="1488130"/>
          </a:xfrm>
          <a:prstGeom prst="rect">
            <a:avLst/>
          </a:prstGeom>
        </p:spPr>
      </p:pic>
      <p:pic>
        <p:nvPicPr>
          <p:cNvPr id="15" name="Picture 14">
            <a:extLst>
              <a:ext uri="{FF2B5EF4-FFF2-40B4-BE49-F238E27FC236}">
                <a16:creationId xmlns:a16="http://schemas.microsoft.com/office/drawing/2014/main" id="{628549F2-24E2-4EF3-BFB5-3B96B7B7638C}"/>
              </a:ext>
            </a:extLst>
          </p:cNvPr>
          <p:cNvPicPr>
            <a:picLocks noChangeAspect="1"/>
          </p:cNvPicPr>
          <p:nvPr/>
        </p:nvPicPr>
        <p:blipFill>
          <a:blip r:embed="rId5"/>
          <a:stretch>
            <a:fillRect/>
          </a:stretch>
        </p:blipFill>
        <p:spPr>
          <a:xfrm>
            <a:off x="1008838" y="4106465"/>
            <a:ext cx="1685972" cy="833318"/>
          </a:xfrm>
          <a:prstGeom prst="rect">
            <a:avLst/>
          </a:prstGeom>
        </p:spPr>
      </p:pic>
      <p:grpSp>
        <p:nvGrpSpPr>
          <p:cNvPr id="16" name="Group 15">
            <a:extLst>
              <a:ext uri="{FF2B5EF4-FFF2-40B4-BE49-F238E27FC236}">
                <a16:creationId xmlns:a16="http://schemas.microsoft.com/office/drawing/2014/main" id="{BC11A7D0-E621-4E28-BB82-4764AA551D79}"/>
              </a:ext>
            </a:extLst>
          </p:cNvPr>
          <p:cNvGrpSpPr/>
          <p:nvPr/>
        </p:nvGrpSpPr>
        <p:grpSpPr>
          <a:xfrm>
            <a:off x="560972" y="4310898"/>
            <a:ext cx="2718957" cy="1068666"/>
            <a:chOff x="1090863" y="2807369"/>
            <a:chExt cx="3106840" cy="1183348"/>
          </a:xfrm>
        </p:grpSpPr>
        <p:grpSp>
          <p:nvGrpSpPr>
            <p:cNvPr id="17" name="Group 16">
              <a:extLst>
                <a:ext uri="{FF2B5EF4-FFF2-40B4-BE49-F238E27FC236}">
                  <a16:creationId xmlns:a16="http://schemas.microsoft.com/office/drawing/2014/main" id="{90869420-97F4-4C39-80F2-4E44261BB730}"/>
                </a:ext>
              </a:extLst>
            </p:cNvPr>
            <p:cNvGrpSpPr/>
            <p:nvPr/>
          </p:nvGrpSpPr>
          <p:grpSpPr>
            <a:xfrm>
              <a:off x="1090863" y="2807369"/>
              <a:ext cx="2951748" cy="927933"/>
              <a:chOff x="1090863" y="2807369"/>
              <a:chExt cx="2951748" cy="927933"/>
            </a:xfrm>
          </p:grpSpPr>
          <p:cxnSp>
            <p:nvCxnSpPr>
              <p:cNvPr id="20" name="Straight Connector 19">
                <a:extLst>
                  <a:ext uri="{FF2B5EF4-FFF2-40B4-BE49-F238E27FC236}">
                    <a16:creationId xmlns:a16="http://schemas.microsoft.com/office/drawing/2014/main" id="{C876DB93-830F-4571-B905-2EF949E20386}"/>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4259DE5-0056-4C92-ABBA-25A82B0AB813}"/>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CC9BA6C7-34CA-4B71-870D-F221CB85191F}"/>
                </a:ext>
              </a:extLst>
            </p:cNvPr>
            <p:cNvSpPr txBox="1"/>
            <p:nvPr/>
          </p:nvSpPr>
          <p:spPr>
            <a:xfrm rot="1637533">
              <a:off x="2873182" y="3649911"/>
              <a:ext cx="837729" cy="340806"/>
            </a:xfrm>
            <a:prstGeom prst="rect">
              <a:avLst/>
            </a:prstGeom>
            <a:noFill/>
          </p:spPr>
          <p:txBody>
            <a:bodyPr wrap="square" rtlCol="0">
              <a:spAutoFit/>
            </a:bodyPr>
            <a:lstStyle/>
            <a:p>
              <a:r>
                <a:rPr lang="en-US" sz="1400" dirty="0"/>
                <a:t>weight</a:t>
              </a:r>
            </a:p>
          </p:txBody>
        </p:sp>
        <p:sp>
          <p:nvSpPr>
            <p:cNvPr id="19" name="TextBox 18">
              <a:extLst>
                <a:ext uri="{FF2B5EF4-FFF2-40B4-BE49-F238E27FC236}">
                  <a16:creationId xmlns:a16="http://schemas.microsoft.com/office/drawing/2014/main" id="{D27D5783-878C-4979-BBFA-A5012ABC6C97}"/>
                </a:ext>
              </a:extLst>
            </p:cNvPr>
            <p:cNvSpPr txBox="1"/>
            <p:nvPr/>
          </p:nvSpPr>
          <p:spPr>
            <a:xfrm rot="20319282">
              <a:off x="3509235" y="2951592"/>
              <a:ext cx="688468" cy="340805"/>
            </a:xfrm>
            <a:prstGeom prst="rect">
              <a:avLst/>
            </a:prstGeom>
            <a:noFill/>
          </p:spPr>
          <p:txBody>
            <a:bodyPr wrap="square" rtlCol="0">
              <a:spAutoFit/>
            </a:bodyPr>
            <a:lstStyle/>
            <a:p>
              <a:r>
                <a:rPr lang="en-US" sz="1400" dirty="0"/>
                <a:t>Bias</a:t>
              </a:r>
            </a:p>
          </p:txBody>
        </p:sp>
      </p:grpSp>
      <p:sp>
        <p:nvSpPr>
          <p:cNvPr id="3" name="TextBox 2">
            <a:extLst>
              <a:ext uri="{FF2B5EF4-FFF2-40B4-BE49-F238E27FC236}">
                <a16:creationId xmlns:a16="http://schemas.microsoft.com/office/drawing/2014/main" id="{7CE5ABB6-AACD-45E3-A131-A5A2879FC8FD}"/>
              </a:ext>
            </a:extLst>
          </p:cNvPr>
          <p:cNvSpPr txBox="1"/>
          <p:nvPr/>
        </p:nvSpPr>
        <p:spPr>
          <a:xfrm>
            <a:off x="3733800" y="2667000"/>
            <a:ext cx="4849227" cy="3046988"/>
          </a:xfrm>
          <a:prstGeom prst="rect">
            <a:avLst/>
          </a:prstGeom>
          <a:noFill/>
        </p:spPr>
        <p:txBody>
          <a:bodyPr wrap="square" rtlCol="0">
            <a:spAutoFit/>
          </a:bodyPr>
          <a:lstStyle/>
          <a:p>
            <a:pPr marL="342900" indent="-342900">
              <a:buFont typeface="+mj-lt"/>
              <a:buAutoNum type="arabicPeriod"/>
            </a:pPr>
            <a:r>
              <a:rPr lang="en-US" sz="1600" dirty="0"/>
              <a:t>Every ring on the error function represents a combination of coefficients (m1 and m2 in the image) which result in same quantum of error i.e. SSE</a:t>
            </a:r>
          </a:p>
          <a:p>
            <a:pPr marL="342900" indent="-342900">
              <a:buFont typeface="+mj-lt"/>
              <a:buAutoNum type="arabicPeriod"/>
            </a:pPr>
            <a:endParaRPr lang="en-US" sz="1600" dirty="0"/>
          </a:p>
          <a:p>
            <a:pPr marL="342900" indent="-342900">
              <a:buFont typeface="+mj-lt"/>
              <a:buAutoNum type="arabicPeriod"/>
            </a:pPr>
            <a:r>
              <a:rPr lang="en-US" sz="1600" dirty="0"/>
              <a:t>Let us convert that to a 2d contour plot. In the contour plot, every ring represents one quantum of error. </a:t>
            </a:r>
          </a:p>
          <a:p>
            <a:pPr marL="342900" indent="-342900">
              <a:buFont typeface="+mj-lt"/>
              <a:buAutoNum type="arabicPeriod"/>
            </a:pPr>
            <a:endParaRPr lang="en-US" sz="1600" dirty="0"/>
          </a:p>
          <a:p>
            <a:pPr marL="342900" indent="-342900">
              <a:buFont typeface="+mj-lt"/>
              <a:buAutoNum type="arabicPeriod"/>
            </a:pPr>
            <a:r>
              <a:rPr lang="en-US" sz="1600" dirty="0"/>
              <a:t>The innermost ring / bull’s eye is the combination of the coefficients that gives the lease SSE</a:t>
            </a:r>
          </a:p>
        </p:txBody>
      </p:sp>
    </p:spTree>
    <p:extLst>
      <p:ext uri="{BB962C8B-B14F-4D97-AF65-F5344CB8AC3E}">
        <p14:creationId xmlns:p14="http://schemas.microsoft.com/office/powerpoint/2010/main" val="348768787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1.875E-6 4.07407E-6 L -0.00039 0.13912 " pathEditMode="relative" rAng="0" ptsTypes="AA">
                                      <p:cBhvr>
                                        <p:cTn id="9" dur="2000" fill="hold"/>
                                        <p:tgtEl>
                                          <p:spTgt spid="12"/>
                                        </p:tgtEl>
                                        <p:attrNameLst>
                                          <p:attrName>ppt_x</p:attrName>
                                          <p:attrName>ppt_y</p:attrName>
                                        </p:attrNameLst>
                                      </p:cBhvr>
                                      <p:rCtr x="-26" y="6944"/>
                                    </p:animMotion>
                                  </p:childTnLst>
                                </p:cTn>
                              </p:par>
                              <p:par>
                                <p:cTn id="10" presetID="42" presetClass="path" presetSubtype="0" accel="50000" decel="50000" fill="hold" grpId="0" nodeType="withEffect">
                                  <p:stCondLst>
                                    <p:cond delay="500"/>
                                  </p:stCondLst>
                                  <p:childTnLst>
                                    <p:animMotion origin="layout" path="M -1.25E-6 -4.07407E-6 L -1.25E-6 0.16389 " pathEditMode="relative" rAng="0" ptsTypes="AA">
                                      <p:cBhvr>
                                        <p:cTn id="11" dur="2000" fill="hold"/>
                                        <p:tgtEl>
                                          <p:spTgt spid="10"/>
                                        </p:tgtEl>
                                        <p:attrNameLst>
                                          <p:attrName>ppt_x</p:attrName>
                                          <p:attrName>ppt_y</p:attrName>
                                        </p:attrNameLst>
                                      </p:cBhvr>
                                      <p:rCtr x="0" y="8194"/>
                                    </p:animMotion>
                                  </p:childTnLst>
                                </p:cTn>
                              </p:par>
                              <p:par>
                                <p:cTn id="12" presetID="42" presetClass="path" presetSubtype="0" accel="50000" decel="50000" fill="hold" grpId="0" nodeType="withEffect">
                                  <p:stCondLst>
                                    <p:cond delay="500"/>
                                  </p:stCondLst>
                                  <p:childTnLst>
                                    <p:animMotion origin="layout" path="M -1.25E-6 4.81481E-6 L -1.25E-6 0.19027 " pathEditMode="relative" rAng="0" ptsTypes="AA">
                                      <p:cBhvr>
                                        <p:cTn id="13" dur="2000" fill="hold"/>
                                        <p:tgtEl>
                                          <p:spTgt spid="9"/>
                                        </p:tgtEl>
                                        <p:attrNameLst>
                                          <p:attrName>ppt_x</p:attrName>
                                          <p:attrName>ppt_y</p:attrName>
                                        </p:attrNameLst>
                                      </p:cBhvr>
                                      <p:rCtr x="0" y="9514"/>
                                    </p:animMotion>
                                  </p:childTnLst>
                                </p:cTn>
                              </p:par>
                              <p:par>
                                <p:cTn id="14" presetID="42" presetClass="path" presetSubtype="0" accel="50000" decel="50000" fill="hold" grpId="0" nodeType="withEffect">
                                  <p:stCondLst>
                                    <p:cond delay="500"/>
                                  </p:stCondLst>
                                  <p:childTnLst>
                                    <p:animMotion origin="layout" path="M 8.33333E-7 -2.96296E-6 L 0.0013 0.2125 " pathEditMode="relative" rAng="0" ptsTypes="AA">
                                      <p:cBhvr>
                                        <p:cTn id="15" dur="2000" fill="hold"/>
                                        <p:tgtEl>
                                          <p:spTgt spid="8"/>
                                        </p:tgtEl>
                                        <p:attrNameLst>
                                          <p:attrName>ppt_x</p:attrName>
                                          <p:attrName>ppt_y</p:attrName>
                                        </p:attrNameLst>
                                      </p:cBhvr>
                                      <p:rCtr x="65" y="10625"/>
                                    </p:animMotion>
                                  </p:childTnLst>
                                </p:cTn>
                              </p:par>
                            </p:childTnLst>
                          </p:cTn>
                        </p:par>
                        <p:par>
                          <p:cTn id="16" fill="hold">
                            <p:stCondLst>
                              <p:cond delay="250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EB9107E-6C0F-4037-B3E4-62EDC610D0EA}"/>
              </a:ext>
            </a:extLst>
          </p:cNvPr>
          <p:cNvGrpSpPr/>
          <p:nvPr/>
        </p:nvGrpSpPr>
        <p:grpSpPr>
          <a:xfrm>
            <a:off x="381000" y="1219200"/>
            <a:ext cx="3581400" cy="2230118"/>
            <a:chOff x="990600" y="1371600"/>
            <a:chExt cx="4005265" cy="2995968"/>
          </a:xfrm>
        </p:grpSpPr>
        <p:pic>
          <p:nvPicPr>
            <p:cNvPr id="2" name="Picture 1">
              <a:extLst>
                <a:ext uri="{FF2B5EF4-FFF2-40B4-BE49-F238E27FC236}">
                  <a16:creationId xmlns:a16="http://schemas.microsoft.com/office/drawing/2014/main" id="{E5C6A411-2540-4F1C-8D4B-A4FA826F333F}"/>
                </a:ext>
              </a:extLst>
            </p:cNvPr>
            <p:cNvPicPr>
              <a:picLocks noChangeAspect="1"/>
            </p:cNvPicPr>
            <p:nvPr/>
          </p:nvPicPr>
          <p:blipFill>
            <a:blip r:embed="rId2"/>
            <a:stretch>
              <a:fillRect/>
            </a:stretch>
          </p:blipFill>
          <p:spPr>
            <a:xfrm>
              <a:off x="990600" y="1371600"/>
              <a:ext cx="4005265" cy="1979665"/>
            </a:xfrm>
            <a:prstGeom prst="rect">
              <a:avLst/>
            </a:prstGeom>
          </p:spPr>
        </p:pic>
        <p:grpSp>
          <p:nvGrpSpPr>
            <p:cNvPr id="3" name="Group 2">
              <a:extLst>
                <a:ext uri="{FF2B5EF4-FFF2-40B4-BE49-F238E27FC236}">
                  <a16:creationId xmlns:a16="http://schemas.microsoft.com/office/drawing/2014/main" id="{97282F4E-A5AF-4D71-B747-5AD31FE5A300}"/>
                </a:ext>
              </a:extLst>
            </p:cNvPr>
            <p:cNvGrpSpPr/>
            <p:nvPr/>
          </p:nvGrpSpPr>
          <p:grpSpPr>
            <a:xfrm>
              <a:off x="990601" y="1828801"/>
              <a:ext cx="3755731" cy="2538767"/>
              <a:chOff x="1090863" y="2807369"/>
              <a:chExt cx="2951748" cy="1183348"/>
            </a:xfrm>
          </p:grpSpPr>
          <p:grpSp>
            <p:nvGrpSpPr>
              <p:cNvPr id="4" name="Group 3">
                <a:extLst>
                  <a:ext uri="{FF2B5EF4-FFF2-40B4-BE49-F238E27FC236}">
                    <a16:creationId xmlns:a16="http://schemas.microsoft.com/office/drawing/2014/main" id="{C1C8C5F6-B9B0-40C1-8023-83451AA2CD57}"/>
                  </a:ext>
                </a:extLst>
              </p:cNvPr>
              <p:cNvGrpSpPr/>
              <p:nvPr/>
            </p:nvGrpSpPr>
            <p:grpSpPr>
              <a:xfrm>
                <a:off x="1090863" y="2807369"/>
                <a:ext cx="2951748" cy="927933"/>
                <a:chOff x="1090863" y="2807369"/>
                <a:chExt cx="2951748" cy="927933"/>
              </a:xfrm>
            </p:grpSpPr>
            <p:cxnSp>
              <p:nvCxnSpPr>
                <p:cNvPr id="7" name="Straight Connector 6">
                  <a:extLst>
                    <a:ext uri="{FF2B5EF4-FFF2-40B4-BE49-F238E27FC236}">
                      <a16:creationId xmlns:a16="http://schemas.microsoft.com/office/drawing/2014/main" id="{E94D5790-3833-41DE-8CC3-4FC6C575ECE4}"/>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61655CB-49C8-4C34-86BE-1030AD999E95}"/>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E23F721A-6950-406A-B3C4-976200DB11C5}"/>
                  </a:ext>
                </a:extLst>
              </p:cNvPr>
              <p:cNvSpPr txBox="1"/>
              <p:nvPr/>
            </p:nvSpPr>
            <p:spPr>
              <a:xfrm rot="1882742">
                <a:off x="2873182" y="3649911"/>
                <a:ext cx="837729" cy="340806"/>
              </a:xfrm>
              <a:prstGeom prst="rect">
                <a:avLst/>
              </a:prstGeom>
              <a:noFill/>
            </p:spPr>
            <p:txBody>
              <a:bodyPr wrap="square" rtlCol="0">
                <a:spAutoFit/>
              </a:bodyPr>
              <a:lstStyle/>
              <a:p>
                <a:r>
                  <a:rPr lang="en-US" sz="1400" dirty="0"/>
                  <a:t>weight</a:t>
                </a:r>
              </a:p>
            </p:txBody>
          </p:sp>
          <p:sp>
            <p:nvSpPr>
              <p:cNvPr id="6" name="TextBox 5">
                <a:extLst>
                  <a:ext uri="{FF2B5EF4-FFF2-40B4-BE49-F238E27FC236}">
                    <a16:creationId xmlns:a16="http://schemas.microsoft.com/office/drawing/2014/main" id="{16D0E033-A228-4B8A-843C-A9EDC946E067}"/>
                  </a:ext>
                </a:extLst>
              </p:cNvPr>
              <p:cNvSpPr txBox="1"/>
              <p:nvPr/>
            </p:nvSpPr>
            <p:spPr>
              <a:xfrm rot="19634149">
                <a:off x="2004449" y="3536114"/>
                <a:ext cx="688468" cy="340805"/>
              </a:xfrm>
              <a:prstGeom prst="rect">
                <a:avLst/>
              </a:prstGeom>
              <a:noFill/>
            </p:spPr>
            <p:txBody>
              <a:bodyPr wrap="square" rtlCol="0">
                <a:spAutoFit/>
              </a:bodyPr>
              <a:lstStyle/>
              <a:p>
                <a:r>
                  <a:rPr lang="en-US" sz="1400" dirty="0"/>
                  <a:t>Bias</a:t>
                </a:r>
              </a:p>
            </p:txBody>
          </p:sp>
        </p:grpSp>
        <p:sp>
          <p:nvSpPr>
            <p:cNvPr id="9" name="TextBox 8">
              <a:extLst>
                <a:ext uri="{FF2B5EF4-FFF2-40B4-BE49-F238E27FC236}">
                  <a16:creationId xmlns:a16="http://schemas.microsoft.com/office/drawing/2014/main" id="{0211F5CE-69B8-4B65-8F0F-262D64246957}"/>
                </a:ext>
              </a:extLst>
            </p:cNvPr>
            <p:cNvSpPr txBox="1"/>
            <p:nvPr/>
          </p:nvSpPr>
          <p:spPr>
            <a:xfrm rot="19090699">
              <a:off x="4320769" y="1920389"/>
              <a:ext cx="519607" cy="307777"/>
            </a:xfrm>
            <a:prstGeom prst="rect">
              <a:avLst/>
            </a:prstGeom>
            <a:noFill/>
          </p:spPr>
          <p:txBody>
            <a:bodyPr wrap="square" rtlCol="0">
              <a:spAutoFit/>
            </a:bodyPr>
            <a:lstStyle/>
            <a:p>
              <a:r>
                <a:rPr lang="en-US" sz="1400" dirty="0"/>
                <a:t>B1</a:t>
              </a:r>
            </a:p>
          </p:txBody>
        </p:sp>
        <p:sp>
          <p:nvSpPr>
            <p:cNvPr id="10" name="TextBox 9">
              <a:extLst>
                <a:ext uri="{FF2B5EF4-FFF2-40B4-BE49-F238E27FC236}">
                  <a16:creationId xmlns:a16="http://schemas.microsoft.com/office/drawing/2014/main" id="{6F5A6298-B5A3-49CC-A313-EDA52F3BA250}"/>
                </a:ext>
              </a:extLst>
            </p:cNvPr>
            <p:cNvSpPr txBox="1"/>
            <p:nvPr/>
          </p:nvSpPr>
          <p:spPr>
            <a:xfrm rot="1947772">
              <a:off x="1348117" y="2302798"/>
              <a:ext cx="519607" cy="307777"/>
            </a:xfrm>
            <a:prstGeom prst="rect">
              <a:avLst/>
            </a:prstGeom>
            <a:noFill/>
          </p:spPr>
          <p:txBody>
            <a:bodyPr wrap="square" rtlCol="0">
              <a:spAutoFit/>
            </a:bodyPr>
            <a:lstStyle/>
            <a:p>
              <a:r>
                <a:rPr lang="en-US" sz="1400" dirty="0"/>
                <a:t>W1</a:t>
              </a:r>
            </a:p>
          </p:txBody>
        </p:sp>
        <p:cxnSp>
          <p:nvCxnSpPr>
            <p:cNvPr id="12" name="Straight Connector 11">
              <a:extLst>
                <a:ext uri="{FF2B5EF4-FFF2-40B4-BE49-F238E27FC236}">
                  <a16:creationId xmlns:a16="http://schemas.microsoft.com/office/drawing/2014/main" id="{AD385471-8E47-4769-B45E-5FF8465965DF}"/>
                </a:ext>
              </a:extLst>
            </p:cNvPr>
            <p:cNvCxnSpPr>
              <a:cxnSpLocks/>
            </p:cNvCxnSpPr>
            <p:nvPr/>
          </p:nvCxnSpPr>
          <p:spPr>
            <a:xfrm flipH="1" flipV="1">
              <a:off x="3352800" y="1484685"/>
              <a:ext cx="1033660" cy="572715"/>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A4D0B227-593B-4C4A-B05B-846E6875E78C}"/>
                </a:ext>
              </a:extLst>
            </p:cNvPr>
            <p:cNvCxnSpPr>
              <a:cxnSpLocks/>
            </p:cNvCxnSpPr>
            <p:nvPr/>
          </p:nvCxnSpPr>
          <p:spPr>
            <a:xfrm flipH="1">
              <a:off x="1845845" y="1484685"/>
              <a:ext cx="1506955" cy="823886"/>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E966CD69-0AB3-4E92-AB6B-DFBD971635F7}"/>
              </a:ext>
            </a:extLst>
          </p:cNvPr>
          <p:cNvSpPr txBox="1"/>
          <p:nvPr/>
        </p:nvSpPr>
        <p:spPr>
          <a:xfrm>
            <a:off x="4250698" y="749671"/>
            <a:ext cx="3257315" cy="307777"/>
          </a:xfrm>
          <a:prstGeom prst="rect">
            <a:avLst/>
          </a:prstGeom>
          <a:noFill/>
        </p:spPr>
        <p:txBody>
          <a:bodyPr wrap="square" rtlCol="0">
            <a:spAutoFit/>
          </a:bodyPr>
          <a:lstStyle/>
          <a:p>
            <a:r>
              <a:rPr lang="en-US" sz="1400" dirty="0"/>
              <a:t>Randomly selected starting point</a:t>
            </a:r>
          </a:p>
        </p:txBody>
      </p:sp>
      <p:cxnSp>
        <p:nvCxnSpPr>
          <p:cNvPr id="18" name="Connector: Curved 17">
            <a:extLst>
              <a:ext uri="{FF2B5EF4-FFF2-40B4-BE49-F238E27FC236}">
                <a16:creationId xmlns:a16="http://schemas.microsoft.com/office/drawing/2014/main" id="{6C083D43-A5C9-450E-ADAF-141881836873}"/>
              </a:ext>
            </a:extLst>
          </p:cNvPr>
          <p:cNvCxnSpPr>
            <a:cxnSpLocks/>
          </p:cNvCxnSpPr>
          <p:nvPr/>
        </p:nvCxnSpPr>
        <p:spPr>
          <a:xfrm rot="10800000" flipV="1">
            <a:off x="2590801" y="901275"/>
            <a:ext cx="1634667" cy="402101"/>
          </a:xfrm>
          <a:prstGeom prst="curvedConnector3">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8BC0E0F-79DA-44FA-B74E-7F7E6B1497D3}"/>
              </a:ext>
            </a:extLst>
          </p:cNvPr>
          <p:cNvSpPr txBox="1"/>
          <p:nvPr/>
        </p:nvSpPr>
        <p:spPr>
          <a:xfrm>
            <a:off x="4073205" y="1053227"/>
            <a:ext cx="4611121" cy="1938992"/>
          </a:xfrm>
          <a:prstGeom prst="rect">
            <a:avLst/>
          </a:prstGeom>
          <a:noFill/>
        </p:spPr>
        <p:txBody>
          <a:bodyPr wrap="square" rtlCol="0">
            <a:spAutoFit/>
          </a:bodyPr>
          <a:lstStyle/>
          <a:p>
            <a:r>
              <a:rPr lang="en-US" sz="1200" b="1" dirty="0"/>
              <a:t>About the contour graph –</a:t>
            </a:r>
          </a:p>
          <a:p>
            <a:pPr marL="228600" indent="-228600">
              <a:buFont typeface="+mj-lt"/>
              <a:buAutoNum type="arabicPeriod"/>
            </a:pPr>
            <a:endParaRPr lang="en-US" sz="1200" dirty="0"/>
          </a:p>
          <a:p>
            <a:pPr marL="228600" indent="-228600">
              <a:buFont typeface="+mj-lt"/>
              <a:buAutoNum type="arabicPeriod"/>
            </a:pPr>
            <a:r>
              <a:rPr lang="en-US" sz="1200" dirty="0"/>
              <a:t>Outermost circle is highest error while innermost is the least error circle</a:t>
            </a:r>
          </a:p>
          <a:p>
            <a:pPr marL="228600" indent="-228600">
              <a:buFont typeface="+mj-lt"/>
              <a:buAutoNum type="arabicPeriod"/>
            </a:pPr>
            <a:endParaRPr lang="en-US" sz="1200" dirty="0"/>
          </a:p>
          <a:p>
            <a:pPr marL="228600" indent="-228600">
              <a:buFont typeface="+mj-lt"/>
              <a:buAutoNum type="arabicPeriod"/>
            </a:pPr>
            <a:r>
              <a:rPr lang="en-US" sz="1200" dirty="0"/>
              <a:t>A circle represents combination of </a:t>
            </a:r>
            <a:r>
              <a:rPr lang="en-US" sz="1200" dirty="0" err="1"/>
              <a:t>paramters</a:t>
            </a:r>
            <a:r>
              <a:rPr lang="en-US" sz="1200" dirty="0"/>
              <a:t> which result in same error. Moving on a circle will not reduce error. </a:t>
            </a:r>
          </a:p>
          <a:p>
            <a:pPr marL="228600" indent="-228600">
              <a:buFont typeface="+mj-lt"/>
              <a:buAutoNum type="arabicPeriod"/>
            </a:pPr>
            <a:endParaRPr lang="en-US" sz="1200" dirty="0"/>
          </a:p>
          <a:p>
            <a:pPr marL="228600" indent="-228600">
              <a:buFont typeface="+mj-lt"/>
              <a:buAutoNum type="arabicPeriod"/>
            </a:pPr>
            <a:r>
              <a:rPr lang="en-US" sz="1200" dirty="0"/>
              <a:t>Objective is to start from anywhere but reach the innermost circle</a:t>
            </a:r>
          </a:p>
        </p:txBody>
      </p:sp>
      <p:sp>
        <p:nvSpPr>
          <p:cNvPr id="24" name="TextBox 23">
            <a:extLst>
              <a:ext uri="{FF2B5EF4-FFF2-40B4-BE49-F238E27FC236}">
                <a16:creationId xmlns:a16="http://schemas.microsoft.com/office/drawing/2014/main" id="{FA9908A8-7FB3-4BF1-911D-098455ECEBFC}"/>
              </a:ext>
            </a:extLst>
          </p:cNvPr>
          <p:cNvSpPr txBox="1"/>
          <p:nvPr/>
        </p:nvSpPr>
        <p:spPr>
          <a:xfrm>
            <a:off x="3584281" y="3010735"/>
            <a:ext cx="5530470" cy="3600986"/>
          </a:xfrm>
          <a:prstGeom prst="rect">
            <a:avLst/>
          </a:prstGeom>
          <a:noFill/>
        </p:spPr>
        <p:txBody>
          <a:bodyPr wrap="square" rtlCol="0">
            <a:spAutoFit/>
          </a:bodyPr>
          <a:lstStyle/>
          <a:p>
            <a:r>
              <a:rPr lang="en-US" sz="1200" b="1" dirty="0"/>
              <a:t>Gradient Descent Steps – </a:t>
            </a:r>
          </a:p>
          <a:p>
            <a:endParaRPr lang="en-US" sz="1200" b="1" dirty="0"/>
          </a:p>
          <a:p>
            <a:pPr marL="228600" indent="-228600">
              <a:buFont typeface="+mj-lt"/>
              <a:buAutoNum type="arabicPeriod"/>
            </a:pPr>
            <a:r>
              <a:rPr lang="en-US" sz="1200" dirty="0"/>
              <a:t>First evaluate </a:t>
            </a:r>
            <a:r>
              <a:rPr lang="en-US" sz="1200" dirty="0" err="1"/>
              <a:t>dy</a:t>
            </a:r>
            <a:r>
              <a:rPr lang="en-US" sz="1200" dirty="0"/>
              <a:t>(error)/d(weight) to find the direction of highest increase in error given a unit change in weight (Blue arrow). Partial derivative </a:t>
            </a:r>
            <a:r>
              <a:rPr lang="en-US" sz="1200" dirty="0" err="1"/>
              <a:t>w.r.t.</a:t>
            </a:r>
            <a:r>
              <a:rPr lang="en-US" sz="1200" dirty="0"/>
              <a:t> to weight</a:t>
            </a:r>
          </a:p>
          <a:p>
            <a:pPr marL="228600" indent="-228600">
              <a:buFont typeface="+mj-lt"/>
              <a:buAutoNum type="arabicPeriod"/>
            </a:pPr>
            <a:endParaRPr lang="en-US" sz="1200" dirty="0"/>
          </a:p>
          <a:p>
            <a:pPr marL="228600" indent="-228600">
              <a:buFont typeface="+mj-lt"/>
              <a:buAutoNum type="arabicPeriod"/>
            </a:pPr>
            <a:r>
              <a:rPr lang="en-US" sz="1200" dirty="0"/>
              <a:t>Next find </a:t>
            </a:r>
            <a:r>
              <a:rPr lang="en-US" sz="1200" dirty="0" err="1"/>
              <a:t>dy</a:t>
            </a:r>
            <a:r>
              <a:rPr lang="en-US" sz="1200" dirty="0"/>
              <a:t>(error) /d(bias) to find the direction of highest increase in error given a unit change in bias (green arrow). Partial derivative </a:t>
            </a:r>
            <a:r>
              <a:rPr lang="en-US" sz="1200" dirty="0" err="1"/>
              <a:t>w.r.t.</a:t>
            </a:r>
            <a:r>
              <a:rPr lang="en-US" sz="1200" dirty="0"/>
              <a:t> to bias</a:t>
            </a:r>
          </a:p>
          <a:p>
            <a:pPr marL="228600" indent="-228600">
              <a:buFont typeface="+mj-lt"/>
              <a:buAutoNum type="arabicPeriod"/>
            </a:pPr>
            <a:endParaRPr lang="en-US" sz="1200" dirty="0"/>
          </a:p>
          <a:p>
            <a:pPr marL="228600" indent="-228600">
              <a:buFont typeface="+mj-lt"/>
              <a:buAutoNum type="arabicPeriod"/>
            </a:pPr>
            <a:r>
              <a:rPr lang="en-US" sz="1200" dirty="0"/>
              <a:t>Partial derivatives give the gradient in the given axis and gradient is a vector</a:t>
            </a:r>
          </a:p>
          <a:p>
            <a:pPr marL="228600" indent="-228600">
              <a:buFont typeface="+mj-lt"/>
              <a:buAutoNum type="arabicPeriod"/>
            </a:pPr>
            <a:endParaRPr lang="en-US" sz="1200" dirty="0"/>
          </a:p>
          <a:p>
            <a:pPr marL="228600" indent="-228600">
              <a:buFont typeface="+mj-lt"/>
              <a:buAutoNum type="arabicPeriod"/>
            </a:pPr>
            <a:r>
              <a:rPr lang="en-US" sz="1200" dirty="0"/>
              <a:t>Add the two vectors to get the direction of gradient (black arrow) i.e. direction of max increase in error</a:t>
            </a:r>
          </a:p>
          <a:p>
            <a:pPr marL="228600" indent="-228600">
              <a:buFont typeface="+mj-lt"/>
              <a:buAutoNum type="arabicPeriod"/>
            </a:pPr>
            <a:endParaRPr lang="en-US" sz="1200" dirty="0"/>
          </a:p>
          <a:p>
            <a:pPr marL="228600" indent="-228600">
              <a:buFont typeface="+mj-lt"/>
              <a:buAutoNum type="arabicPeriod"/>
            </a:pPr>
            <a:r>
              <a:rPr lang="en-US" sz="1200" dirty="0"/>
              <a:t>We want to decrease error, so find negative of the gradient i.e. opposite to black arrow ( Orange arrow). The arrow tip is new value of bias and weight. </a:t>
            </a:r>
          </a:p>
          <a:p>
            <a:pPr marL="228600" indent="-228600">
              <a:buFont typeface="+mj-lt"/>
              <a:buAutoNum type="arabicPeriod"/>
            </a:pPr>
            <a:endParaRPr lang="en-US" sz="1200" dirty="0"/>
          </a:p>
          <a:p>
            <a:pPr marL="228600" indent="-228600">
              <a:buFont typeface="+mj-lt"/>
              <a:buAutoNum type="arabicPeriod"/>
            </a:pPr>
            <a:r>
              <a:rPr lang="en-US" sz="1200" dirty="0"/>
              <a:t>Recalculate the error at this combination an iterate to step 1 till movement in any direction only increases the error</a:t>
            </a:r>
            <a:endParaRPr lang="en-US" sz="1400" dirty="0"/>
          </a:p>
        </p:txBody>
      </p:sp>
      <p:grpSp>
        <p:nvGrpSpPr>
          <p:cNvPr id="31" name="Group 30">
            <a:extLst>
              <a:ext uri="{FF2B5EF4-FFF2-40B4-BE49-F238E27FC236}">
                <a16:creationId xmlns:a16="http://schemas.microsoft.com/office/drawing/2014/main" id="{7BF2D5DE-7FC3-46D8-AEDD-2E9F7BA1413E}"/>
              </a:ext>
            </a:extLst>
          </p:cNvPr>
          <p:cNvGrpSpPr/>
          <p:nvPr/>
        </p:nvGrpSpPr>
        <p:grpSpPr>
          <a:xfrm>
            <a:off x="381000" y="3657600"/>
            <a:ext cx="3130598" cy="1738286"/>
            <a:chOff x="914400" y="3657600"/>
            <a:chExt cx="3130598" cy="1738286"/>
          </a:xfrm>
        </p:grpSpPr>
        <p:pic>
          <p:nvPicPr>
            <p:cNvPr id="19" name="Picture 18">
              <a:extLst>
                <a:ext uri="{FF2B5EF4-FFF2-40B4-BE49-F238E27FC236}">
                  <a16:creationId xmlns:a16="http://schemas.microsoft.com/office/drawing/2014/main" id="{8CAFBD81-EE21-4BAC-A631-1314BA4F4F13}"/>
                </a:ext>
              </a:extLst>
            </p:cNvPr>
            <p:cNvPicPr>
              <a:picLocks noChangeAspect="1"/>
            </p:cNvPicPr>
            <p:nvPr/>
          </p:nvPicPr>
          <p:blipFill>
            <a:blip r:embed="rId3"/>
            <a:stretch>
              <a:fillRect/>
            </a:stretch>
          </p:blipFill>
          <p:spPr>
            <a:xfrm>
              <a:off x="914400" y="3657600"/>
              <a:ext cx="3130598" cy="1416223"/>
            </a:xfrm>
            <a:prstGeom prst="rect">
              <a:avLst/>
            </a:prstGeom>
          </p:spPr>
        </p:pic>
        <p:sp>
          <p:nvSpPr>
            <p:cNvPr id="22" name="Oval 21">
              <a:extLst>
                <a:ext uri="{FF2B5EF4-FFF2-40B4-BE49-F238E27FC236}">
                  <a16:creationId xmlns:a16="http://schemas.microsoft.com/office/drawing/2014/main" id="{F24C3DBC-06B5-4AE2-BAD9-044A24510B35}"/>
                </a:ext>
              </a:extLst>
            </p:cNvPr>
            <p:cNvSpPr/>
            <p:nvPr/>
          </p:nvSpPr>
          <p:spPr>
            <a:xfrm>
              <a:off x="2743200" y="4161031"/>
              <a:ext cx="152400" cy="141654"/>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7CD7592-FE61-448D-8409-3A1E9D127658}"/>
                </a:ext>
              </a:extLst>
            </p:cNvPr>
            <p:cNvSpPr/>
            <p:nvPr/>
          </p:nvSpPr>
          <p:spPr>
            <a:xfrm rot="12429363">
              <a:off x="2459216" y="4043986"/>
              <a:ext cx="280211" cy="14165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F14DC96-49FB-4644-BA20-E0637BA29091}"/>
                </a:ext>
              </a:extLst>
            </p:cNvPr>
            <p:cNvSpPr/>
            <p:nvPr/>
          </p:nvSpPr>
          <p:spPr>
            <a:xfrm rot="20027371">
              <a:off x="2912477" y="4016998"/>
              <a:ext cx="280211" cy="141654"/>
            </a:xfrm>
            <a:prstGeom prst="rightArrow">
              <a:avLst/>
            </a:prstGeom>
            <a:solidFill>
              <a:schemeClr val="accent2"/>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B05E4095-7E3B-4752-B8E2-785106570690}"/>
                </a:ext>
              </a:extLst>
            </p:cNvPr>
            <p:cNvSpPr/>
            <p:nvPr/>
          </p:nvSpPr>
          <p:spPr>
            <a:xfrm rot="15589870">
              <a:off x="2661044" y="3969763"/>
              <a:ext cx="280211" cy="141654"/>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CC6A2EF0-413A-4A19-AA25-E609D2CE1722}"/>
                </a:ext>
              </a:extLst>
            </p:cNvPr>
            <p:cNvSpPr/>
            <p:nvPr/>
          </p:nvSpPr>
          <p:spPr>
            <a:xfrm rot="4764448">
              <a:off x="2734095" y="4379135"/>
              <a:ext cx="280211" cy="141654"/>
            </a:xfrm>
            <a:prstGeom prst="rightArrow">
              <a:avLst/>
            </a:prstGeom>
            <a:solidFill>
              <a:srgbClr val="FF7C8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71CA10E-2ED6-4B6A-A19B-D3BF4E089A9E}"/>
                </a:ext>
              </a:extLst>
            </p:cNvPr>
            <p:cNvCxnSpPr>
              <a:cxnSpLocks/>
            </p:cNvCxnSpPr>
            <p:nvPr/>
          </p:nvCxnSpPr>
          <p:spPr>
            <a:xfrm flipH="1" flipV="1">
              <a:off x="2895600" y="4572000"/>
              <a:ext cx="1033660" cy="572715"/>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42E95B35-F75B-485F-87BD-3765054513D1}"/>
                </a:ext>
              </a:extLst>
            </p:cNvPr>
            <p:cNvCxnSpPr>
              <a:cxnSpLocks/>
            </p:cNvCxnSpPr>
            <p:nvPr/>
          </p:nvCxnSpPr>
          <p:spPr>
            <a:xfrm flipH="1">
              <a:off x="1371600" y="4572000"/>
              <a:ext cx="1506955" cy="823886"/>
            </a:xfrm>
            <a:prstGeom prst="line">
              <a:avLst/>
            </a:prstGeom>
            <a:ln>
              <a:solidFill>
                <a:schemeClr val="tx1"/>
              </a:solidFill>
              <a:prstDash val="lgDash"/>
            </a:ln>
          </p:spPr>
          <p:style>
            <a:lnRef idx="1">
              <a:schemeClr val="accent6"/>
            </a:lnRef>
            <a:fillRef idx="0">
              <a:schemeClr val="accent6"/>
            </a:fillRef>
            <a:effectRef idx="0">
              <a:schemeClr val="accent6"/>
            </a:effectRef>
            <a:fontRef idx="minor">
              <a:schemeClr val="tx1"/>
            </a:fontRef>
          </p:style>
        </p:cxnSp>
      </p:grpSp>
      <p:sp>
        <p:nvSpPr>
          <p:cNvPr id="33" name="TextBox 32">
            <a:extLst>
              <a:ext uri="{FF2B5EF4-FFF2-40B4-BE49-F238E27FC236}">
                <a16:creationId xmlns:a16="http://schemas.microsoft.com/office/drawing/2014/main" id="{676CE9A6-5E75-482B-93D4-E58ABCA92972}"/>
              </a:ext>
            </a:extLst>
          </p:cNvPr>
          <p:cNvSpPr txBox="1"/>
          <p:nvPr/>
        </p:nvSpPr>
        <p:spPr>
          <a:xfrm>
            <a:off x="1085458" y="3638425"/>
            <a:ext cx="1407758" cy="307777"/>
          </a:xfrm>
          <a:prstGeom prst="rect">
            <a:avLst/>
          </a:prstGeom>
          <a:noFill/>
        </p:spPr>
        <p:txBody>
          <a:bodyPr wrap="none" rtlCol="0">
            <a:spAutoFit/>
          </a:bodyPr>
          <a:lstStyle/>
          <a:p>
            <a:r>
              <a:rPr lang="en-US" sz="1400" dirty="0"/>
              <a:t>Gradient vector</a:t>
            </a:r>
          </a:p>
        </p:txBody>
      </p:sp>
    </p:spTree>
    <p:extLst>
      <p:ext uri="{BB962C8B-B14F-4D97-AF65-F5344CB8AC3E}">
        <p14:creationId xmlns:p14="http://schemas.microsoft.com/office/powerpoint/2010/main" val="2365001735"/>
      </p:ext>
    </p:extLst>
  </p:cSld>
  <p:clrMapOvr>
    <a:masterClrMapping/>
  </p:clrMapOvr>
  <p:transition spd="med">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D98C12-5D3C-4281-A7A8-3F39E9781890}"/>
              </a:ext>
            </a:extLst>
          </p:cNvPr>
          <p:cNvSpPr/>
          <p:nvPr/>
        </p:nvSpPr>
        <p:spPr>
          <a:xfrm>
            <a:off x="152400" y="3244334"/>
            <a:ext cx="8458200" cy="369332"/>
          </a:xfrm>
          <a:prstGeom prst="rect">
            <a:avLst/>
          </a:prstGeom>
        </p:spPr>
        <p:txBody>
          <a:bodyPr wrap="square">
            <a:spAutoFit/>
          </a:bodyPr>
          <a:lstStyle/>
          <a:p>
            <a:pPr algn="ctr"/>
            <a:r>
              <a:rPr lang="en-US" b="1" dirty="0">
                <a:solidFill>
                  <a:srgbClr val="333333"/>
                </a:solidFill>
                <a:latin typeface="Lato"/>
              </a:rPr>
              <a:t>Thank You</a:t>
            </a:r>
          </a:p>
        </p:txBody>
      </p:sp>
    </p:spTree>
    <p:extLst>
      <p:ext uri="{BB962C8B-B14F-4D97-AF65-F5344CB8AC3E}">
        <p14:creationId xmlns:p14="http://schemas.microsoft.com/office/powerpoint/2010/main" val="2963088116"/>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6025FC-E433-4E6C-B437-059933CF735B}"/>
              </a:ext>
            </a:extLst>
          </p:cNvPr>
          <p:cNvGrpSpPr/>
          <p:nvPr/>
        </p:nvGrpSpPr>
        <p:grpSpPr>
          <a:xfrm>
            <a:off x="685800" y="1991809"/>
            <a:ext cx="2400300" cy="2221706"/>
            <a:chOff x="228600" y="1219200"/>
            <a:chExt cx="5238750" cy="5010150"/>
          </a:xfrm>
        </p:grpSpPr>
        <p:pic>
          <p:nvPicPr>
            <p:cNvPr id="20482" name="Picture 2" descr="https://miro.medium.com/max/369/1*fDHlg9iNo0LLK4czQqqO9A.png">
              <a:extLst>
                <a:ext uri="{FF2B5EF4-FFF2-40B4-BE49-F238E27FC236}">
                  <a16:creationId xmlns:a16="http://schemas.microsoft.com/office/drawing/2014/main" id="{37929A8F-BC1A-48DA-8794-19FCBD8E1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219200"/>
              <a:ext cx="351472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miro.medium.com/max/550/1*NLchBzohJvCCNMPPnF-V-A.png">
              <a:extLst>
                <a:ext uri="{FF2B5EF4-FFF2-40B4-BE49-F238E27FC236}">
                  <a16:creationId xmlns:a16="http://schemas.microsoft.com/office/drawing/2014/main" id="{4835B694-B7FD-46F9-9D77-CF0BA3C03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91000"/>
              <a:ext cx="5238750" cy="2038350"/>
            </a:xfrm>
            <a:prstGeom prst="rect">
              <a:avLst/>
            </a:prstGeom>
            <a:noFill/>
            <a:extLst>
              <a:ext uri="{909E8E84-426E-40DD-AFC4-6F175D3DCCD1}">
                <a14:hiddenFill xmlns:a14="http://schemas.microsoft.com/office/drawing/2010/main">
                  <a:solidFill>
                    <a:srgbClr val="FFFFFF"/>
                  </a:solidFill>
                </a14:hiddenFill>
              </a:ext>
            </a:extLst>
          </p:spPr>
        </p:pic>
      </p:grpSp>
      <p:pic>
        <p:nvPicPr>
          <p:cNvPr id="20486" name="Picture 6" descr="perceptron">
            <a:extLst>
              <a:ext uri="{FF2B5EF4-FFF2-40B4-BE49-F238E27FC236}">
                <a16:creationId xmlns:a16="http://schemas.microsoft.com/office/drawing/2014/main" id="{8DB9F119-360A-40EC-905C-835F97F541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5580" y="2007394"/>
            <a:ext cx="2918222" cy="110013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D2BA59F-02FF-47DF-A7EB-D0E2AFD083AF}"/>
              </a:ext>
            </a:extLst>
          </p:cNvPr>
          <p:cNvCxnSpPr>
            <a:cxnSpLocks/>
          </p:cNvCxnSpPr>
          <p:nvPr/>
        </p:nvCxnSpPr>
        <p:spPr>
          <a:xfrm flipH="1">
            <a:off x="4514850" y="1024485"/>
            <a:ext cx="57150" cy="45762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3C570D5-589E-4117-B9F5-8776FAABBDDA}"/>
              </a:ext>
            </a:extLst>
          </p:cNvPr>
          <p:cNvSpPr txBox="1"/>
          <p:nvPr/>
        </p:nvSpPr>
        <p:spPr>
          <a:xfrm>
            <a:off x="600742" y="1014495"/>
            <a:ext cx="3427667" cy="276999"/>
          </a:xfrm>
          <a:prstGeom prst="rect">
            <a:avLst/>
          </a:prstGeom>
          <a:noFill/>
        </p:spPr>
        <p:txBody>
          <a:bodyPr wrap="square" rtlCol="0">
            <a:spAutoFit/>
          </a:bodyPr>
          <a:lstStyle/>
          <a:p>
            <a:r>
              <a:rPr lang="en-US" sz="1200" b="1" dirty="0"/>
              <a:t>Warren McCulloch &amp; Walter Pitts Neuron</a:t>
            </a:r>
          </a:p>
        </p:txBody>
      </p:sp>
      <p:sp>
        <p:nvSpPr>
          <p:cNvPr id="9" name="TextBox 8">
            <a:extLst>
              <a:ext uri="{FF2B5EF4-FFF2-40B4-BE49-F238E27FC236}">
                <a16:creationId xmlns:a16="http://schemas.microsoft.com/office/drawing/2014/main" id="{52D22A06-7995-4FA1-ABDC-07389A4E4BE7}"/>
              </a:ext>
            </a:extLst>
          </p:cNvPr>
          <p:cNvSpPr txBox="1"/>
          <p:nvPr/>
        </p:nvSpPr>
        <p:spPr>
          <a:xfrm>
            <a:off x="5257804" y="1024485"/>
            <a:ext cx="2857494" cy="276999"/>
          </a:xfrm>
          <a:prstGeom prst="rect">
            <a:avLst/>
          </a:prstGeom>
          <a:noFill/>
        </p:spPr>
        <p:txBody>
          <a:bodyPr wrap="square" rtlCol="0">
            <a:spAutoFit/>
          </a:bodyPr>
          <a:lstStyle/>
          <a:p>
            <a:r>
              <a:rPr lang="en-US" sz="1200" b="1" dirty="0"/>
              <a:t>Rosenblatt’s Perceptron</a:t>
            </a:r>
          </a:p>
        </p:txBody>
      </p:sp>
      <p:sp>
        <p:nvSpPr>
          <p:cNvPr id="6" name="TextBox 5">
            <a:extLst>
              <a:ext uri="{FF2B5EF4-FFF2-40B4-BE49-F238E27FC236}">
                <a16:creationId xmlns:a16="http://schemas.microsoft.com/office/drawing/2014/main" id="{FBC65E24-7620-4A38-B57D-0E61FAF3E742}"/>
              </a:ext>
            </a:extLst>
          </p:cNvPr>
          <p:cNvSpPr txBox="1"/>
          <p:nvPr/>
        </p:nvSpPr>
        <p:spPr>
          <a:xfrm>
            <a:off x="4743452" y="3429000"/>
            <a:ext cx="3886199" cy="2123658"/>
          </a:xfrm>
          <a:prstGeom prst="rect">
            <a:avLst/>
          </a:prstGeom>
          <a:noFill/>
        </p:spPr>
        <p:txBody>
          <a:bodyPr wrap="square" rtlCol="0">
            <a:spAutoFit/>
          </a:bodyPr>
          <a:lstStyle/>
          <a:p>
            <a:pPr marL="257168" indent="-257168">
              <a:buFont typeface="+mj-lt"/>
              <a:buAutoNum type="arabicPeriod"/>
            </a:pPr>
            <a:r>
              <a:rPr lang="en-US" sz="1200" dirty="0"/>
              <a:t>It has an Input layer that acts as dendrites</a:t>
            </a:r>
          </a:p>
          <a:p>
            <a:pPr marL="257168" indent="-257168">
              <a:buFont typeface="+mj-lt"/>
              <a:buAutoNum type="arabicPeriod"/>
            </a:pPr>
            <a:endParaRPr lang="en-US" sz="1200" dirty="0"/>
          </a:p>
          <a:p>
            <a:pPr marL="257168" indent="-257168">
              <a:buFont typeface="+mj-lt"/>
              <a:buAutoNum type="arabicPeriod"/>
            </a:pPr>
            <a:r>
              <a:rPr lang="en-US" sz="1200" dirty="0"/>
              <a:t>It has two parts, first part is weighted addition Each input is multiplied with a weight (which is typically initialized with some random value) </a:t>
            </a:r>
          </a:p>
          <a:p>
            <a:pPr marL="257168" indent="-257168">
              <a:buFont typeface="+mj-lt"/>
              <a:buAutoNum type="arabicPeriod"/>
            </a:pPr>
            <a:endParaRPr lang="en-US" sz="1200" dirty="0"/>
          </a:p>
          <a:p>
            <a:pPr marL="257168" indent="-257168">
              <a:buFont typeface="+mj-lt"/>
              <a:buAutoNum type="arabicPeriod"/>
            </a:pPr>
            <a:r>
              <a:rPr lang="en-US" sz="1200" dirty="0"/>
              <a:t>The sum is then passed through an activation function which yields a 1 if threshold is crossed</a:t>
            </a:r>
          </a:p>
          <a:p>
            <a:pPr marL="257168" indent="-257168">
              <a:buFont typeface="+mj-lt"/>
              <a:buAutoNum type="arabicPeriod"/>
            </a:pPr>
            <a:endParaRPr lang="en-US" sz="1200" dirty="0">
              <a:solidFill>
                <a:schemeClr val="tx1">
                  <a:lumMod val="50000"/>
                  <a:lumOff val="50000"/>
                </a:schemeClr>
              </a:solidFill>
            </a:endParaRPr>
          </a:p>
          <a:p>
            <a:pPr marL="257168" indent="-257168">
              <a:buFont typeface="+mj-lt"/>
              <a:buAutoNum type="arabicPeriod"/>
            </a:pPr>
            <a:r>
              <a:rPr lang="en-US" sz="1200" dirty="0"/>
              <a:t>The step function can be defined in such a way that output can range from -1 to +1</a:t>
            </a:r>
          </a:p>
        </p:txBody>
      </p:sp>
      <p:sp>
        <p:nvSpPr>
          <p:cNvPr id="7" name="TextBox 6">
            <a:extLst>
              <a:ext uri="{FF2B5EF4-FFF2-40B4-BE49-F238E27FC236}">
                <a16:creationId xmlns:a16="http://schemas.microsoft.com/office/drawing/2014/main" id="{01037960-E347-4B4D-9D12-16534C24810B}"/>
              </a:ext>
            </a:extLst>
          </p:cNvPr>
          <p:cNvSpPr txBox="1"/>
          <p:nvPr/>
        </p:nvSpPr>
        <p:spPr>
          <a:xfrm>
            <a:off x="228602" y="4343402"/>
            <a:ext cx="4171949" cy="2100575"/>
          </a:xfrm>
          <a:prstGeom prst="rect">
            <a:avLst/>
          </a:prstGeom>
          <a:noFill/>
        </p:spPr>
        <p:txBody>
          <a:bodyPr wrap="square" rtlCol="0">
            <a:spAutoFit/>
          </a:bodyPr>
          <a:lstStyle/>
          <a:p>
            <a:pPr marL="257168" indent="-257168">
              <a:buFont typeface="+mj-lt"/>
              <a:buAutoNum type="arabicPeriod"/>
            </a:pPr>
            <a:r>
              <a:rPr lang="en-US" sz="1200" dirty="0"/>
              <a:t>It has an input layer that acts like dendrites</a:t>
            </a:r>
          </a:p>
          <a:p>
            <a:pPr marL="257168" indent="-257168">
              <a:buFont typeface="+mj-lt"/>
              <a:buAutoNum type="arabicPeriod"/>
            </a:pPr>
            <a:endParaRPr lang="en-US" sz="1200" dirty="0"/>
          </a:p>
          <a:p>
            <a:pPr marL="257168" indent="-257168">
              <a:buFont typeface="+mj-lt"/>
              <a:buAutoNum type="arabicPeriod"/>
            </a:pPr>
            <a:r>
              <a:rPr lang="en-US" sz="1200" dirty="0"/>
              <a:t>It has two parts, the first part, </a:t>
            </a:r>
            <a:r>
              <a:rPr lang="en-US" sz="1200" b="1" i="1" dirty="0"/>
              <a:t>g </a:t>
            </a:r>
            <a:r>
              <a:rPr lang="en-US" sz="1200" dirty="0"/>
              <a:t>is weighted addition of inputs. The weights are manually initialized and all have same weight</a:t>
            </a:r>
          </a:p>
          <a:p>
            <a:pPr marL="257168" indent="-257168">
              <a:buFont typeface="+mj-lt"/>
              <a:buAutoNum type="arabicPeriod"/>
            </a:pPr>
            <a:endParaRPr lang="en-US" sz="1200" dirty="0"/>
          </a:p>
          <a:p>
            <a:pPr marL="257168" indent="-257168">
              <a:buFont typeface="+mj-lt"/>
              <a:buAutoNum type="arabicPeriod"/>
            </a:pPr>
            <a:r>
              <a:rPr lang="en-US" sz="1200" dirty="0"/>
              <a:t>The weighted sum is passed through an activation function </a:t>
            </a:r>
            <a:r>
              <a:rPr lang="en-US" sz="1200" b="1" i="1" dirty="0"/>
              <a:t>f</a:t>
            </a:r>
            <a:r>
              <a:rPr lang="en-US" sz="1200" dirty="0"/>
              <a:t> which yields a 1 if threshold is crossed, else 0</a:t>
            </a:r>
          </a:p>
          <a:p>
            <a:pPr marL="257168" indent="-257168">
              <a:buFont typeface="+mj-lt"/>
              <a:buAutoNum type="arabicPeriod"/>
            </a:pPr>
            <a:endParaRPr lang="en-US" sz="1200" dirty="0">
              <a:solidFill>
                <a:schemeClr val="tx1">
                  <a:lumMod val="50000"/>
                  <a:lumOff val="50000"/>
                </a:schemeClr>
              </a:solidFill>
            </a:endParaRPr>
          </a:p>
          <a:p>
            <a:pPr marL="257168" indent="-257168">
              <a:buFont typeface="+mj-lt"/>
              <a:buAutoNum type="arabicPeriod"/>
            </a:pPr>
            <a:endParaRPr lang="en-US" sz="1050" dirty="0">
              <a:solidFill>
                <a:schemeClr val="tx1">
                  <a:lumMod val="50000"/>
                  <a:lumOff val="50000"/>
                </a:schemeClr>
              </a:solidFill>
            </a:endParaRPr>
          </a:p>
        </p:txBody>
      </p:sp>
    </p:spTree>
    <p:extLst>
      <p:ext uri="{BB962C8B-B14F-4D97-AF65-F5344CB8AC3E}">
        <p14:creationId xmlns:p14="http://schemas.microsoft.com/office/powerpoint/2010/main" val="139392983"/>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C570D5-589E-4117-B9F5-8776FAABBDDA}"/>
              </a:ext>
            </a:extLst>
          </p:cNvPr>
          <p:cNvSpPr txBox="1"/>
          <p:nvPr/>
        </p:nvSpPr>
        <p:spPr>
          <a:xfrm>
            <a:off x="990600" y="1066800"/>
            <a:ext cx="6400800" cy="338554"/>
          </a:xfrm>
          <a:prstGeom prst="rect">
            <a:avLst/>
          </a:prstGeom>
          <a:noFill/>
        </p:spPr>
        <p:txBody>
          <a:bodyPr wrap="square" rtlCol="0">
            <a:spAutoFit/>
          </a:bodyPr>
          <a:lstStyle/>
          <a:p>
            <a:r>
              <a:rPr lang="en-US" sz="1600" b="1" dirty="0"/>
              <a:t>Warren McCulloch &amp; Walter Pitts </a:t>
            </a:r>
            <a:r>
              <a:rPr lang="en-US" sz="1600" b="1" u="sng" dirty="0"/>
              <a:t>“AND”, “OR” </a:t>
            </a:r>
            <a:r>
              <a:rPr lang="en-US" sz="1600" b="1" dirty="0"/>
              <a:t>Neuron</a:t>
            </a:r>
          </a:p>
        </p:txBody>
      </p:sp>
      <p:sp>
        <p:nvSpPr>
          <p:cNvPr id="7" name="TextBox 6">
            <a:extLst>
              <a:ext uri="{FF2B5EF4-FFF2-40B4-BE49-F238E27FC236}">
                <a16:creationId xmlns:a16="http://schemas.microsoft.com/office/drawing/2014/main" id="{01037960-E347-4B4D-9D12-16534C24810B}"/>
              </a:ext>
            </a:extLst>
          </p:cNvPr>
          <p:cNvSpPr txBox="1"/>
          <p:nvPr/>
        </p:nvSpPr>
        <p:spPr>
          <a:xfrm>
            <a:off x="828875" y="3048000"/>
            <a:ext cx="6857999" cy="3270126"/>
          </a:xfrm>
          <a:prstGeom prst="rect">
            <a:avLst/>
          </a:prstGeom>
          <a:noFill/>
        </p:spPr>
        <p:txBody>
          <a:bodyPr wrap="square" rtlCol="0">
            <a:spAutoFit/>
          </a:bodyPr>
          <a:lstStyle/>
          <a:p>
            <a:pPr marL="257168" indent="-257168">
              <a:buFont typeface="+mj-lt"/>
              <a:buAutoNum type="arabicPeriod"/>
            </a:pPr>
            <a:r>
              <a:rPr lang="en-US" sz="1400" dirty="0"/>
              <a:t>In McCulloh Pitt neurons  inputs and outputs are binary. The output is only one but inputs can be many</a:t>
            </a:r>
          </a:p>
          <a:p>
            <a:pPr marL="257168" indent="-257168">
              <a:buFont typeface="+mj-lt"/>
              <a:buAutoNum type="arabicPeriod"/>
            </a:pPr>
            <a:endParaRPr lang="en-US" sz="1400" dirty="0"/>
          </a:p>
          <a:p>
            <a:pPr marL="257168" indent="-257168">
              <a:buFont typeface="+mj-lt"/>
              <a:buAutoNum type="arabicPeriod"/>
            </a:pPr>
            <a:r>
              <a:rPr lang="en-US" sz="1400" dirty="0"/>
              <a:t>All inputs have same positive weights (not shown in the figure)</a:t>
            </a:r>
          </a:p>
          <a:p>
            <a:pPr marL="257168" indent="-257168">
              <a:buFont typeface="+mj-lt"/>
              <a:buAutoNum type="arabicPeriod"/>
            </a:pPr>
            <a:endParaRPr lang="en-US" sz="1400" dirty="0"/>
          </a:p>
          <a:p>
            <a:pPr marL="257168" indent="-257168">
              <a:buFont typeface="+mj-lt"/>
              <a:buAutoNum type="arabicPeriod"/>
            </a:pPr>
            <a:r>
              <a:rPr lang="en-US" sz="1400" dirty="0"/>
              <a:t>The inputs multiplied with corresponding weights are summed up and the result sent to a step function. </a:t>
            </a:r>
          </a:p>
          <a:p>
            <a:pPr marL="257168" indent="-257168">
              <a:buFont typeface="+mj-lt"/>
              <a:buAutoNum type="arabicPeriod"/>
            </a:pPr>
            <a:endParaRPr lang="en-US" sz="1400" dirty="0"/>
          </a:p>
          <a:p>
            <a:pPr marL="257168" indent="-257168">
              <a:buFont typeface="+mj-lt"/>
              <a:buAutoNum type="arabicPeriod"/>
            </a:pPr>
            <a:r>
              <a:rPr lang="en-US" sz="1400" dirty="0"/>
              <a:t>The threshold of the step function is fixed (for e.g. 1 for “AND” gate with two inputs each with weight 1)</a:t>
            </a:r>
          </a:p>
          <a:p>
            <a:pPr marL="257168" indent="-257168">
              <a:buFont typeface="+mj-lt"/>
              <a:buAutoNum type="arabicPeriod"/>
            </a:pPr>
            <a:endParaRPr lang="en-US" sz="1400" dirty="0"/>
          </a:p>
          <a:p>
            <a:pPr marL="257168" indent="-257168">
              <a:buFont typeface="+mj-lt"/>
              <a:buAutoNum type="arabicPeriod"/>
            </a:pPr>
            <a:r>
              <a:rPr lang="en-US" sz="1400" dirty="0"/>
              <a:t>The threshold has to be modified for a gate, for e.g. ‘AND’ gate depending on the number of inputs.  What would the threshold for the “AND” gate be if the number of inputs is x1, x2, x3?</a:t>
            </a:r>
          </a:p>
          <a:p>
            <a:pPr marL="257168" indent="-257168">
              <a:buFont typeface="+mj-lt"/>
              <a:buAutoNum type="arabicPeriod"/>
            </a:pPr>
            <a:endParaRPr lang="en-US" sz="1050" dirty="0"/>
          </a:p>
        </p:txBody>
      </p:sp>
      <p:grpSp>
        <p:nvGrpSpPr>
          <p:cNvPr id="16" name="Group 15">
            <a:extLst>
              <a:ext uri="{FF2B5EF4-FFF2-40B4-BE49-F238E27FC236}">
                <a16:creationId xmlns:a16="http://schemas.microsoft.com/office/drawing/2014/main" id="{DFD0C2F1-706B-4EAE-8618-25047036D2F8}"/>
              </a:ext>
            </a:extLst>
          </p:cNvPr>
          <p:cNvGrpSpPr/>
          <p:nvPr/>
        </p:nvGrpSpPr>
        <p:grpSpPr>
          <a:xfrm>
            <a:off x="1143000" y="1676400"/>
            <a:ext cx="5136556" cy="1159044"/>
            <a:chOff x="1104634" y="1751527"/>
            <a:chExt cx="6848741" cy="1545392"/>
          </a:xfrm>
        </p:grpSpPr>
        <p:pic>
          <p:nvPicPr>
            <p:cNvPr id="12" name="Picture 11">
              <a:extLst>
                <a:ext uri="{FF2B5EF4-FFF2-40B4-BE49-F238E27FC236}">
                  <a16:creationId xmlns:a16="http://schemas.microsoft.com/office/drawing/2014/main" id="{16C2F866-3E05-41A1-AA87-DBDE781FAD85}"/>
                </a:ext>
              </a:extLst>
            </p:cNvPr>
            <p:cNvPicPr>
              <a:picLocks noChangeAspect="1"/>
            </p:cNvPicPr>
            <p:nvPr/>
          </p:nvPicPr>
          <p:blipFill>
            <a:blip r:embed="rId2"/>
            <a:stretch>
              <a:fillRect/>
            </a:stretch>
          </p:blipFill>
          <p:spPr>
            <a:xfrm>
              <a:off x="5257800" y="1751527"/>
              <a:ext cx="2695575" cy="1133475"/>
            </a:xfrm>
            <a:prstGeom prst="rect">
              <a:avLst/>
            </a:prstGeom>
          </p:spPr>
        </p:pic>
        <p:pic>
          <p:nvPicPr>
            <p:cNvPr id="11" name="Picture 10">
              <a:extLst>
                <a:ext uri="{FF2B5EF4-FFF2-40B4-BE49-F238E27FC236}">
                  <a16:creationId xmlns:a16="http://schemas.microsoft.com/office/drawing/2014/main" id="{5A7E188D-842B-4566-B998-B383D7120CBD}"/>
                </a:ext>
              </a:extLst>
            </p:cNvPr>
            <p:cNvPicPr>
              <a:picLocks noChangeAspect="1"/>
            </p:cNvPicPr>
            <p:nvPr/>
          </p:nvPicPr>
          <p:blipFill>
            <a:blip r:embed="rId3"/>
            <a:stretch>
              <a:fillRect/>
            </a:stretch>
          </p:blipFill>
          <p:spPr>
            <a:xfrm>
              <a:off x="1104634" y="1754135"/>
              <a:ext cx="2695840" cy="1076324"/>
            </a:xfrm>
            <a:prstGeom prst="rect">
              <a:avLst/>
            </a:prstGeom>
          </p:spPr>
        </p:pic>
        <p:sp>
          <p:nvSpPr>
            <p:cNvPr id="10" name="TextBox 9">
              <a:extLst>
                <a:ext uri="{FF2B5EF4-FFF2-40B4-BE49-F238E27FC236}">
                  <a16:creationId xmlns:a16="http://schemas.microsoft.com/office/drawing/2014/main" id="{A7250E54-18DA-4E25-8299-782C60150713}"/>
                </a:ext>
              </a:extLst>
            </p:cNvPr>
            <p:cNvSpPr txBox="1"/>
            <p:nvPr/>
          </p:nvSpPr>
          <p:spPr>
            <a:xfrm>
              <a:off x="1752601" y="2133600"/>
              <a:ext cx="304799" cy="492443"/>
            </a:xfrm>
            <a:prstGeom prst="rect">
              <a:avLst/>
            </a:prstGeom>
            <a:noFill/>
          </p:spPr>
          <p:txBody>
            <a:bodyPr wrap="square" rtlCol="0">
              <a:spAutoFit/>
            </a:bodyPr>
            <a:lstStyle/>
            <a:p>
              <a:r>
                <a:rPr lang="en-US" dirty="0"/>
                <a:t>&gt;</a:t>
              </a:r>
            </a:p>
          </p:txBody>
        </p:sp>
        <p:sp>
          <p:nvSpPr>
            <p:cNvPr id="15" name="TextBox 14">
              <a:extLst>
                <a:ext uri="{FF2B5EF4-FFF2-40B4-BE49-F238E27FC236}">
                  <a16:creationId xmlns:a16="http://schemas.microsoft.com/office/drawing/2014/main" id="{79B14EEB-1211-4191-A17B-D5BD54B8745C}"/>
                </a:ext>
              </a:extLst>
            </p:cNvPr>
            <p:cNvSpPr txBox="1"/>
            <p:nvPr/>
          </p:nvSpPr>
          <p:spPr>
            <a:xfrm>
              <a:off x="5943600" y="2094867"/>
              <a:ext cx="304799" cy="553997"/>
            </a:xfrm>
            <a:prstGeom prst="rect">
              <a:avLst/>
            </a:prstGeom>
            <a:noFill/>
          </p:spPr>
          <p:txBody>
            <a:bodyPr wrap="square" rtlCol="0">
              <a:spAutoFit/>
            </a:bodyPr>
            <a:lstStyle/>
            <a:p>
              <a:r>
                <a:rPr lang="en-US" sz="1050" dirty="0"/>
                <a:t>&gt;=</a:t>
              </a:r>
            </a:p>
          </p:txBody>
        </p:sp>
        <p:sp>
          <p:nvSpPr>
            <p:cNvPr id="14" name="TextBox 13">
              <a:extLst>
                <a:ext uri="{FF2B5EF4-FFF2-40B4-BE49-F238E27FC236}">
                  <a16:creationId xmlns:a16="http://schemas.microsoft.com/office/drawing/2014/main" id="{E7D43F19-800F-49A5-B115-7AE16D4171BD}"/>
                </a:ext>
              </a:extLst>
            </p:cNvPr>
            <p:cNvSpPr txBox="1"/>
            <p:nvPr/>
          </p:nvSpPr>
          <p:spPr>
            <a:xfrm>
              <a:off x="1904999" y="2927587"/>
              <a:ext cx="793820" cy="369332"/>
            </a:xfrm>
            <a:prstGeom prst="rect">
              <a:avLst/>
            </a:prstGeom>
            <a:noFill/>
          </p:spPr>
          <p:txBody>
            <a:bodyPr wrap="square" rtlCol="0">
              <a:spAutoFit/>
            </a:bodyPr>
            <a:lstStyle/>
            <a:p>
              <a:r>
                <a:rPr lang="en-US" sz="1200" dirty="0"/>
                <a:t>AND</a:t>
              </a:r>
            </a:p>
          </p:txBody>
        </p:sp>
        <p:sp>
          <p:nvSpPr>
            <p:cNvPr id="19" name="TextBox 18">
              <a:extLst>
                <a:ext uri="{FF2B5EF4-FFF2-40B4-BE49-F238E27FC236}">
                  <a16:creationId xmlns:a16="http://schemas.microsoft.com/office/drawing/2014/main" id="{17AF9FEF-4F9A-45EB-A21B-F9C5C1DA6CAA}"/>
                </a:ext>
              </a:extLst>
            </p:cNvPr>
            <p:cNvSpPr txBox="1"/>
            <p:nvPr/>
          </p:nvSpPr>
          <p:spPr>
            <a:xfrm>
              <a:off x="6208676" y="2927587"/>
              <a:ext cx="793820" cy="369332"/>
            </a:xfrm>
            <a:prstGeom prst="rect">
              <a:avLst/>
            </a:prstGeom>
            <a:noFill/>
          </p:spPr>
          <p:txBody>
            <a:bodyPr wrap="square" rtlCol="0">
              <a:spAutoFit/>
            </a:bodyPr>
            <a:lstStyle/>
            <a:p>
              <a:r>
                <a:rPr lang="en-US" sz="1200" dirty="0"/>
                <a:t>OR</a:t>
              </a:r>
            </a:p>
          </p:txBody>
        </p:sp>
      </p:grpSp>
    </p:spTree>
    <p:extLst>
      <p:ext uri="{BB962C8B-B14F-4D97-AF65-F5344CB8AC3E}">
        <p14:creationId xmlns:p14="http://schemas.microsoft.com/office/powerpoint/2010/main" val="1681750957"/>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C570D5-589E-4117-B9F5-8776FAABBDDA}"/>
              </a:ext>
            </a:extLst>
          </p:cNvPr>
          <p:cNvSpPr txBox="1"/>
          <p:nvPr/>
        </p:nvSpPr>
        <p:spPr>
          <a:xfrm>
            <a:off x="685800" y="944833"/>
            <a:ext cx="6400800" cy="338554"/>
          </a:xfrm>
          <a:prstGeom prst="rect">
            <a:avLst/>
          </a:prstGeom>
          <a:noFill/>
        </p:spPr>
        <p:txBody>
          <a:bodyPr wrap="square" rtlCol="0">
            <a:spAutoFit/>
          </a:bodyPr>
          <a:lstStyle/>
          <a:p>
            <a:r>
              <a:rPr lang="en-US" sz="1600" b="1" dirty="0" smtClean="0"/>
              <a:t>Boolean Gates and Artificial Neurons</a:t>
            </a:r>
            <a:endParaRPr lang="en-US" sz="1600" b="1" dirty="0"/>
          </a:p>
        </p:txBody>
      </p:sp>
      <p:sp>
        <p:nvSpPr>
          <p:cNvPr id="7" name="TextBox 6">
            <a:extLst>
              <a:ext uri="{FF2B5EF4-FFF2-40B4-BE49-F238E27FC236}">
                <a16:creationId xmlns:a16="http://schemas.microsoft.com/office/drawing/2014/main" id="{01037960-E347-4B4D-9D12-16534C24810B}"/>
              </a:ext>
            </a:extLst>
          </p:cNvPr>
          <p:cNvSpPr txBox="1"/>
          <p:nvPr/>
        </p:nvSpPr>
        <p:spPr>
          <a:xfrm>
            <a:off x="685800" y="1524000"/>
            <a:ext cx="7781725" cy="2623795"/>
          </a:xfrm>
          <a:prstGeom prst="rect">
            <a:avLst/>
          </a:prstGeom>
          <a:noFill/>
        </p:spPr>
        <p:txBody>
          <a:bodyPr wrap="square" rtlCol="0">
            <a:spAutoFit/>
          </a:bodyPr>
          <a:lstStyle/>
          <a:p>
            <a:pPr marL="257168" indent="-257168">
              <a:buFont typeface="+mj-lt"/>
              <a:buAutoNum type="arabicPeriod"/>
            </a:pPr>
            <a:r>
              <a:rPr lang="en-US" sz="1400" dirty="0" smtClean="0"/>
              <a:t>The objective of research in artificial neuron was to develop a computing system that could learn to do tasks on it’s own without instruction how to do it</a:t>
            </a:r>
          </a:p>
          <a:p>
            <a:pPr marL="257168" indent="-257168">
              <a:buFont typeface="+mj-lt"/>
              <a:buAutoNum type="arabicPeriod"/>
            </a:pPr>
            <a:endParaRPr lang="en-US" sz="1400" dirty="0"/>
          </a:p>
          <a:p>
            <a:pPr marL="257168" indent="-257168">
              <a:buFont typeface="+mj-lt"/>
              <a:buAutoNum type="arabicPeriod"/>
            </a:pPr>
            <a:r>
              <a:rPr lang="en-US" sz="1400" dirty="0" smtClean="0"/>
              <a:t>Most of the tasks that we do in our day to day life are classification. Hence, research was on to develop an artificial neuron that could classify</a:t>
            </a:r>
          </a:p>
          <a:p>
            <a:pPr marL="257168" indent="-257168">
              <a:buFont typeface="+mj-lt"/>
              <a:buAutoNum type="arabicPeriod"/>
            </a:pPr>
            <a:endParaRPr lang="en-US" sz="1400" dirty="0"/>
          </a:p>
          <a:p>
            <a:pPr marL="257168" indent="-257168">
              <a:buFont typeface="+mj-lt"/>
              <a:buAutoNum type="arabicPeriod"/>
            </a:pPr>
            <a:r>
              <a:rPr lang="en-US" sz="1400" dirty="0" smtClean="0"/>
              <a:t>Since computing systems are based on Boolean gates which generated two classes , it was natural to check whether the artificial neurons can learn to mimic these gates such as the OR, AND gate</a:t>
            </a:r>
          </a:p>
          <a:p>
            <a:pPr marL="257168" indent="-257168">
              <a:buFont typeface="+mj-lt"/>
              <a:buAutoNum type="arabicPeriod"/>
            </a:pPr>
            <a:endParaRPr lang="en-US" sz="1400" dirty="0"/>
          </a:p>
          <a:p>
            <a:pPr marL="257168" indent="-257168">
              <a:buFont typeface="+mj-lt"/>
              <a:buAutoNum type="arabicPeriod"/>
            </a:pPr>
            <a:endParaRPr lang="en-US" sz="1400" dirty="0"/>
          </a:p>
          <a:p>
            <a:pPr marL="257168" indent="-257168">
              <a:buFont typeface="+mj-lt"/>
              <a:buAutoNum type="arabicPeriod"/>
            </a:pPr>
            <a:endParaRPr lang="en-US" sz="1050" dirty="0"/>
          </a:p>
        </p:txBody>
      </p:sp>
      <p:sp>
        <p:nvSpPr>
          <p:cNvPr id="2" name="Rectangle 1"/>
          <p:cNvSpPr/>
          <p:nvPr/>
        </p:nvSpPr>
        <p:spPr>
          <a:xfrm>
            <a:off x="6248400" y="1963652"/>
            <a:ext cx="315887" cy="296644"/>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9" name="Group 8"/>
          <p:cNvGrpSpPr/>
          <p:nvPr/>
        </p:nvGrpSpPr>
        <p:grpSpPr>
          <a:xfrm>
            <a:off x="3014562" y="4114800"/>
            <a:ext cx="3124200" cy="2074292"/>
            <a:chOff x="1066800" y="3716908"/>
            <a:chExt cx="2066924" cy="1511296"/>
          </a:xfrm>
        </p:grpSpPr>
        <p:pic>
          <p:nvPicPr>
            <p:cNvPr id="4" name="Picture 3"/>
            <p:cNvPicPr>
              <a:picLocks noChangeAspect="1"/>
            </p:cNvPicPr>
            <p:nvPr/>
          </p:nvPicPr>
          <p:blipFill>
            <a:blip r:embed="rId2"/>
            <a:stretch>
              <a:fillRect/>
            </a:stretch>
          </p:blipFill>
          <p:spPr>
            <a:xfrm>
              <a:off x="1600200" y="3716908"/>
              <a:ext cx="620757" cy="1511295"/>
            </a:xfrm>
            <a:prstGeom prst="rect">
              <a:avLst/>
            </a:prstGeom>
          </p:spPr>
        </p:pic>
        <p:pic>
          <p:nvPicPr>
            <p:cNvPr id="6" name="Picture 5"/>
            <p:cNvPicPr>
              <a:picLocks noChangeAspect="1"/>
            </p:cNvPicPr>
            <p:nvPr/>
          </p:nvPicPr>
          <p:blipFill>
            <a:blip r:embed="rId3"/>
            <a:stretch>
              <a:fillRect/>
            </a:stretch>
          </p:blipFill>
          <p:spPr>
            <a:xfrm>
              <a:off x="1066800" y="3716908"/>
              <a:ext cx="533400" cy="1511295"/>
            </a:xfrm>
            <a:prstGeom prst="rect">
              <a:avLst/>
            </a:prstGeom>
          </p:spPr>
        </p:pic>
        <p:pic>
          <p:nvPicPr>
            <p:cNvPr id="8" name="Picture 7"/>
            <p:cNvPicPr>
              <a:picLocks noChangeAspect="1"/>
            </p:cNvPicPr>
            <p:nvPr/>
          </p:nvPicPr>
          <p:blipFill>
            <a:blip r:embed="rId4"/>
            <a:stretch>
              <a:fillRect/>
            </a:stretch>
          </p:blipFill>
          <p:spPr>
            <a:xfrm>
              <a:off x="2209800" y="3735978"/>
              <a:ext cx="923924" cy="1492226"/>
            </a:xfrm>
            <a:prstGeom prst="rect">
              <a:avLst/>
            </a:prstGeom>
          </p:spPr>
        </p:pic>
      </p:grpSp>
    </p:spTree>
    <p:extLst>
      <p:ext uri="{BB962C8B-B14F-4D97-AF65-F5344CB8AC3E}">
        <p14:creationId xmlns:p14="http://schemas.microsoft.com/office/powerpoint/2010/main" val="1617899181"/>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C570D5-589E-4117-B9F5-8776FAABBDDA}"/>
              </a:ext>
            </a:extLst>
          </p:cNvPr>
          <p:cNvSpPr txBox="1"/>
          <p:nvPr/>
        </p:nvSpPr>
        <p:spPr>
          <a:xfrm>
            <a:off x="1143000" y="1143000"/>
            <a:ext cx="5029201" cy="338554"/>
          </a:xfrm>
          <a:prstGeom prst="rect">
            <a:avLst/>
          </a:prstGeom>
          <a:noFill/>
        </p:spPr>
        <p:txBody>
          <a:bodyPr wrap="square" rtlCol="0">
            <a:spAutoFit/>
          </a:bodyPr>
          <a:lstStyle/>
          <a:p>
            <a:r>
              <a:rPr lang="en-US" sz="1600" b="1" dirty="0"/>
              <a:t>Rosenblatt Neuron / Perceptron</a:t>
            </a:r>
          </a:p>
        </p:txBody>
      </p:sp>
      <p:sp>
        <p:nvSpPr>
          <p:cNvPr id="7" name="TextBox 6">
            <a:extLst>
              <a:ext uri="{FF2B5EF4-FFF2-40B4-BE49-F238E27FC236}">
                <a16:creationId xmlns:a16="http://schemas.microsoft.com/office/drawing/2014/main" id="{01037960-E347-4B4D-9D12-16534C24810B}"/>
              </a:ext>
            </a:extLst>
          </p:cNvPr>
          <p:cNvSpPr txBox="1"/>
          <p:nvPr/>
        </p:nvSpPr>
        <p:spPr>
          <a:xfrm>
            <a:off x="914400" y="3810000"/>
            <a:ext cx="7391400" cy="2031325"/>
          </a:xfrm>
          <a:prstGeom prst="rect">
            <a:avLst/>
          </a:prstGeom>
          <a:noFill/>
        </p:spPr>
        <p:txBody>
          <a:bodyPr wrap="square" rtlCol="0">
            <a:spAutoFit/>
          </a:bodyPr>
          <a:lstStyle/>
          <a:p>
            <a:pPr marL="257168" indent="-257168">
              <a:buFont typeface="+mj-lt"/>
              <a:buAutoNum type="arabicPeriod"/>
            </a:pPr>
            <a:r>
              <a:rPr lang="en-US" sz="1400" dirty="0"/>
              <a:t>Weights for the inputs are not same, can be positive or negative</a:t>
            </a:r>
          </a:p>
          <a:p>
            <a:pPr marL="257168" indent="-257168">
              <a:buFont typeface="+mj-lt"/>
              <a:buAutoNum type="arabicPeriod"/>
            </a:pPr>
            <a:endParaRPr lang="en-US" sz="1400" dirty="0"/>
          </a:p>
          <a:p>
            <a:pPr marL="257168" indent="-257168">
              <a:buFont typeface="+mj-lt"/>
              <a:buAutoNum type="arabicPeriod"/>
            </a:pPr>
            <a:r>
              <a:rPr lang="en-US" sz="1400" dirty="0"/>
              <a:t>The output can be -1, 0, 1 unlike MCP neuron where the output is only 0 or 1</a:t>
            </a:r>
          </a:p>
          <a:p>
            <a:pPr marL="257168" indent="-257168">
              <a:buFont typeface="+mj-lt"/>
              <a:buAutoNum type="arabicPeriod"/>
            </a:pPr>
            <a:endParaRPr lang="en-US" sz="1400" dirty="0"/>
          </a:p>
          <a:p>
            <a:pPr marL="257168" indent="-257168">
              <a:buFont typeface="+mj-lt"/>
              <a:buAutoNum type="arabicPeriod"/>
            </a:pPr>
            <a:r>
              <a:rPr lang="en-US" sz="1400" dirty="0"/>
              <a:t>The neuron is associated with a </a:t>
            </a:r>
            <a:r>
              <a:rPr lang="en-US" sz="1400" b="1" dirty="0"/>
              <a:t>learning rule </a:t>
            </a:r>
            <a:r>
              <a:rPr lang="en-US" sz="1400" dirty="0"/>
              <a:t>that modifies the weight to ensure with same threshold, the neuron can behave like “AND” gate or “OR” gate with no need for any threshold modification</a:t>
            </a:r>
          </a:p>
          <a:p>
            <a:pPr marL="257168" indent="-257168">
              <a:buFont typeface="+mj-lt"/>
              <a:buAutoNum type="arabicPeriod"/>
            </a:pPr>
            <a:endParaRPr lang="en-US" sz="1400" dirty="0"/>
          </a:p>
          <a:p>
            <a:pPr marL="257168" indent="-257168">
              <a:buFont typeface="+mj-lt"/>
              <a:buAutoNum type="arabicPeriod"/>
            </a:pPr>
            <a:r>
              <a:rPr lang="en-US" sz="1400" dirty="0"/>
              <a:t>This neuron learns from the data. It has intelligence to learn the pattern from the data</a:t>
            </a:r>
          </a:p>
        </p:txBody>
      </p:sp>
      <p:pic>
        <p:nvPicPr>
          <p:cNvPr id="2" name="Picture 1">
            <a:extLst>
              <a:ext uri="{FF2B5EF4-FFF2-40B4-BE49-F238E27FC236}">
                <a16:creationId xmlns:a16="http://schemas.microsoft.com/office/drawing/2014/main" id="{7D8542ED-A648-459D-83C7-5CDE22D7312A}"/>
              </a:ext>
            </a:extLst>
          </p:cNvPr>
          <p:cNvPicPr>
            <a:picLocks noChangeAspect="1"/>
          </p:cNvPicPr>
          <p:nvPr/>
        </p:nvPicPr>
        <p:blipFill>
          <a:blip r:embed="rId2"/>
          <a:stretch>
            <a:fillRect/>
          </a:stretch>
        </p:blipFill>
        <p:spPr>
          <a:xfrm>
            <a:off x="2843330" y="2020353"/>
            <a:ext cx="3582591" cy="1530792"/>
          </a:xfrm>
          <a:prstGeom prst="rect">
            <a:avLst/>
          </a:prstGeom>
        </p:spPr>
      </p:pic>
    </p:spTree>
    <p:extLst>
      <p:ext uri="{BB962C8B-B14F-4D97-AF65-F5344CB8AC3E}">
        <p14:creationId xmlns:p14="http://schemas.microsoft.com/office/powerpoint/2010/main" val="499964303"/>
      </p:ext>
    </p:extLst>
  </p:cSld>
  <p:clrMapOvr>
    <a:masterClrMapping/>
  </p:clrMapOvr>
  <p:transition spd="med">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93348</TotalTime>
  <Words>4747</Words>
  <Application>Microsoft Office PowerPoint</Application>
  <PresentationFormat>On-screen Show (4:3)</PresentationFormat>
  <Paragraphs>654</Paragraphs>
  <Slides>53</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Gill Sans MT</vt:lpstr>
      <vt:lpstr>Lato</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My PC</cp:lastModifiedBy>
  <cp:revision>2262</cp:revision>
  <dcterms:created xsi:type="dcterms:W3CDTF">2012-11-25T06:27:51Z</dcterms:created>
  <dcterms:modified xsi:type="dcterms:W3CDTF">2020-02-15T01:50:56Z</dcterms:modified>
</cp:coreProperties>
</file>