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78" r:id="rId15"/>
    <p:sldId id="268" r:id="rId16"/>
    <p:sldId id="274" r:id="rId17"/>
    <p:sldId id="275" r:id="rId18"/>
    <p:sldId id="276" r:id="rId19"/>
    <p:sldId id="269" r:id="rId20"/>
    <p:sldId id="270" r:id="rId21"/>
    <p:sldId id="273"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D15E0-D115-4039-A553-A3FDC7C5542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3CD94E-FC8D-4ED5-B88D-AD639B9CA9BA}">
      <dgm:prSet/>
      <dgm:spPr/>
      <dgm:t>
        <a:bodyPr/>
        <a:lstStyle/>
        <a:p>
          <a:r>
            <a:rPr lang="en-US"/>
            <a:t>When you define an object using object literal notation, you would traditionally set up a method as shown here:</a:t>
          </a:r>
        </a:p>
      </dgm:t>
    </dgm:pt>
    <dgm:pt modelId="{4EC5A695-8BA0-4DAA-AB87-56A58EDDF806}" type="parTrans" cxnId="{5564749B-3CAA-47E2-9D7E-CA28D3218408}">
      <dgm:prSet/>
      <dgm:spPr/>
      <dgm:t>
        <a:bodyPr/>
        <a:lstStyle/>
        <a:p>
          <a:endParaRPr lang="en-US"/>
        </a:p>
      </dgm:t>
    </dgm:pt>
    <dgm:pt modelId="{44D55681-9D6D-42E1-BEA5-E40AD7A57077}" type="sibTrans" cxnId="{5564749B-3CAA-47E2-9D7E-CA28D3218408}">
      <dgm:prSet/>
      <dgm:spPr/>
      <dgm:t>
        <a:bodyPr/>
        <a:lstStyle/>
        <a:p>
          <a:endParaRPr lang="en-US"/>
        </a:p>
      </dgm:t>
    </dgm:pt>
    <dgm:pt modelId="{B48D78DA-6898-4131-A256-1A1E06711B61}">
      <dgm:prSet/>
      <dgm:spPr/>
      <dgm:t>
        <a:bodyPr/>
        <a:lstStyle/>
        <a:p>
          <a:r>
            <a:rPr lang="en-US" i="1"/>
            <a:t>var obj = {</a:t>
          </a:r>
          <a:br>
            <a:rPr lang="en-US"/>
          </a:br>
          <a:r>
            <a:rPr lang="en-US" i="1"/>
            <a:t>fullName: function() {</a:t>
          </a:r>
          <a:br>
            <a:rPr lang="en-US"/>
          </a:br>
          <a:r>
            <a:rPr lang="en-US" i="1"/>
            <a:t>console.log(“This is a method”);</a:t>
          </a:r>
          <a:br>
            <a:rPr lang="en-US"/>
          </a:br>
          <a:r>
            <a:rPr lang="en-US" i="1"/>
            <a:t>}</a:t>
          </a:r>
          <a:br>
            <a:rPr lang="en-US"/>
          </a:br>
          <a:r>
            <a:rPr lang="en-US" i="1"/>
            <a:t>}</a:t>
          </a:r>
          <a:endParaRPr lang="en-US"/>
        </a:p>
      </dgm:t>
    </dgm:pt>
    <dgm:pt modelId="{5E37EE0D-2B41-49FC-9276-E1E58315A18C}" type="parTrans" cxnId="{B6ECFBFF-C7D0-4A00-BDE1-A45DDA20D78D}">
      <dgm:prSet/>
      <dgm:spPr/>
      <dgm:t>
        <a:bodyPr/>
        <a:lstStyle/>
        <a:p>
          <a:endParaRPr lang="en-US"/>
        </a:p>
      </dgm:t>
    </dgm:pt>
    <dgm:pt modelId="{3AC61890-12F0-47AE-9C1A-3E5718956F45}" type="sibTrans" cxnId="{B6ECFBFF-C7D0-4A00-BDE1-A45DDA20D78D}">
      <dgm:prSet/>
      <dgm:spPr/>
      <dgm:t>
        <a:bodyPr/>
        <a:lstStyle/>
        <a:p>
          <a:endParaRPr lang="en-US"/>
        </a:p>
      </dgm:t>
    </dgm:pt>
    <dgm:pt modelId="{420F9FCB-38FA-4749-8E8B-49B31D074BFA}" type="pres">
      <dgm:prSet presAssocID="{A1CD15E0-D115-4039-A553-A3FDC7C55420}" presName="root" presStyleCnt="0">
        <dgm:presLayoutVars>
          <dgm:dir/>
          <dgm:resizeHandles val="exact"/>
        </dgm:presLayoutVars>
      </dgm:prSet>
      <dgm:spPr/>
    </dgm:pt>
    <dgm:pt modelId="{B6B5C254-33E0-44D2-9C27-0E269F2A85F2}" type="pres">
      <dgm:prSet presAssocID="{E43CD94E-FC8D-4ED5-B88D-AD639B9CA9BA}" presName="compNode" presStyleCnt="0"/>
      <dgm:spPr/>
    </dgm:pt>
    <dgm:pt modelId="{80203800-6B3E-482B-9E8E-647EB8B7C8AA}" type="pres">
      <dgm:prSet presAssocID="{E43CD94E-FC8D-4ED5-B88D-AD639B9CA9BA}" presName="bgRect" presStyleLbl="bgShp" presStyleIdx="0" presStyleCnt="2"/>
      <dgm:spPr/>
    </dgm:pt>
    <dgm:pt modelId="{BEB91B8A-889E-4F59-9C8F-428D543B7142}" type="pres">
      <dgm:prSet presAssocID="{E43CD94E-FC8D-4ED5-B88D-AD639B9CA9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E569A250-FBAD-4427-BC5D-9C0A98EFBFB5}" type="pres">
      <dgm:prSet presAssocID="{E43CD94E-FC8D-4ED5-B88D-AD639B9CA9BA}" presName="spaceRect" presStyleCnt="0"/>
      <dgm:spPr/>
    </dgm:pt>
    <dgm:pt modelId="{D4EFBF13-A168-4E32-8CA5-A4CF80B1F42E}" type="pres">
      <dgm:prSet presAssocID="{E43CD94E-FC8D-4ED5-B88D-AD639B9CA9BA}" presName="parTx" presStyleLbl="revTx" presStyleIdx="0" presStyleCnt="2">
        <dgm:presLayoutVars>
          <dgm:chMax val="0"/>
          <dgm:chPref val="0"/>
        </dgm:presLayoutVars>
      </dgm:prSet>
      <dgm:spPr/>
    </dgm:pt>
    <dgm:pt modelId="{D8033500-A614-45AF-B1D5-ECCC8435438F}" type="pres">
      <dgm:prSet presAssocID="{44D55681-9D6D-42E1-BEA5-E40AD7A57077}" presName="sibTrans" presStyleCnt="0"/>
      <dgm:spPr/>
    </dgm:pt>
    <dgm:pt modelId="{44DB4FE1-1CAF-40AA-83E7-4A789654507E}" type="pres">
      <dgm:prSet presAssocID="{B48D78DA-6898-4131-A256-1A1E06711B61}" presName="compNode" presStyleCnt="0"/>
      <dgm:spPr/>
    </dgm:pt>
    <dgm:pt modelId="{961D1CD1-54CA-4AEC-BD3B-CCC54F4EDBED}" type="pres">
      <dgm:prSet presAssocID="{B48D78DA-6898-4131-A256-1A1E06711B61}" presName="bgRect" presStyleLbl="bgShp" presStyleIdx="1" presStyleCnt="2"/>
      <dgm:spPr/>
    </dgm:pt>
    <dgm:pt modelId="{8B5DC0A5-FD18-411B-B363-E8448191E3DE}" type="pres">
      <dgm:prSet presAssocID="{B48D78DA-6898-4131-A256-1A1E06711B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EC936B5D-5E1F-4FBA-B94F-2F4DBAFD1690}" type="pres">
      <dgm:prSet presAssocID="{B48D78DA-6898-4131-A256-1A1E06711B61}" presName="spaceRect" presStyleCnt="0"/>
      <dgm:spPr/>
    </dgm:pt>
    <dgm:pt modelId="{154B1326-DE29-4D0C-997E-2908A3715068}" type="pres">
      <dgm:prSet presAssocID="{B48D78DA-6898-4131-A256-1A1E06711B61}" presName="parTx" presStyleLbl="revTx" presStyleIdx="1" presStyleCnt="2">
        <dgm:presLayoutVars>
          <dgm:chMax val="0"/>
          <dgm:chPref val="0"/>
        </dgm:presLayoutVars>
      </dgm:prSet>
      <dgm:spPr/>
    </dgm:pt>
  </dgm:ptLst>
  <dgm:cxnLst>
    <dgm:cxn modelId="{C38EA936-7797-4EA0-8429-3A6C983E45B7}" type="presOf" srcId="{B48D78DA-6898-4131-A256-1A1E06711B61}" destId="{154B1326-DE29-4D0C-997E-2908A3715068}" srcOrd="0" destOrd="0" presId="urn:microsoft.com/office/officeart/2018/2/layout/IconVerticalSolidList"/>
    <dgm:cxn modelId="{80F2607E-D0C0-49E1-A10B-3B9B714888E5}" type="presOf" srcId="{A1CD15E0-D115-4039-A553-A3FDC7C55420}" destId="{420F9FCB-38FA-4749-8E8B-49B31D074BFA}" srcOrd="0" destOrd="0" presId="urn:microsoft.com/office/officeart/2018/2/layout/IconVerticalSolidList"/>
    <dgm:cxn modelId="{5564749B-3CAA-47E2-9D7E-CA28D3218408}" srcId="{A1CD15E0-D115-4039-A553-A3FDC7C55420}" destId="{E43CD94E-FC8D-4ED5-B88D-AD639B9CA9BA}" srcOrd="0" destOrd="0" parTransId="{4EC5A695-8BA0-4DAA-AB87-56A58EDDF806}" sibTransId="{44D55681-9D6D-42E1-BEA5-E40AD7A57077}"/>
    <dgm:cxn modelId="{6267F5CE-3ED5-419B-A066-D2B7075DF784}" type="presOf" srcId="{E43CD94E-FC8D-4ED5-B88D-AD639B9CA9BA}" destId="{D4EFBF13-A168-4E32-8CA5-A4CF80B1F42E}" srcOrd="0" destOrd="0" presId="urn:microsoft.com/office/officeart/2018/2/layout/IconVerticalSolidList"/>
    <dgm:cxn modelId="{B6ECFBFF-C7D0-4A00-BDE1-A45DDA20D78D}" srcId="{A1CD15E0-D115-4039-A553-A3FDC7C55420}" destId="{B48D78DA-6898-4131-A256-1A1E06711B61}" srcOrd="1" destOrd="0" parTransId="{5E37EE0D-2B41-49FC-9276-E1E58315A18C}" sibTransId="{3AC61890-12F0-47AE-9C1A-3E5718956F45}"/>
    <dgm:cxn modelId="{A3BF78B1-C000-423B-8CE0-34FB31427522}" type="presParOf" srcId="{420F9FCB-38FA-4749-8E8B-49B31D074BFA}" destId="{B6B5C254-33E0-44D2-9C27-0E269F2A85F2}" srcOrd="0" destOrd="0" presId="urn:microsoft.com/office/officeart/2018/2/layout/IconVerticalSolidList"/>
    <dgm:cxn modelId="{633C74FD-5FC2-44C5-9E64-FD3DEAF34938}" type="presParOf" srcId="{B6B5C254-33E0-44D2-9C27-0E269F2A85F2}" destId="{80203800-6B3E-482B-9E8E-647EB8B7C8AA}" srcOrd="0" destOrd="0" presId="urn:microsoft.com/office/officeart/2018/2/layout/IconVerticalSolidList"/>
    <dgm:cxn modelId="{DA373D44-C863-44FE-8187-55B2B104059C}" type="presParOf" srcId="{B6B5C254-33E0-44D2-9C27-0E269F2A85F2}" destId="{BEB91B8A-889E-4F59-9C8F-428D543B7142}" srcOrd="1" destOrd="0" presId="urn:microsoft.com/office/officeart/2018/2/layout/IconVerticalSolidList"/>
    <dgm:cxn modelId="{5061AEBF-2713-4939-B066-FC68179DE809}" type="presParOf" srcId="{B6B5C254-33E0-44D2-9C27-0E269F2A85F2}" destId="{E569A250-FBAD-4427-BC5D-9C0A98EFBFB5}" srcOrd="2" destOrd="0" presId="urn:microsoft.com/office/officeart/2018/2/layout/IconVerticalSolidList"/>
    <dgm:cxn modelId="{1C6B2A56-906E-4BCA-9FAE-7E187FB8F41D}" type="presParOf" srcId="{B6B5C254-33E0-44D2-9C27-0E269F2A85F2}" destId="{D4EFBF13-A168-4E32-8CA5-A4CF80B1F42E}" srcOrd="3" destOrd="0" presId="urn:microsoft.com/office/officeart/2018/2/layout/IconVerticalSolidList"/>
    <dgm:cxn modelId="{E14FCDD1-626D-4119-8D41-4FDCEAB5ED37}" type="presParOf" srcId="{420F9FCB-38FA-4749-8E8B-49B31D074BFA}" destId="{D8033500-A614-45AF-B1D5-ECCC8435438F}" srcOrd="1" destOrd="0" presId="urn:microsoft.com/office/officeart/2018/2/layout/IconVerticalSolidList"/>
    <dgm:cxn modelId="{79DD4218-7F42-4149-B6FB-C80A25CA445B}" type="presParOf" srcId="{420F9FCB-38FA-4749-8E8B-49B31D074BFA}" destId="{44DB4FE1-1CAF-40AA-83E7-4A789654507E}" srcOrd="2" destOrd="0" presId="urn:microsoft.com/office/officeart/2018/2/layout/IconVerticalSolidList"/>
    <dgm:cxn modelId="{E5432DA1-E4B9-4E3E-95B1-63280E792BDD}" type="presParOf" srcId="{44DB4FE1-1CAF-40AA-83E7-4A789654507E}" destId="{961D1CD1-54CA-4AEC-BD3B-CCC54F4EDBED}" srcOrd="0" destOrd="0" presId="urn:microsoft.com/office/officeart/2018/2/layout/IconVerticalSolidList"/>
    <dgm:cxn modelId="{014F60E6-3EAB-4A5D-A85D-65FA076F7E8F}" type="presParOf" srcId="{44DB4FE1-1CAF-40AA-83E7-4A789654507E}" destId="{8B5DC0A5-FD18-411B-B363-E8448191E3DE}" srcOrd="1" destOrd="0" presId="urn:microsoft.com/office/officeart/2018/2/layout/IconVerticalSolidList"/>
    <dgm:cxn modelId="{CFA026C6-3576-44E7-BC7C-7C0C18C01FE7}" type="presParOf" srcId="{44DB4FE1-1CAF-40AA-83E7-4A789654507E}" destId="{EC936B5D-5E1F-4FBA-B94F-2F4DBAFD1690}" srcOrd="2" destOrd="0" presId="urn:microsoft.com/office/officeart/2018/2/layout/IconVerticalSolidList"/>
    <dgm:cxn modelId="{D12BBD16-61EA-4C20-8C3F-72D8C076E8B7}" type="presParOf" srcId="{44DB4FE1-1CAF-40AA-83E7-4A789654507E}" destId="{154B1326-DE29-4D0C-997E-2908A37150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D0D87-1D72-49D9-AB88-BA7C29F6280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A2D3561-E2EC-4137-889F-6656F10C9591}">
      <dgm:prSet/>
      <dgm:spPr/>
      <dgm:t>
        <a:bodyPr/>
        <a:lstStyle/>
        <a:p>
          <a:r>
            <a:rPr lang="en-US" b="0" i="0" baseline="0"/>
            <a:t>A promise is an object which can be returned synchronously from an asynchronous function. It will be in one of 3 possible states:</a:t>
          </a:r>
          <a:endParaRPr lang="en-US"/>
        </a:p>
      </dgm:t>
    </dgm:pt>
    <dgm:pt modelId="{06B2408D-955F-42DD-9566-5EA1917B8994}" type="parTrans" cxnId="{140601DD-7757-4654-BECB-B7BAF26E68B3}">
      <dgm:prSet/>
      <dgm:spPr/>
      <dgm:t>
        <a:bodyPr/>
        <a:lstStyle/>
        <a:p>
          <a:endParaRPr lang="en-US"/>
        </a:p>
      </dgm:t>
    </dgm:pt>
    <dgm:pt modelId="{2D68E060-4752-4420-A924-E052BFC921DB}" type="sibTrans" cxnId="{140601DD-7757-4654-BECB-B7BAF26E68B3}">
      <dgm:prSet/>
      <dgm:spPr/>
      <dgm:t>
        <a:bodyPr/>
        <a:lstStyle/>
        <a:p>
          <a:endParaRPr lang="en-US"/>
        </a:p>
      </dgm:t>
    </dgm:pt>
    <dgm:pt modelId="{DE95D2A8-E24D-4F79-ADD6-900AAE20186A}">
      <dgm:prSet/>
      <dgm:spPr/>
      <dgm:t>
        <a:bodyPr/>
        <a:lstStyle/>
        <a:p>
          <a:r>
            <a:rPr lang="en-US" b="1" i="0" baseline="0"/>
            <a:t>Fulfilled:</a:t>
          </a:r>
          <a:r>
            <a:rPr lang="en-US" b="0" i="0" baseline="0"/>
            <a:t> onFulfilled() will be called (e.g., resolve() was called)</a:t>
          </a:r>
          <a:endParaRPr lang="en-US"/>
        </a:p>
      </dgm:t>
    </dgm:pt>
    <dgm:pt modelId="{080FF8C1-2C89-4388-8562-06CC58099285}" type="parTrans" cxnId="{06332D6C-0A00-4013-9AC2-C7740B580253}">
      <dgm:prSet/>
      <dgm:spPr/>
      <dgm:t>
        <a:bodyPr/>
        <a:lstStyle/>
        <a:p>
          <a:endParaRPr lang="en-US"/>
        </a:p>
      </dgm:t>
    </dgm:pt>
    <dgm:pt modelId="{BE20819E-F69B-4443-8D29-6ACBAA3ED65F}" type="sibTrans" cxnId="{06332D6C-0A00-4013-9AC2-C7740B580253}">
      <dgm:prSet/>
      <dgm:spPr/>
      <dgm:t>
        <a:bodyPr/>
        <a:lstStyle/>
        <a:p>
          <a:endParaRPr lang="en-US"/>
        </a:p>
      </dgm:t>
    </dgm:pt>
    <dgm:pt modelId="{4F871EA7-DBE7-45CE-89FB-7A72E9CE27FE}">
      <dgm:prSet/>
      <dgm:spPr/>
      <dgm:t>
        <a:bodyPr/>
        <a:lstStyle/>
        <a:p>
          <a:r>
            <a:rPr lang="en-US" b="1" i="0" baseline="0"/>
            <a:t>Rejected:</a:t>
          </a:r>
          <a:r>
            <a:rPr lang="en-US" b="0" i="0" baseline="0"/>
            <a:t> onRejected() will be called (e.g., reject() was called)</a:t>
          </a:r>
          <a:endParaRPr lang="en-US"/>
        </a:p>
      </dgm:t>
    </dgm:pt>
    <dgm:pt modelId="{49CEE552-AD57-4FBD-B517-A0950213DEA8}" type="parTrans" cxnId="{4F36C575-BBE6-4A31-B793-5D17375D2FD2}">
      <dgm:prSet/>
      <dgm:spPr/>
      <dgm:t>
        <a:bodyPr/>
        <a:lstStyle/>
        <a:p>
          <a:endParaRPr lang="en-US"/>
        </a:p>
      </dgm:t>
    </dgm:pt>
    <dgm:pt modelId="{BF43E585-AD36-4332-AB93-C8AB5ECB11E3}" type="sibTrans" cxnId="{4F36C575-BBE6-4A31-B793-5D17375D2FD2}">
      <dgm:prSet/>
      <dgm:spPr/>
      <dgm:t>
        <a:bodyPr/>
        <a:lstStyle/>
        <a:p>
          <a:endParaRPr lang="en-US"/>
        </a:p>
      </dgm:t>
    </dgm:pt>
    <dgm:pt modelId="{8088B0D7-6725-44E9-8AE2-74C252BDFFDF}">
      <dgm:prSet/>
      <dgm:spPr/>
      <dgm:t>
        <a:bodyPr/>
        <a:lstStyle/>
        <a:p>
          <a:r>
            <a:rPr lang="en-US" b="1" i="0" baseline="0"/>
            <a:t>Pending:</a:t>
          </a:r>
          <a:r>
            <a:rPr lang="en-US" b="0" i="0" baseline="0"/>
            <a:t> not yet fulfilled or rejected</a:t>
          </a:r>
          <a:endParaRPr lang="en-US"/>
        </a:p>
      </dgm:t>
    </dgm:pt>
    <dgm:pt modelId="{DC254A37-93C1-45E3-94BB-BAA173232E93}" type="parTrans" cxnId="{CD211276-4A12-4187-A0DE-9064FB86913C}">
      <dgm:prSet/>
      <dgm:spPr/>
      <dgm:t>
        <a:bodyPr/>
        <a:lstStyle/>
        <a:p>
          <a:endParaRPr lang="en-US"/>
        </a:p>
      </dgm:t>
    </dgm:pt>
    <dgm:pt modelId="{D08962DB-A43C-448D-A4F1-C2B585C76A9A}" type="sibTrans" cxnId="{CD211276-4A12-4187-A0DE-9064FB86913C}">
      <dgm:prSet/>
      <dgm:spPr/>
      <dgm:t>
        <a:bodyPr/>
        <a:lstStyle/>
        <a:p>
          <a:endParaRPr lang="en-US"/>
        </a:p>
      </dgm:t>
    </dgm:pt>
    <dgm:pt modelId="{1E45BC2F-3137-4E01-9D68-4F87C89E4E15}" type="pres">
      <dgm:prSet presAssocID="{8D4D0D87-1D72-49D9-AB88-BA7C29F62801}" presName="vert0" presStyleCnt="0">
        <dgm:presLayoutVars>
          <dgm:dir/>
          <dgm:animOne val="branch"/>
          <dgm:animLvl val="lvl"/>
        </dgm:presLayoutVars>
      </dgm:prSet>
      <dgm:spPr/>
    </dgm:pt>
    <dgm:pt modelId="{D8281E47-E014-4F2D-8AF2-9C9E9F296103}" type="pres">
      <dgm:prSet presAssocID="{0A2D3561-E2EC-4137-889F-6656F10C9591}" presName="thickLine" presStyleLbl="alignNode1" presStyleIdx="0" presStyleCnt="4"/>
      <dgm:spPr/>
    </dgm:pt>
    <dgm:pt modelId="{851D056B-E11C-4EA7-9648-B7DC85B7FA73}" type="pres">
      <dgm:prSet presAssocID="{0A2D3561-E2EC-4137-889F-6656F10C9591}" presName="horz1" presStyleCnt="0"/>
      <dgm:spPr/>
    </dgm:pt>
    <dgm:pt modelId="{AFD86609-34A5-411F-A5D6-93DD67A64DDC}" type="pres">
      <dgm:prSet presAssocID="{0A2D3561-E2EC-4137-889F-6656F10C9591}" presName="tx1" presStyleLbl="revTx" presStyleIdx="0" presStyleCnt="4"/>
      <dgm:spPr/>
    </dgm:pt>
    <dgm:pt modelId="{7B731535-D088-47C5-8CE5-383867FC1480}" type="pres">
      <dgm:prSet presAssocID="{0A2D3561-E2EC-4137-889F-6656F10C9591}" presName="vert1" presStyleCnt="0"/>
      <dgm:spPr/>
    </dgm:pt>
    <dgm:pt modelId="{512851AF-5AFD-468B-BF76-BA91523652ED}" type="pres">
      <dgm:prSet presAssocID="{DE95D2A8-E24D-4F79-ADD6-900AAE20186A}" presName="thickLine" presStyleLbl="alignNode1" presStyleIdx="1" presStyleCnt="4"/>
      <dgm:spPr/>
    </dgm:pt>
    <dgm:pt modelId="{2FB4B397-59EC-4AB6-AE27-840C03D0FAB4}" type="pres">
      <dgm:prSet presAssocID="{DE95D2A8-E24D-4F79-ADD6-900AAE20186A}" presName="horz1" presStyleCnt="0"/>
      <dgm:spPr/>
    </dgm:pt>
    <dgm:pt modelId="{53844053-19B6-454D-9CAC-EED83966DBB2}" type="pres">
      <dgm:prSet presAssocID="{DE95D2A8-E24D-4F79-ADD6-900AAE20186A}" presName="tx1" presStyleLbl="revTx" presStyleIdx="1" presStyleCnt="4"/>
      <dgm:spPr/>
    </dgm:pt>
    <dgm:pt modelId="{0B46C723-FE72-4AE1-AA9F-F0C3254C46E0}" type="pres">
      <dgm:prSet presAssocID="{DE95D2A8-E24D-4F79-ADD6-900AAE20186A}" presName="vert1" presStyleCnt="0"/>
      <dgm:spPr/>
    </dgm:pt>
    <dgm:pt modelId="{CE45D9B9-7680-44E0-A404-F70A28DC0A3C}" type="pres">
      <dgm:prSet presAssocID="{4F871EA7-DBE7-45CE-89FB-7A72E9CE27FE}" presName="thickLine" presStyleLbl="alignNode1" presStyleIdx="2" presStyleCnt="4"/>
      <dgm:spPr/>
    </dgm:pt>
    <dgm:pt modelId="{75620CCA-B2E3-443B-B6A7-7A057E62898C}" type="pres">
      <dgm:prSet presAssocID="{4F871EA7-DBE7-45CE-89FB-7A72E9CE27FE}" presName="horz1" presStyleCnt="0"/>
      <dgm:spPr/>
    </dgm:pt>
    <dgm:pt modelId="{FFB83CDC-5034-430D-AB27-862FEE0BF352}" type="pres">
      <dgm:prSet presAssocID="{4F871EA7-DBE7-45CE-89FB-7A72E9CE27FE}" presName="tx1" presStyleLbl="revTx" presStyleIdx="2" presStyleCnt="4"/>
      <dgm:spPr/>
    </dgm:pt>
    <dgm:pt modelId="{D40D7546-F46E-4546-8F4C-2080C84E6BB0}" type="pres">
      <dgm:prSet presAssocID="{4F871EA7-DBE7-45CE-89FB-7A72E9CE27FE}" presName="vert1" presStyleCnt="0"/>
      <dgm:spPr/>
    </dgm:pt>
    <dgm:pt modelId="{59868156-4C74-4459-8338-01D3EC2A8790}" type="pres">
      <dgm:prSet presAssocID="{8088B0D7-6725-44E9-8AE2-74C252BDFFDF}" presName="thickLine" presStyleLbl="alignNode1" presStyleIdx="3" presStyleCnt="4"/>
      <dgm:spPr/>
    </dgm:pt>
    <dgm:pt modelId="{61E5A1C3-BFBD-4DF8-89E6-EDAECBE85658}" type="pres">
      <dgm:prSet presAssocID="{8088B0D7-6725-44E9-8AE2-74C252BDFFDF}" presName="horz1" presStyleCnt="0"/>
      <dgm:spPr/>
    </dgm:pt>
    <dgm:pt modelId="{C6F65A4C-9BC9-473E-809B-D6FEECBCB143}" type="pres">
      <dgm:prSet presAssocID="{8088B0D7-6725-44E9-8AE2-74C252BDFFDF}" presName="tx1" presStyleLbl="revTx" presStyleIdx="3" presStyleCnt="4"/>
      <dgm:spPr/>
    </dgm:pt>
    <dgm:pt modelId="{E917A0C1-E603-495D-9B3D-60366DA6DE1B}" type="pres">
      <dgm:prSet presAssocID="{8088B0D7-6725-44E9-8AE2-74C252BDFFDF}" presName="vert1" presStyleCnt="0"/>
      <dgm:spPr/>
    </dgm:pt>
  </dgm:ptLst>
  <dgm:cxnLst>
    <dgm:cxn modelId="{522B9607-978D-4175-B19C-531B54FFDBFF}" type="presOf" srcId="{8D4D0D87-1D72-49D9-AB88-BA7C29F62801}" destId="{1E45BC2F-3137-4E01-9D68-4F87C89E4E15}" srcOrd="0" destOrd="0" presId="urn:microsoft.com/office/officeart/2008/layout/LinedList"/>
    <dgm:cxn modelId="{1C5F3245-C4D5-4CD6-A537-C179AC7751B3}" type="presOf" srcId="{DE95D2A8-E24D-4F79-ADD6-900AAE20186A}" destId="{53844053-19B6-454D-9CAC-EED83966DBB2}" srcOrd="0" destOrd="0" presId="urn:microsoft.com/office/officeart/2008/layout/LinedList"/>
    <dgm:cxn modelId="{06332D6C-0A00-4013-9AC2-C7740B580253}" srcId="{8D4D0D87-1D72-49D9-AB88-BA7C29F62801}" destId="{DE95D2A8-E24D-4F79-ADD6-900AAE20186A}" srcOrd="1" destOrd="0" parTransId="{080FF8C1-2C89-4388-8562-06CC58099285}" sibTransId="{BE20819E-F69B-4443-8D29-6ACBAA3ED65F}"/>
    <dgm:cxn modelId="{38A70852-1FA3-46D5-B969-7809DBA383EB}" type="presOf" srcId="{0A2D3561-E2EC-4137-889F-6656F10C9591}" destId="{AFD86609-34A5-411F-A5D6-93DD67A64DDC}" srcOrd="0" destOrd="0" presId="urn:microsoft.com/office/officeart/2008/layout/LinedList"/>
    <dgm:cxn modelId="{4F36C575-BBE6-4A31-B793-5D17375D2FD2}" srcId="{8D4D0D87-1D72-49D9-AB88-BA7C29F62801}" destId="{4F871EA7-DBE7-45CE-89FB-7A72E9CE27FE}" srcOrd="2" destOrd="0" parTransId="{49CEE552-AD57-4FBD-B517-A0950213DEA8}" sibTransId="{BF43E585-AD36-4332-AB93-C8AB5ECB11E3}"/>
    <dgm:cxn modelId="{CD211276-4A12-4187-A0DE-9064FB86913C}" srcId="{8D4D0D87-1D72-49D9-AB88-BA7C29F62801}" destId="{8088B0D7-6725-44E9-8AE2-74C252BDFFDF}" srcOrd="3" destOrd="0" parTransId="{DC254A37-93C1-45E3-94BB-BAA173232E93}" sibTransId="{D08962DB-A43C-448D-A4F1-C2B585C76A9A}"/>
    <dgm:cxn modelId="{1F4E768D-6AD3-4568-8C0E-99F7AE88B716}" type="presOf" srcId="{8088B0D7-6725-44E9-8AE2-74C252BDFFDF}" destId="{C6F65A4C-9BC9-473E-809B-D6FEECBCB143}" srcOrd="0" destOrd="0" presId="urn:microsoft.com/office/officeart/2008/layout/LinedList"/>
    <dgm:cxn modelId="{3C0839C2-F16A-477C-B86D-3DAFCBCD07BE}" type="presOf" srcId="{4F871EA7-DBE7-45CE-89FB-7A72E9CE27FE}" destId="{FFB83CDC-5034-430D-AB27-862FEE0BF352}" srcOrd="0" destOrd="0" presId="urn:microsoft.com/office/officeart/2008/layout/LinedList"/>
    <dgm:cxn modelId="{140601DD-7757-4654-BECB-B7BAF26E68B3}" srcId="{8D4D0D87-1D72-49D9-AB88-BA7C29F62801}" destId="{0A2D3561-E2EC-4137-889F-6656F10C9591}" srcOrd="0" destOrd="0" parTransId="{06B2408D-955F-42DD-9566-5EA1917B8994}" sibTransId="{2D68E060-4752-4420-A924-E052BFC921DB}"/>
    <dgm:cxn modelId="{1FBE22CE-BAD6-4FC4-9E4D-74FF3030D572}" type="presParOf" srcId="{1E45BC2F-3137-4E01-9D68-4F87C89E4E15}" destId="{D8281E47-E014-4F2D-8AF2-9C9E9F296103}" srcOrd="0" destOrd="0" presId="urn:microsoft.com/office/officeart/2008/layout/LinedList"/>
    <dgm:cxn modelId="{9EBFF207-7230-4E7C-A67B-F261638D14EC}" type="presParOf" srcId="{1E45BC2F-3137-4E01-9D68-4F87C89E4E15}" destId="{851D056B-E11C-4EA7-9648-B7DC85B7FA73}" srcOrd="1" destOrd="0" presId="urn:microsoft.com/office/officeart/2008/layout/LinedList"/>
    <dgm:cxn modelId="{F5F70B26-5DC3-4609-A0B1-B84FBF94FB65}" type="presParOf" srcId="{851D056B-E11C-4EA7-9648-B7DC85B7FA73}" destId="{AFD86609-34A5-411F-A5D6-93DD67A64DDC}" srcOrd="0" destOrd="0" presId="urn:microsoft.com/office/officeart/2008/layout/LinedList"/>
    <dgm:cxn modelId="{F8FD99B4-B2AB-4DB2-9DA8-7745C674875C}" type="presParOf" srcId="{851D056B-E11C-4EA7-9648-B7DC85B7FA73}" destId="{7B731535-D088-47C5-8CE5-383867FC1480}" srcOrd="1" destOrd="0" presId="urn:microsoft.com/office/officeart/2008/layout/LinedList"/>
    <dgm:cxn modelId="{30305E7C-DED6-4774-BDB1-63D4A31EF6CE}" type="presParOf" srcId="{1E45BC2F-3137-4E01-9D68-4F87C89E4E15}" destId="{512851AF-5AFD-468B-BF76-BA91523652ED}" srcOrd="2" destOrd="0" presId="urn:microsoft.com/office/officeart/2008/layout/LinedList"/>
    <dgm:cxn modelId="{3C495B69-45D3-4763-950E-7BD8970B0224}" type="presParOf" srcId="{1E45BC2F-3137-4E01-9D68-4F87C89E4E15}" destId="{2FB4B397-59EC-4AB6-AE27-840C03D0FAB4}" srcOrd="3" destOrd="0" presId="urn:microsoft.com/office/officeart/2008/layout/LinedList"/>
    <dgm:cxn modelId="{0F68AAE6-550D-440B-B987-A027B7E150DC}" type="presParOf" srcId="{2FB4B397-59EC-4AB6-AE27-840C03D0FAB4}" destId="{53844053-19B6-454D-9CAC-EED83966DBB2}" srcOrd="0" destOrd="0" presId="urn:microsoft.com/office/officeart/2008/layout/LinedList"/>
    <dgm:cxn modelId="{72C28857-592C-47BA-A96E-7D3589E4A6E1}" type="presParOf" srcId="{2FB4B397-59EC-4AB6-AE27-840C03D0FAB4}" destId="{0B46C723-FE72-4AE1-AA9F-F0C3254C46E0}" srcOrd="1" destOrd="0" presId="urn:microsoft.com/office/officeart/2008/layout/LinedList"/>
    <dgm:cxn modelId="{2B149E88-A32D-4EC3-B93C-A998AF1BA881}" type="presParOf" srcId="{1E45BC2F-3137-4E01-9D68-4F87C89E4E15}" destId="{CE45D9B9-7680-44E0-A404-F70A28DC0A3C}" srcOrd="4" destOrd="0" presId="urn:microsoft.com/office/officeart/2008/layout/LinedList"/>
    <dgm:cxn modelId="{7DA57994-05A7-4E74-BA72-5E43CE1BAD1C}" type="presParOf" srcId="{1E45BC2F-3137-4E01-9D68-4F87C89E4E15}" destId="{75620CCA-B2E3-443B-B6A7-7A057E62898C}" srcOrd="5" destOrd="0" presId="urn:microsoft.com/office/officeart/2008/layout/LinedList"/>
    <dgm:cxn modelId="{45A64657-F00F-4B1E-9C8D-9DE3890D9699}" type="presParOf" srcId="{75620CCA-B2E3-443B-B6A7-7A057E62898C}" destId="{FFB83CDC-5034-430D-AB27-862FEE0BF352}" srcOrd="0" destOrd="0" presId="urn:microsoft.com/office/officeart/2008/layout/LinedList"/>
    <dgm:cxn modelId="{F17C1C6D-9D63-4DDD-B954-BA12009D175B}" type="presParOf" srcId="{75620CCA-B2E3-443B-B6A7-7A057E62898C}" destId="{D40D7546-F46E-4546-8F4C-2080C84E6BB0}" srcOrd="1" destOrd="0" presId="urn:microsoft.com/office/officeart/2008/layout/LinedList"/>
    <dgm:cxn modelId="{899C1064-1D7F-4545-B00B-C3050C2F832C}" type="presParOf" srcId="{1E45BC2F-3137-4E01-9D68-4F87C89E4E15}" destId="{59868156-4C74-4459-8338-01D3EC2A8790}" srcOrd="6" destOrd="0" presId="urn:microsoft.com/office/officeart/2008/layout/LinedList"/>
    <dgm:cxn modelId="{4DEE4DD0-7A43-4DF8-A1C3-ECCD8D9EEB0E}" type="presParOf" srcId="{1E45BC2F-3137-4E01-9D68-4F87C89E4E15}" destId="{61E5A1C3-BFBD-4DF8-89E6-EDAECBE85658}" srcOrd="7" destOrd="0" presId="urn:microsoft.com/office/officeart/2008/layout/LinedList"/>
    <dgm:cxn modelId="{13F1BE21-9FB7-437E-B7DE-81761CCE141A}" type="presParOf" srcId="{61E5A1C3-BFBD-4DF8-89E6-EDAECBE85658}" destId="{C6F65A4C-9BC9-473E-809B-D6FEECBCB143}" srcOrd="0" destOrd="0" presId="urn:microsoft.com/office/officeart/2008/layout/LinedList"/>
    <dgm:cxn modelId="{945A379A-C7D4-4AFE-9E09-DF77F72D5BF4}" type="presParOf" srcId="{61E5A1C3-BFBD-4DF8-89E6-EDAECBE85658}" destId="{E917A0C1-E603-495D-9B3D-60366DA6DE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03800-6B3E-482B-9E8E-647EB8B7C8AA}">
      <dsp:nvSpPr>
        <dsp:cNvPr id="0" name=""/>
        <dsp:cNvSpPr/>
      </dsp:nvSpPr>
      <dsp:spPr>
        <a:xfrm>
          <a:off x="0" y="905470"/>
          <a:ext cx="6269038" cy="16716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91B8A-889E-4F59-9C8F-428D543B7142}">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FBF13-A168-4E32-8CA5-A4CF80B1F42E}">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800100">
            <a:lnSpc>
              <a:spcPct val="90000"/>
            </a:lnSpc>
            <a:spcBef>
              <a:spcPct val="0"/>
            </a:spcBef>
            <a:spcAft>
              <a:spcPct val="35000"/>
            </a:spcAft>
            <a:buNone/>
          </a:pPr>
          <a:r>
            <a:rPr lang="en-US" sz="1800" kern="1200"/>
            <a:t>When you define an object using object literal notation, you would traditionally set up a method as shown here:</a:t>
          </a:r>
        </a:p>
      </dsp:txBody>
      <dsp:txXfrm>
        <a:off x="1930741" y="905470"/>
        <a:ext cx="4338296" cy="1671637"/>
      </dsp:txXfrm>
    </dsp:sp>
    <dsp:sp modelId="{961D1CD1-54CA-4AEC-BD3B-CCC54F4EDBED}">
      <dsp:nvSpPr>
        <dsp:cNvPr id="0" name=""/>
        <dsp:cNvSpPr/>
      </dsp:nvSpPr>
      <dsp:spPr>
        <a:xfrm>
          <a:off x="0" y="2995017"/>
          <a:ext cx="6269038" cy="16716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DC0A5-FD18-411B-B363-E8448191E3DE}">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4B1326-DE29-4D0C-997E-2908A3715068}">
      <dsp:nvSpPr>
        <dsp:cNvPr id="0" name=""/>
        <dsp:cNvSpPr/>
      </dsp:nvSpPr>
      <dsp:spPr>
        <a:xfrm>
          <a:off x="1930741" y="2995017"/>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800100">
            <a:lnSpc>
              <a:spcPct val="90000"/>
            </a:lnSpc>
            <a:spcBef>
              <a:spcPct val="0"/>
            </a:spcBef>
            <a:spcAft>
              <a:spcPct val="35000"/>
            </a:spcAft>
            <a:buNone/>
          </a:pPr>
          <a:r>
            <a:rPr lang="en-US" sz="1800" i="1" kern="1200"/>
            <a:t>var obj = {</a:t>
          </a:r>
          <a:br>
            <a:rPr lang="en-US" sz="1800" kern="1200"/>
          </a:br>
          <a:r>
            <a:rPr lang="en-US" sz="1800" i="1" kern="1200"/>
            <a:t>fullName: function() {</a:t>
          </a:r>
          <a:br>
            <a:rPr lang="en-US" sz="1800" kern="1200"/>
          </a:br>
          <a:r>
            <a:rPr lang="en-US" sz="1800" i="1" kern="1200"/>
            <a:t>console.log(“This is a method”);</a:t>
          </a:r>
          <a:br>
            <a:rPr lang="en-US" sz="1800" kern="1200"/>
          </a:br>
          <a:r>
            <a:rPr lang="en-US" sz="1800" i="1" kern="1200"/>
            <a:t>}</a:t>
          </a:r>
          <a:br>
            <a:rPr lang="en-US" sz="1800" kern="1200"/>
          </a:br>
          <a:r>
            <a:rPr lang="en-US" sz="1800" i="1" kern="1200"/>
            <a:t>}</a:t>
          </a:r>
          <a:endParaRPr lang="en-US" sz="1800" kern="1200"/>
        </a:p>
      </dsp:txBody>
      <dsp:txXfrm>
        <a:off x="1930741" y="2995017"/>
        <a:ext cx="4338296" cy="167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81E47-E014-4F2D-8AF2-9C9E9F296103}">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86609-34A5-411F-A5D6-93DD67A64DDC}">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A promise is an object which can be returned synchronously from an asynchronous function. It will be in one of 3 possible states:</a:t>
          </a:r>
          <a:endParaRPr lang="en-US" sz="2500" kern="1200"/>
        </a:p>
      </dsp:txBody>
      <dsp:txXfrm>
        <a:off x="0" y="0"/>
        <a:ext cx="6492875" cy="1276350"/>
      </dsp:txXfrm>
    </dsp:sp>
    <dsp:sp modelId="{512851AF-5AFD-468B-BF76-BA91523652ED}">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44053-19B6-454D-9CAC-EED83966DBB2}">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Fulfilled:</a:t>
          </a:r>
          <a:r>
            <a:rPr lang="en-US" sz="2500" b="0" i="0" kern="1200" baseline="0"/>
            <a:t> onFulfilled() will be called (e.g., resolve() was called)</a:t>
          </a:r>
          <a:endParaRPr lang="en-US" sz="2500" kern="1200"/>
        </a:p>
      </dsp:txBody>
      <dsp:txXfrm>
        <a:off x="0" y="1276350"/>
        <a:ext cx="6492875" cy="1276350"/>
      </dsp:txXfrm>
    </dsp:sp>
    <dsp:sp modelId="{CE45D9B9-7680-44E0-A404-F70A28DC0A3C}">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B83CDC-5034-430D-AB27-862FEE0BF352}">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Rejected:</a:t>
          </a:r>
          <a:r>
            <a:rPr lang="en-US" sz="2500" b="0" i="0" kern="1200" baseline="0"/>
            <a:t> onRejected() will be called (e.g., reject() was called)</a:t>
          </a:r>
          <a:endParaRPr lang="en-US" sz="2500" kern="1200"/>
        </a:p>
      </dsp:txBody>
      <dsp:txXfrm>
        <a:off x="0" y="2552700"/>
        <a:ext cx="6492875" cy="1276350"/>
      </dsp:txXfrm>
    </dsp:sp>
    <dsp:sp modelId="{59868156-4C74-4459-8338-01D3EC2A8790}">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65A4C-9BC9-473E-809B-D6FEECBCB143}">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Pending:</a:t>
          </a:r>
          <a:r>
            <a:rPr lang="en-US" sz="2500" b="0" i="0" kern="1200" baseline="0"/>
            <a:t> not yet fulfilled or rejected</a:t>
          </a:r>
          <a:endParaRPr lang="en-US" sz="2500" kern="1200"/>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A4E3-E877-472A-8F31-2602F31843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8B1A24-7A4F-4262-9C6C-06CD9ECCC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FD93D1-750A-4B0A-8125-5F8860E5B153}"/>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5" name="Footer Placeholder 4">
            <a:extLst>
              <a:ext uri="{FF2B5EF4-FFF2-40B4-BE49-F238E27FC236}">
                <a16:creationId xmlns:a16="http://schemas.microsoft.com/office/drawing/2014/main" id="{3443DC49-D43A-47A6-8B2E-7AEED8A98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4B685-DFB7-4847-A564-CD7B92E23647}"/>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212970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1EB7-E964-4279-8F81-D12D43FEB3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CDC796-1BE7-46BF-A083-700AD1DE51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5DEF76-0068-40E0-969A-73ABEFD5E404}"/>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5" name="Footer Placeholder 4">
            <a:extLst>
              <a:ext uri="{FF2B5EF4-FFF2-40B4-BE49-F238E27FC236}">
                <a16:creationId xmlns:a16="http://schemas.microsoft.com/office/drawing/2014/main" id="{2E27034B-B1A2-4521-A949-8C8721101D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8B837-5C2D-4C08-87AF-F83614C89187}"/>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253142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E7865-BEEB-4E03-A548-F674BEE5D5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BF1467-19C2-4955-9A8D-785B37F73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61B964-B61C-4297-A9A0-0630E9341E03}"/>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5" name="Footer Placeholder 4">
            <a:extLst>
              <a:ext uri="{FF2B5EF4-FFF2-40B4-BE49-F238E27FC236}">
                <a16:creationId xmlns:a16="http://schemas.microsoft.com/office/drawing/2014/main" id="{3BF6C619-4FA4-4CD9-8A62-D41EB998C4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4BF6B-57A2-4E0E-9043-15CFEC7682D3}"/>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101519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E1CA-1C4F-44AB-AF98-4F32513598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1B515F-915A-46F9-87F7-2A53E3F48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3EE853-BFDF-44E4-83CA-FB7BFE8C8328}"/>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5" name="Footer Placeholder 4">
            <a:extLst>
              <a:ext uri="{FF2B5EF4-FFF2-40B4-BE49-F238E27FC236}">
                <a16:creationId xmlns:a16="http://schemas.microsoft.com/office/drawing/2014/main" id="{7F2FC3FC-32F8-4E3A-B312-DAC50615E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69E9C-AE5C-4896-8526-9D42C994DFEB}"/>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216468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AB16-6D0F-4A8B-9B74-2A459216B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48B2D9-9F90-4E7E-8FC5-3E7DF44AB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7C0CB-9DD6-4DD7-AD76-D33F0E10A9A9}"/>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5" name="Footer Placeholder 4">
            <a:extLst>
              <a:ext uri="{FF2B5EF4-FFF2-40B4-BE49-F238E27FC236}">
                <a16:creationId xmlns:a16="http://schemas.microsoft.com/office/drawing/2014/main" id="{87DD4767-B749-47C5-81A3-662724984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2F385-EA35-4669-8AD3-B9B72DB5AB0B}"/>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301692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A53-556E-444F-95EF-9ACD8A2E56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0158D1-2F2D-4018-9B80-1FE3DF00AE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5F8136-5C6C-4ABB-BAE2-9BF193C4A7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FD3025-4284-471C-907A-33A69229EB7A}"/>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6" name="Footer Placeholder 5">
            <a:extLst>
              <a:ext uri="{FF2B5EF4-FFF2-40B4-BE49-F238E27FC236}">
                <a16:creationId xmlns:a16="http://schemas.microsoft.com/office/drawing/2014/main" id="{A61E477A-2580-4559-9ADB-A65C5703BA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A8ECC8-9987-449F-B9D2-71FF4FB7FD3D}"/>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144796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5143-99F9-4417-A34F-891AE3AB60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9DD956-E92E-4A8B-AF76-2958909CB8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D6CE81-99D6-45C7-B338-AFB6A9851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965A7B-704E-43AC-9BED-761EDFC1C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3FEEBE-5AC2-4C64-82F8-78F42B587D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FEACD-953D-4692-8B28-D9F878F6909D}"/>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8" name="Footer Placeholder 7">
            <a:extLst>
              <a:ext uri="{FF2B5EF4-FFF2-40B4-BE49-F238E27FC236}">
                <a16:creationId xmlns:a16="http://schemas.microsoft.com/office/drawing/2014/main" id="{16E6BD89-1D36-4D72-8F66-CE4C25743A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3FEE2D-0A82-4871-9951-61E08F89F038}"/>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294083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FB87-4757-4948-858C-E63C080B1C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D1013D-23CE-462D-8C64-E7B7417FB82C}"/>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4" name="Footer Placeholder 3">
            <a:extLst>
              <a:ext uri="{FF2B5EF4-FFF2-40B4-BE49-F238E27FC236}">
                <a16:creationId xmlns:a16="http://schemas.microsoft.com/office/drawing/2014/main" id="{2A165610-082D-4925-AAE0-CE682014AD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A68BA6-D99B-4F3A-8033-84404A1CA196}"/>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146225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EB2A6-EB73-416A-A72D-34DC5E511962}"/>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3" name="Footer Placeholder 2">
            <a:extLst>
              <a:ext uri="{FF2B5EF4-FFF2-40B4-BE49-F238E27FC236}">
                <a16:creationId xmlns:a16="http://schemas.microsoft.com/office/drawing/2014/main" id="{AD4D7230-7664-4914-9104-A3B46CD012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C3A032-E60B-469C-A99D-EF075A3698C4}"/>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381743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0E08-D711-4139-B553-8B3358FB2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88F2D5-8488-45D1-B76A-9FB12DDE97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EBE30C-3270-4E1B-B78F-6C87ACFCD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D831B-FEC0-4DA4-A181-ABE1DD6B0998}"/>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6" name="Footer Placeholder 5">
            <a:extLst>
              <a:ext uri="{FF2B5EF4-FFF2-40B4-BE49-F238E27FC236}">
                <a16:creationId xmlns:a16="http://schemas.microsoft.com/office/drawing/2014/main" id="{19F309A9-1B09-41F3-9C59-806F05FF1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2856A4-826B-414D-878E-7F6C8D7513C9}"/>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33194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EFF8-C3D0-4F8D-A4B1-26111892F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8AA41C-9085-40F3-9DA7-27EC0298F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85D51E-1851-4DCF-BE47-542B8B903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6DE9F-6C99-482D-97B5-545E0788E1A3}"/>
              </a:ext>
            </a:extLst>
          </p:cNvPr>
          <p:cNvSpPr>
            <a:spLocks noGrp="1"/>
          </p:cNvSpPr>
          <p:nvPr>
            <p:ph type="dt" sz="half" idx="10"/>
          </p:nvPr>
        </p:nvSpPr>
        <p:spPr/>
        <p:txBody>
          <a:bodyPr/>
          <a:lstStyle/>
          <a:p>
            <a:fld id="{7F9FE444-D90B-477E-87C1-411F09E8880E}" type="datetimeFigureOut">
              <a:rPr lang="en-IN" smtClean="0"/>
              <a:t>19-04-2020</a:t>
            </a:fld>
            <a:endParaRPr lang="en-IN"/>
          </a:p>
        </p:txBody>
      </p:sp>
      <p:sp>
        <p:nvSpPr>
          <p:cNvPr id="6" name="Footer Placeholder 5">
            <a:extLst>
              <a:ext uri="{FF2B5EF4-FFF2-40B4-BE49-F238E27FC236}">
                <a16:creationId xmlns:a16="http://schemas.microsoft.com/office/drawing/2014/main" id="{328ED0D9-5491-4ED0-932A-3831343C7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1E6342-E5CA-4343-8506-A3F31BDB5C9F}"/>
              </a:ext>
            </a:extLst>
          </p:cNvPr>
          <p:cNvSpPr>
            <a:spLocks noGrp="1"/>
          </p:cNvSpPr>
          <p:nvPr>
            <p:ph type="sldNum" sz="quarter" idx="12"/>
          </p:nvPr>
        </p:nvSpPr>
        <p:spPr/>
        <p:txBody>
          <a:bodyPr/>
          <a:lstStyle/>
          <a:p>
            <a:fld id="{E9249F05-CB80-47AE-B1BC-1E3E01F38B11}" type="slidenum">
              <a:rPr lang="en-IN" smtClean="0"/>
              <a:t>‹#›</a:t>
            </a:fld>
            <a:endParaRPr lang="en-IN"/>
          </a:p>
        </p:txBody>
      </p:sp>
    </p:spTree>
    <p:extLst>
      <p:ext uri="{BB962C8B-B14F-4D97-AF65-F5344CB8AC3E}">
        <p14:creationId xmlns:p14="http://schemas.microsoft.com/office/powerpoint/2010/main" val="249142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04998E-DFFA-48C4-989E-F78CF8A35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DCD9EB-70E3-462C-B9F8-106620A37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F9D38-2217-4C40-A8AD-3FD904C0C4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FE444-D90B-477E-87C1-411F09E8880E}" type="datetimeFigureOut">
              <a:rPr lang="en-IN" smtClean="0"/>
              <a:t>19-04-2020</a:t>
            </a:fld>
            <a:endParaRPr lang="en-IN"/>
          </a:p>
        </p:txBody>
      </p:sp>
      <p:sp>
        <p:nvSpPr>
          <p:cNvPr id="5" name="Footer Placeholder 4">
            <a:extLst>
              <a:ext uri="{FF2B5EF4-FFF2-40B4-BE49-F238E27FC236}">
                <a16:creationId xmlns:a16="http://schemas.microsoft.com/office/drawing/2014/main" id="{FDD15A53-D1ED-455E-B4CD-A128A93FD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717E66-6AC7-4AED-B3F2-AE47FF85A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49F05-CB80-47AE-B1BC-1E3E01F38B11}" type="slidenum">
              <a:rPr lang="en-IN" smtClean="0"/>
              <a:t>‹#›</a:t>
            </a:fld>
            <a:endParaRPr lang="en-IN"/>
          </a:p>
        </p:txBody>
      </p:sp>
    </p:spTree>
    <p:extLst>
      <p:ext uri="{BB962C8B-B14F-4D97-AF65-F5344CB8AC3E}">
        <p14:creationId xmlns:p14="http://schemas.microsoft.com/office/powerpoint/2010/main" val="498448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BEB7091-8DB4-4DDC-BAD4-E5E970AA0A9E}"/>
              </a:ext>
            </a:extLst>
          </p:cNvPr>
          <p:cNvSpPr>
            <a:spLocks noGrp="1"/>
          </p:cNvSpPr>
          <p:nvPr>
            <p:ph type="ctrTitle"/>
          </p:nvPr>
        </p:nvSpPr>
        <p:spPr>
          <a:xfrm>
            <a:off x="1870997" y="1607809"/>
            <a:ext cx="9236026" cy="2876680"/>
          </a:xfrm>
        </p:spPr>
        <p:txBody>
          <a:bodyPr anchor="b">
            <a:normAutofit/>
          </a:bodyPr>
          <a:lstStyle/>
          <a:p>
            <a:pPr algn="l"/>
            <a:r>
              <a:rPr lang="en-IN" sz="6600">
                <a:solidFill>
                  <a:srgbClr val="FFFFFF"/>
                </a:solidFill>
              </a:rPr>
              <a:t>JavaScript Fundamentals</a:t>
            </a:r>
            <a:br>
              <a:rPr lang="en-IN" sz="6600">
                <a:solidFill>
                  <a:srgbClr val="FFFFFF"/>
                </a:solidFill>
              </a:rPr>
            </a:br>
            <a:endParaRPr lang="en-IN" sz="6600">
              <a:solidFill>
                <a:srgbClr val="FFFFFF"/>
              </a:solidFill>
            </a:endParaRPr>
          </a:p>
        </p:txBody>
      </p:sp>
    </p:spTree>
    <p:extLst>
      <p:ext uri="{BB962C8B-B14F-4D97-AF65-F5344CB8AC3E}">
        <p14:creationId xmlns:p14="http://schemas.microsoft.com/office/powerpoint/2010/main" val="260840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EFACF1-EAE6-4BB0-AEB5-FDF565368B4C}"/>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Default parameters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8194196-E829-4312-9D44-6F69B488D43E}"/>
              </a:ext>
            </a:extLst>
          </p:cNvPr>
          <p:cNvSpPr>
            <a:spLocks noGrp="1"/>
          </p:cNvSpPr>
          <p:nvPr>
            <p:ph idx="1"/>
          </p:nvPr>
        </p:nvSpPr>
        <p:spPr>
          <a:xfrm>
            <a:off x="5221862" y="1719618"/>
            <a:ext cx="5948831" cy="4334629"/>
          </a:xfrm>
        </p:spPr>
        <p:txBody>
          <a:bodyPr anchor="ctr">
            <a:normAutofit/>
          </a:bodyPr>
          <a:lstStyle/>
          <a:p>
            <a:pPr marL="0" indent="0">
              <a:buNone/>
            </a:pPr>
            <a:r>
              <a:rPr lang="en-US" sz="2000">
                <a:solidFill>
                  <a:srgbClr val="FEFFFF"/>
                </a:solidFill>
              </a:rPr>
              <a:t>The </a:t>
            </a:r>
            <a:r>
              <a:rPr lang="en-US" sz="2000" b="1">
                <a:solidFill>
                  <a:srgbClr val="FEFFFF"/>
                </a:solidFill>
              </a:rPr>
              <a:t>default parameter</a:t>
            </a:r>
            <a:r>
              <a:rPr lang="en-US" sz="2000">
                <a:solidFill>
                  <a:srgbClr val="FEFFFF"/>
                </a:solidFill>
              </a:rPr>
              <a:t> is a way to set </a:t>
            </a:r>
            <a:r>
              <a:rPr lang="en-US" sz="2000" b="1">
                <a:solidFill>
                  <a:srgbClr val="FEFFFF"/>
                </a:solidFill>
              </a:rPr>
              <a:t>default</a:t>
            </a:r>
            <a:r>
              <a:rPr lang="en-US" sz="2000">
                <a:solidFill>
                  <a:srgbClr val="FEFFFF"/>
                </a:solidFill>
              </a:rPr>
              <a:t> values for function </a:t>
            </a:r>
            <a:r>
              <a:rPr lang="en-US" sz="2000" b="1">
                <a:solidFill>
                  <a:srgbClr val="FEFFFF"/>
                </a:solidFill>
              </a:rPr>
              <a:t>parameters</a:t>
            </a:r>
            <a:r>
              <a:rPr lang="en-US" sz="2000">
                <a:solidFill>
                  <a:srgbClr val="FEFFFF"/>
                </a:solidFill>
              </a:rPr>
              <a:t> a value is no passed in (ie. it is undefined ). In a function, Ii a </a:t>
            </a:r>
            <a:r>
              <a:rPr lang="en-US" sz="2000" b="1">
                <a:solidFill>
                  <a:srgbClr val="FEFFFF"/>
                </a:solidFill>
              </a:rPr>
              <a:t>parameter</a:t>
            </a:r>
            <a:r>
              <a:rPr lang="en-US" sz="2000">
                <a:solidFill>
                  <a:srgbClr val="FEFFFF"/>
                </a:solidFill>
              </a:rPr>
              <a:t> is not provided, then its value becomes undefined . In this case, the </a:t>
            </a:r>
            <a:r>
              <a:rPr lang="en-US" sz="2000" b="1">
                <a:solidFill>
                  <a:srgbClr val="FEFFFF"/>
                </a:solidFill>
              </a:rPr>
              <a:t>default</a:t>
            </a:r>
            <a:r>
              <a:rPr lang="en-US" sz="2000">
                <a:solidFill>
                  <a:srgbClr val="FEFFFF"/>
                </a:solidFill>
              </a:rPr>
              <a:t> value that we specify is applied by the compiler.</a:t>
            </a:r>
          </a:p>
          <a:p>
            <a:pPr marL="0" indent="0">
              <a:buNone/>
            </a:pPr>
            <a:endParaRPr lang="en-US" sz="2000">
              <a:solidFill>
                <a:srgbClr val="FEFFFF"/>
              </a:solidFill>
            </a:endParaRPr>
          </a:p>
          <a:p>
            <a:pPr marL="0" indent="0">
              <a:buNone/>
            </a:pPr>
            <a:r>
              <a:rPr lang="en-US" sz="2000">
                <a:solidFill>
                  <a:srgbClr val="FEFFFF"/>
                </a:solidFill>
              </a:rPr>
              <a:t>function multiply(a, b = 1) </a:t>
            </a:r>
          </a:p>
          <a:p>
            <a:pPr marL="0" indent="0">
              <a:buNone/>
            </a:pPr>
            <a:r>
              <a:rPr lang="en-US" sz="2000">
                <a:solidFill>
                  <a:srgbClr val="FEFFFF"/>
                </a:solidFill>
              </a:rPr>
              <a:t>{  return a * b;</a:t>
            </a:r>
          </a:p>
          <a:p>
            <a:pPr marL="0" indent="0">
              <a:buNone/>
            </a:pPr>
            <a:r>
              <a:rPr lang="en-US" sz="2000">
                <a:solidFill>
                  <a:srgbClr val="FEFFFF"/>
                </a:solidFill>
              </a:rPr>
              <a:t>}</a:t>
            </a:r>
          </a:p>
          <a:p>
            <a:pPr marL="0" indent="0">
              <a:buNone/>
            </a:pPr>
            <a:r>
              <a:rPr lang="en-US" sz="2000">
                <a:solidFill>
                  <a:srgbClr val="FEFFFF"/>
                </a:solidFill>
              </a:rPr>
              <a:t>console.log(multiply(5, 2));// expected output: 10</a:t>
            </a:r>
          </a:p>
          <a:p>
            <a:pPr marL="0" indent="0">
              <a:buNone/>
            </a:pPr>
            <a:r>
              <a:rPr lang="en-US" sz="2000">
                <a:solidFill>
                  <a:srgbClr val="FEFFFF"/>
                </a:solidFill>
              </a:rPr>
              <a:t>console.log(multiply(5));// expected output: 5</a:t>
            </a:r>
            <a:endParaRPr lang="en-IN" sz="2000">
              <a:solidFill>
                <a:srgbClr val="FEFFFF"/>
              </a:solidFill>
            </a:endParaRPr>
          </a:p>
        </p:txBody>
      </p:sp>
    </p:spTree>
    <p:extLst>
      <p:ext uri="{BB962C8B-B14F-4D97-AF65-F5344CB8AC3E}">
        <p14:creationId xmlns:p14="http://schemas.microsoft.com/office/powerpoint/2010/main" val="228422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C7EC66-EEC6-4ED0-93CF-35773B75012D}"/>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Callback functions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2E1E5B1-1330-44E6-A5C9-5E55F0A8DB42}"/>
              </a:ext>
            </a:extLst>
          </p:cNvPr>
          <p:cNvSpPr>
            <a:spLocks noGrp="1"/>
          </p:cNvSpPr>
          <p:nvPr>
            <p:ph idx="1"/>
          </p:nvPr>
        </p:nvSpPr>
        <p:spPr>
          <a:xfrm>
            <a:off x="5221862" y="1719618"/>
            <a:ext cx="5948831" cy="4334629"/>
          </a:xfrm>
        </p:spPr>
        <p:txBody>
          <a:bodyPr anchor="ctr">
            <a:normAutofit/>
          </a:bodyPr>
          <a:lstStyle/>
          <a:p>
            <a:pPr marL="0" indent="0">
              <a:buNone/>
            </a:pPr>
            <a:r>
              <a:rPr lang="en-US" sz="2400" dirty="0">
                <a:solidFill>
                  <a:srgbClr val="FEFFFF"/>
                </a:solidFill>
              </a:rPr>
              <a:t>A </a:t>
            </a:r>
            <a:r>
              <a:rPr lang="en-US" sz="2400" b="1" dirty="0">
                <a:solidFill>
                  <a:srgbClr val="FEFFFF"/>
                </a:solidFill>
              </a:rPr>
              <a:t>callback function</a:t>
            </a:r>
            <a:r>
              <a:rPr lang="en-US" sz="2400" dirty="0">
                <a:solidFill>
                  <a:srgbClr val="FEFFFF"/>
                </a:solidFill>
              </a:rPr>
              <a:t> is a </a:t>
            </a:r>
            <a:r>
              <a:rPr lang="en-US" sz="2400" b="1" dirty="0">
                <a:solidFill>
                  <a:srgbClr val="FEFFFF"/>
                </a:solidFill>
              </a:rPr>
              <a:t>function</a:t>
            </a:r>
            <a:r>
              <a:rPr lang="en-US" sz="2400" dirty="0">
                <a:solidFill>
                  <a:srgbClr val="FEFFFF"/>
                </a:solidFill>
              </a:rPr>
              <a:t> that is passed as an argument to another </a:t>
            </a:r>
            <a:r>
              <a:rPr lang="en-US" sz="2400" b="1" dirty="0">
                <a:solidFill>
                  <a:srgbClr val="FEFFFF"/>
                </a:solidFill>
              </a:rPr>
              <a:t>function</a:t>
            </a:r>
            <a:r>
              <a:rPr lang="en-US" sz="2400" dirty="0">
                <a:solidFill>
                  <a:srgbClr val="FEFFFF"/>
                </a:solidFill>
              </a:rPr>
              <a:t>, to be “called back” at a later time. A </a:t>
            </a:r>
            <a:r>
              <a:rPr lang="en-US" sz="2400" b="1" dirty="0">
                <a:solidFill>
                  <a:srgbClr val="FEFFFF"/>
                </a:solidFill>
              </a:rPr>
              <a:t>function</a:t>
            </a:r>
            <a:r>
              <a:rPr lang="en-US" sz="2400" dirty="0">
                <a:solidFill>
                  <a:srgbClr val="FEFFFF"/>
                </a:solidFill>
              </a:rPr>
              <a:t> that accepts other </a:t>
            </a:r>
            <a:r>
              <a:rPr lang="en-US" sz="2400" b="1" dirty="0">
                <a:solidFill>
                  <a:srgbClr val="FEFFFF"/>
                </a:solidFill>
              </a:rPr>
              <a:t>functions</a:t>
            </a:r>
            <a:r>
              <a:rPr lang="en-US" sz="2400" dirty="0">
                <a:solidFill>
                  <a:srgbClr val="FEFFFF"/>
                </a:solidFill>
              </a:rPr>
              <a:t> as arguments is called a higher-order </a:t>
            </a:r>
            <a:r>
              <a:rPr lang="en-US" sz="2400" b="1" dirty="0">
                <a:solidFill>
                  <a:srgbClr val="FEFFFF"/>
                </a:solidFill>
              </a:rPr>
              <a:t>function</a:t>
            </a:r>
            <a:r>
              <a:rPr lang="en-US" sz="2400" dirty="0">
                <a:solidFill>
                  <a:srgbClr val="FEFFFF"/>
                </a:solidFill>
              </a:rPr>
              <a:t>, which contains the logic for when the </a:t>
            </a:r>
            <a:r>
              <a:rPr lang="en-US" sz="2400" b="1" dirty="0">
                <a:solidFill>
                  <a:srgbClr val="FEFFFF"/>
                </a:solidFill>
              </a:rPr>
              <a:t>callback function</a:t>
            </a:r>
            <a:r>
              <a:rPr lang="en-US" sz="2400" dirty="0">
                <a:solidFill>
                  <a:srgbClr val="FEFFFF"/>
                </a:solidFill>
              </a:rPr>
              <a:t> gets executed</a:t>
            </a:r>
            <a:endParaRPr lang="en-IN" sz="2400" dirty="0">
              <a:solidFill>
                <a:srgbClr val="FEFFFF"/>
              </a:solidFill>
            </a:endParaRPr>
          </a:p>
        </p:txBody>
      </p:sp>
    </p:spTree>
    <p:extLst>
      <p:ext uri="{BB962C8B-B14F-4D97-AF65-F5344CB8AC3E}">
        <p14:creationId xmlns:p14="http://schemas.microsoft.com/office/powerpoint/2010/main" val="68898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6BAE30-D10F-46CF-9C6A-28AD33456D32}"/>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Promises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49D37B1-41D2-498A-BEC5-3D4F64EADB07}"/>
              </a:ext>
            </a:extLst>
          </p:cNvPr>
          <p:cNvSpPr>
            <a:spLocks noGrp="1"/>
          </p:cNvSpPr>
          <p:nvPr>
            <p:ph idx="1"/>
          </p:nvPr>
        </p:nvSpPr>
        <p:spPr>
          <a:xfrm>
            <a:off x="5221862" y="1719618"/>
            <a:ext cx="5948831" cy="4334629"/>
          </a:xfrm>
        </p:spPr>
        <p:txBody>
          <a:bodyPr anchor="ctr">
            <a:normAutofit/>
          </a:bodyPr>
          <a:lstStyle/>
          <a:p>
            <a:pPr marL="0" indent="0">
              <a:buNone/>
            </a:pPr>
            <a:r>
              <a:rPr lang="en-US" sz="2400" b="1" dirty="0">
                <a:solidFill>
                  <a:srgbClr val="FEFFFF"/>
                </a:solidFill>
              </a:rPr>
              <a:t>Promises</a:t>
            </a:r>
            <a:r>
              <a:rPr lang="en-US" sz="2400" dirty="0">
                <a:solidFill>
                  <a:srgbClr val="FEFFFF"/>
                </a:solidFill>
              </a:rPr>
              <a:t> are used to handle asynchronous operations in </a:t>
            </a:r>
            <a:r>
              <a:rPr lang="en-US" sz="2400" b="1" dirty="0">
                <a:solidFill>
                  <a:srgbClr val="FEFFFF"/>
                </a:solidFill>
              </a:rPr>
              <a:t>JavaScript</a:t>
            </a:r>
            <a:r>
              <a:rPr lang="en-US" sz="2400" dirty="0">
                <a:solidFill>
                  <a:srgbClr val="FEFFFF"/>
                </a:solidFill>
              </a:rPr>
              <a:t>. They are easy to manage when dealing with multiple asynchronous operations where callbacks can create callback hell leading to unmanageable code.</a:t>
            </a:r>
          </a:p>
          <a:p>
            <a:pPr marL="0" indent="0">
              <a:buNone/>
            </a:pPr>
            <a:endParaRPr lang="en-US" sz="2400" dirty="0">
              <a:solidFill>
                <a:srgbClr val="FEFFFF"/>
              </a:solidFill>
            </a:endParaRPr>
          </a:p>
          <a:p>
            <a:pPr marL="0" indent="0">
              <a:buNone/>
            </a:pPr>
            <a:endParaRPr lang="en-US" sz="2400" dirty="0">
              <a:solidFill>
                <a:srgbClr val="FEFFFF"/>
              </a:solidFill>
            </a:endParaRPr>
          </a:p>
          <a:p>
            <a:pPr marL="0" indent="0">
              <a:buNone/>
            </a:pPr>
            <a:endParaRPr lang="en-IN" sz="2400" dirty="0">
              <a:solidFill>
                <a:srgbClr val="FEFFFF"/>
              </a:solidFill>
            </a:endParaRPr>
          </a:p>
        </p:txBody>
      </p:sp>
    </p:spTree>
    <p:extLst>
      <p:ext uri="{BB962C8B-B14F-4D97-AF65-F5344CB8AC3E}">
        <p14:creationId xmlns:p14="http://schemas.microsoft.com/office/powerpoint/2010/main" val="75779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1C965F7-5A47-4358-B555-BF7B500A053F}"/>
              </a:ext>
            </a:extLst>
          </p:cNvPr>
          <p:cNvSpPr>
            <a:spLocks noGrp="1"/>
          </p:cNvSpPr>
          <p:nvPr>
            <p:ph type="title"/>
          </p:nvPr>
        </p:nvSpPr>
        <p:spPr>
          <a:xfrm>
            <a:off x="535020" y="685800"/>
            <a:ext cx="2780271" cy="5105400"/>
          </a:xfrm>
        </p:spPr>
        <p:txBody>
          <a:bodyPr>
            <a:normAutofit/>
          </a:bodyPr>
          <a:lstStyle/>
          <a:p>
            <a:r>
              <a:rPr lang="en-IN" sz="4000">
                <a:solidFill>
                  <a:srgbClr val="FFFFFF"/>
                </a:solidFill>
              </a:rPr>
              <a:t>continue…</a:t>
            </a:r>
          </a:p>
        </p:txBody>
      </p:sp>
      <p:graphicFrame>
        <p:nvGraphicFramePr>
          <p:cNvPr id="6" name="Rectangle 1">
            <a:extLst>
              <a:ext uri="{FF2B5EF4-FFF2-40B4-BE49-F238E27FC236}">
                <a16:creationId xmlns:a16="http://schemas.microsoft.com/office/drawing/2014/main" id="{43019F62-86A6-498B-A66A-880388DBAC80}"/>
              </a:ext>
            </a:extLst>
          </p:cNvPr>
          <p:cNvGraphicFramePr>
            <a:graphicFrameLocks noGrp="1"/>
          </p:cNvGraphicFramePr>
          <p:nvPr>
            <p:ph idx="1"/>
            <p:extLst>
              <p:ext uri="{D42A27DB-BD31-4B8C-83A1-F6EECF244321}">
                <p14:modId xmlns:p14="http://schemas.microsoft.com/office/powerpoint/2010/main" val="25018519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57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4ED67A-DCE2-4C03-99CE-86F65C074326}"/>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continue…</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1">
            <a:extLst>
              <a:ext uri="{FF2B5EF4-FFF2-40B4-BE49-F238E27FC236}">
                <a16:creationId xmlns:a16="http://schemas.microsoft.com/office/drawing/2014/main" id="{DFCB6455-3BE4-44A6-8282-B47F219DB61B}"/>
              </a:ext>
            </a:extLst>
          </p:cNvPr>
          <p:cNvSpPr>
            <a:spLocks noGrp="1" noChangeArrowheads="1"/>
          </p:cNvSpPr>
          <p:nvPr>
            <p:ph idx="1"/>
          </p:nvPr>
        </p:nvSpPr>
        <p:spPr bwMode="auto">
          <a:xfrm>
            <a:off x="5221862" y="1719618"/>
            <a:ext cx="5948831" cy="433462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solidFill>
                  <a:srgbClr val="FEFFFF"/>
                </a:solidFill>
                <a:effectLst/>
                <a:latin typeface="Roboto Mono"/>
              </a:rPr>
              <a:t>var promise = new Promise(function(resolve, reject) {</a:t>
            </a:r>
            <a:br>
              <a:rPr kumimoji="0" lang="en-US" altLang="en-US" sz="2400" b="0" i="0" u="none" strike="noStrike" cap="none" normalizeH="0" baseline="0" dirty="0">
                <a:ln>
                  <a:noFill/>
                </a:ln>
                <a:solidFill>
                  <a:srgbClr val="FEFFFF"/>
                </a:solidFill>
                <a:effectLst/>
                <a:latin typeface="Roboto Mono"/>
              </a:rPr>
            </a:br>
            <a:r>
              <a:rPr kumimoji="0" lang="en-US" altLang="en-US" sz="2400" b="0" i="0" u="none" strike="noStrike" cap="none" normalizeH="0" baseline="0" dirty="0">
                <a:ln>
                  <a:noFill/>
                </a:ln>
                <a:solidFill>
                  <a:srgbClr val="FEFFFF"/>
                </a:solidFill>
                <a:effectLst/>
                <a:latin typeface="Roboto Mono"/>
              </a:rPr>
              <a:t>// do a thing, possibly async, then…</a:t>
            </a:r>
            <a:br>
              <a:rPr kumimoji="0" lang="en-US" altLang="en-US" sz="2400" b="0" i="0" u="none" strike="noStrike" cap="none" normalizeH="0" baseline="0" dirty="0">
                <a:ln>
                  <a:noFill/>
                </a:ln>
                <a:solidFill>
                  <a:srgbClr val="FEFFFF"/>
                </a:solidFill>
                <a:effectLst/>
                <a:latin typeface="Roboto Mono"/>
              </a:rPr>
            </a:br>
            <a:br>
              <a:rPr kumimoji="0" lang="en-US" altLang="en-US" sz="2400" b="0" i="0" u="none" strike="noStrike" cap="none" normalizeH="0" baseline="0" dirty="0">
                <a:ln>
                  <a:noFill/>
                </a:ln>
                <a:solidFill>
                  <a:srgbClr val="FEFFFF"/>
                </a:solidFill>
                <a:effectLst/>
                <a:latin typeface="Roboto Mono"/>
              </a:rPr>
            </a:br>
            <a:r>
              <a:rPr kumimoji="0" lang="en-US" altLang="en-US" sz="2400" b="0" i="0" u="none" strike="noStrike" cap="none" normalizeH="0" baseline="0" dirty="0">
                <a:ln>
                  <a:noFill/>
                </a:ln>
                <a:solidFill>
                  <a:srgbClr val="FEFFFF"/>
                </a:solidFill>
                <a:effectLst/>
                <a:latin typeface="Roboto Mono"/>
              </a:rPr>
              <a:t>if (/* everything turned out fine */) {</a:t>
            </a:r>
            <a:br>
              <a:rPr kumimoji="0" lang="en-US" altLang="en-US" sz="2400" b="0" i="0" u="none" strike="noStrike" cap="none" normalizeH="0" baseline="0" dirty="0">
                <a:ln>
                  <a:noFill/>
                </a:ln>
                <a:solidFill>
                  <a:srgbClr val="FEFFFF"/>
                </a:solidFill>
                <a:effectLst/>
                <a:latin typeface="Roboto Mono"/>
              </a:rPr>
            </a:br>
            <a:r>
              <a:rPr kumimoji="0" lang="en-US" altLang="en-US" sz="2400" b="0" i="0" u="none" strike="noStrike" cap="none" normalizeH="0" baseline="0" dirty="0">
                <a:ln>
                  <a:noFill/>
                </a:ln>
                <a:solidFill>
                  <a:srgbClr val="FEFFFF"/>
                </a:solidFill>
                <a:effectLst/>
                <a:latin typeface="Roboto Mono"/>
              </a:rPr>
              <a:t>resolve("Stuff worked!");</a:t>
            </a:r>
            <a:br>
              <a:rPr kumimoji="0" lang="en-US" altLang="en-US" sz="2400" b="0" i="0" u="none" strike="noStrike" cap="none" normalizeH="0" baseline="0" dirty="0">
                <a:ln>
                  <a:noFill/>
                </a:ln>
                <a:solidFill>
                  <a:srgbClr val="FEFFFF"/>
                </a:solidFill>
                <a:effectLst/>
                <a:latin typeface="Roboto Mono"/>
              </a:rPr>
            </a:br>
            <a:r>
              <a:rPr kumimoji="0" lang="en-US" altLang="en-US" sz="2400" b="0" i="0" u="none" strike="noStrike" cap="none" normalizeH="0" baseline="0" dirty="0">
                <a:ln>
                  <a:noFill/>
                </a:ln>
                <a:solidFill>
                  <a:srgbClr val="FEFFFF"/>
                </a:solidFill>
                <a:effectLst/>
                <a:latin typeface="Roboto Mono"/>
              </a:rPr>
              <a:t>}</a:t>
            </a:r>
            <a:br>
              <a:rPr kumimoji="0" lang="en-US" altLang="en-US" sz="2400" b="0" i="0" u="none" strike="noStrike" cap="none" normalizeH="0" baseline="0" dirty="0">
                <a:ln>
                  <a:noFill/>
                </a:ln>
                <a:solidFill>
                  <a:srgbClr val="FEFFFF"/>
                </a:solidFill>
                <a:effectLst/>
                <a:latin typeface="Roboto Mono"/>
              </a:rPr>
            </a:br>
            <a:r>
              <a:rPr kumimoji="0" lang="en-US" altLang="en-US" sz="2400" b="0" i="0" u="none" strike="noStrike" cap="none" normalizeH="0" baseline="0" dirty="0">
                <a:ln>
                  <a:noFill/>
                </a:ln>
                <a:solidFill>
                  <a:srgbClr val="FEFFFF"/>
                </a:solidFill>
                <a:effectLst/>
                <a:latin typeface="Roboto Mono"/>
              </a:rPr>
              <a:t>else {</a:t>
            </a:r>
            <a:br>
              <a:rPr kumimoji="0" lang="en-US" altLang="en-US" sz="2400" b="0" i="0" u="none" strike="noStrike" cap="none" normalizeH="0" baseline="0" dirty="0">
                <a:ln>
                  <a:noFill/>
                </a:ln>
                <a:solidFill>
                  <a:srgbClr val="FEFFFF"/>
                </a:solidFill>
                <a:effectLst/>
                <a:latin typeface="Roboto Mono"/>
              </a:rPr>
            </a:br>
            <a:r>
              <a:rPr kumimoji="0" lang="en-US" altLang="en-US" sz="2400" b="0" i="0" u="none" strike="noStrike" cap="none" normalizeH="0" baseline="0" dirty="0">
                <a:ln>
                  <a:noFill/>
                </a:ln>
                <a:solidFill>
                  <a:srgbClr val="FEFFFF"/>
                </a:solidFill>
                <a:effectLst/>
                <a:latin typeface="Roboto Mono"/>
              </a:rPr>
              <a:t>reject(Error("It broke"));</a:t>
            </a:r>
            <a:br>
              <a:rPr kumimoji="0" lang="en-US" altLang="en-US" sz="2400" b="0" i="0" u="none" strike="noStrike" cap="none" normalizeH="0" baseline="0" dirty="0">
                <a:ln>
                  <a:noFill/>
                </a:ln>
                <a:solidFill>
                  <a:srgbClr val="FEFFFF"/>
                </a:solidFill>
                <a:effectLst/>
                <a:latin typeface="Roboto Mono"/>
              </a:rPr>
            </a:br>
            <a:r>
              <a:rPr kumimoji="0" lang="en-US" altLang="en-US" sz="2400" b="0" i="0" u="none" strike="noStrike" cap="none" normalizeH="0" baseline="0" dirty="0">
                <a:ln>
                  <a:noFill/>
                </a:ln>
                <a:solidFill>
                  <a:srgbClr val="FEFFFF"/>
                </a:solidFill>
                <a:effectLst/>
                <a:latin typeface="Roboto Mono"/>
              </a:rPr>
              <a:t>}</a:t>
            </a:r>
            <a:br>
              <a:rPr kumimoji="0" lang="en-US" altLang="en-US" sz="2400" b="0" i="0" u="none" strike="noStrike" cap="none" normalizeH="0" baseline="0" dirty="0">
                <a:ln>
                  <a:noFill/>
                </a:ln>
                <a:solidFill>
                  <a:srgbClr val="FEFFFF"/>
                </a:solidFill>
                <a:effectLst/>
                <a:latin typeface="Roboto Mono"/>
              </a:rPr>
            </a:br>
            <a:r>
              <a:rPr kumimoji="0" lang="en-US" altLang="en-US" sz="2400" b="0" i="0" u="none" strike="noStrike" cap="none" normalizeH="0" baseline="0" dirty="0">
                <a:ln>
                  <a:noFill/>
                </a:ln>
                <a:solidFill>
                  <a:srgbClr val="FEFFFF"/>
                </a:solidFill>
                <a:effectLst/>
                <a:latin typeface="Roboto Mono"/>
              </a:rPr>
              <a:t>});</a:t>
            </a:r>
            <a:r>
              <a:rPr kumimoji="0" lang="en-US" altLang="en-US" sz="2400" b="0" i="0" u="none" strike="noStrike" cap="none" normalizeH="0" baseline="0" dirty="0">
                <a:ln>
                  <a:noFill/>
                </a:ln>
                <a:solidFill>
                  <a:srgbClr val="FEFFFF"/>
                </a:solidFill>
                <a:effectLst/>
              </a:rPr>
              <a:t> </a:t>
            </a:r>
            <a:endParaRPr kumimoji="0" lang="en-US" altLang="en-US" sz="2400" b="0" i="0" u="none" strike="noStrike" cap="none" normalizeH="0" baseline="0" dirty="0">
              <a:ln>
                <a:noFill/>
              </a:ln>
              <a:solidFill>
                <a:srgbClr val="FEFFFF"/>
              </a:solidFill>
              <a:effectLst/>
              <a:latin typeface="Arial" panose="020B0604020202020204" pitchFamily="34" charset="0"/>
            </a:endParaRPr>
          </a:p>
        </p:txBody>
      </p:sp>
    </p:spTree>
    <p:extLst>
      <p:ext uri="{BB962C8B-B14F-4D97-AF65-F5344CB8AC3E}">
        <p14:creationId xmlns:p14="http://schemas.microsoft.com/office/powerpoint/2010/main" val="52492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0AE8CF-7031-4745-9934-E5CD68E581A8}"/>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Hoisting</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EBCBC1A-0A7E-4561-B884-D2B6CD9F731E}"/>
              </a:ext>
            </a:extLst>
          </p:cNvPr>
          <p:cNvSpPr>
            <a:spLocks noGrp="1"/>
          </p:cNvSpPr>
          <p:nvPr>
            <p:ph idx="1"/>
          </p:nvPr>
        </p:nvSpPr>
        <p:spPr>
          <a:xfrm>
            <a:off x="5221862" y="1719618"/>
            <a:ext cx="5948831" cy="4334629"/>
          </a:xfrm>
        </p:spPr>
        <p:txBody>
          <a:bodyPr anchor="ctr">
            <a:normAutofit/>
          </a:bodyPr>
          <a:lstStyle/>
          <a:p>
            <a:pPr marL="0" indent="0">
              <a:buNone/>
            </a:pPr>
            <a:r>
              <a:rPr lang="en-US" sz="2400" b="1" dirty="0">
                <a:solidFill>
                  <a:srgbClr val="FEFFFF"/>
                </a:solidFill>
              </a:rPr>
              <a:t>Hoisting</a:t>
            </a:r>
            <a:r>
              <a:rPr lang="en-US" sz="2400" dirty="0">
                <a:solidFill>
                  <a:srgbClr val="FEFFFF"/>
                </a:solidFill>
              </a:rPr>
              <a:t> is a </a:t>
            </a:r>
            <a:r>
              <a:rPr lang="en-US" sz="2400" b="1" dirty="0">
                <a:solidFill>
                  <a:srgbClr val="FEFFFF"/>
                </a:solidFill>
              </a:rPr>
              <a:t>JavaScript</a:t>
            </a:r>
            <a:r>
              <a:rPr lang="en-US" sz="2400" dirty="0">
                <a:solidFill>
                  <a:srgbClr val="FEFFFF"/>
                </a:solidFill>
              </a:rPr>
              <a:t> mechanism where variables and function declarations are moved to the top of their scope before code execution. Inevitably, this means that no matter where functions and variables are declared, they are moved to the top of their scope regardless of whether their scope is global or local.</a:t>
            </a:r>
            <a:endParaRPr lang="en-IN" sz="2400" dirty="0">
              <a:solidFill>
                <a:srgbClr val="FEFFFF"/>
              </a:solidFill>
            </a:endParaRPr>
          </a:p>
        </p:txBody>
      </p:sp>
    </p:spTree>
    <p:extLst>
      <p:ext uri="{BB962C8B-B14F-4D97-AF65-F5344CB8AC3E}">
        <p14:creationId xmlns:p14="http://schemas.microsoft.com/office/powerpoint/2010/main" val="147357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C0358F-A861-4514-BFF6-4E5355DAF72E}"/>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continue…</a:t>
            </a:r>
          </a:p>
        </p:txBody>
      </p:sp>
      <p:sp>
        <p:nvSpPr>
          <p:cNvPr id="2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BC3A76C-B0AE-462E-A40E-EE5BECCF3278}"/>
              </a:ext>
            </a:extLst>
          </p:cNvPr>
          <p:cNvSpPr>
            <a:spLocks noGrp="1"/>
          </p:cNvSpPr>
          <p:nvPr>
            <p:ph idx="1"/>
          </p:nvPr>
        </p:nvSpPr>
        <p:spPr>
          <a:xfrm>
            <a:off x="5221862" y="1719618"/>
            <a:ext cx="5948831" cy="4334629"/>
          </a:xfrm>
        </p:spPr>
        <p:txBody>
          <a:bodyPr anchor="ctr">
            <a:normAutofit/>
          </a:bodyPr>
          <a:lstStyle/>
          <a:p>
            <a:pPr marL="0" indent="0">
              <a:buNone/>
            </a:pPr>
            <a:r>
              <a:rPr lang="en-IN" sz="2400" dirty="0">
                <a:solidFill>
                  <a:srgbClr val="FEFFFF"/>
                </a:solidFill>
              </a:rPr>
              <a:t>console.log(myName);</a:t>
            </a:r>
            <a:br>
              <a:rPr lang="en-IN" sz="2400" dirty="0">
                <a:solidFill>
                  <a:srgbClr val="FEFFFF"/>
                </a:solidFill>
              </a:rPr>
            </a:br>
            <a:r>
              <a:rPr lang="en-IN" sz="2400" dirty="0">
                <a:solidFill>
                  <a:srgbClr val="FEFFFF"/>
                </a:solidFill>
              </a:rPr>
              <a:t>var myName = ‘Sunil’;</a:t>
            </a:r>
          </a:p>
          <a:p>
            <a:pPr marL="0" indent="0">
              <a:buNone/>
            </a:pPr>
            <a:endParaRPr lang="en-IN" sz="2400" dirty="0">
              <a:solidFill>
                <a:srgbClr val="FEFFFF"/>
              </a:solidFill>
            </a:endParaRPr>
          </a:p>
          <a:p>
            <a:pPr marL="0" indent="0">
              <a:buNone/>
            </a:pPr>
            <a:r>
              <a:rPr lang="en-IN" sz="2400" dirty="0">
                <a:solidFill>
                  <a:schemeClr val="accent6">
                    <a:lumMod val="40000"/>
                    <a:lumOff val="60000"/>
                  </a:schemeClr>
                </a:solidFill>
              </a:rPr>
              <a:t>Undefined</a:t>
            </a:r>
          </a:p>
          <a:p>
            <a:pPr marL="0" indent="0">
              <a:buNone/>
            </a:pPr>
            <a:endParaRPr lang="en-IN" sz="2400" dirty="0">
              <a:solidFill>
                <a:srgbClr val="FEFFFF"/>
              </a:solidFill>
            </a:endParaRPr>
          </a:p>
          <a:p>
            <a:pPr marL="0" indent="0">
              <a:buNone/>
            </a:pPr>
            <a:r>
              <a:rPr lang="en-US" sz="2400" dirty="0">
                <a:solidFill>
                  <a:srgbClr val="FEFFFF"/>
                </a:solidFill>
              </a:rPr>
              <a:t>variables get moved to the top of their scope when your JavaScript compiles at runtime</a:t>
            </a:r>
            <a:endParaRPr lang="en-IN" sz="2400" dirty="0">
              <a:solidFill>
                <a:srgbClr val="FEFFFF"/>
              </a:solidFill>
            </a:endParaRPr>
          </a:p>
          <a:p>
            <a:pPr marL="0" indent="0">
              <a:buNone/>
            </a:pPr>
            <a:endParaRPr lang="en-IN" sz="2400" dirty="0">
              <a:solidFill>
                <a:srgbClr val="FEFFFF"/>
              </a:solidFill>
            </a:endParaRPr>
          </a:p>
          <a:p>
            <a:pPr marL="0" indent="0">
              <a:buNone/>
            </a:pPr>
            <a:endParaRPr lang="en-IN" sz="2400" dirty="0">
              <a:solidFill>
                <a:srgbClr val="FEFFFF"/>
              </a:solidFill>
            </a:endParaRPr>
          </a:p>
        </p:txBody>
      </p:sp>
    </p:spTree>
    <p:extLst>
      <p:ext uri="{BB962C8B-B14F-4D97-AF65-F5344CB8AC3E}">
        <p14:creationId xmlns:p14="http://schemas.microsoft.com/office/powerpoint/2010/main" val="79879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DD9735-9A00-4AC2-BB10-EC2C6D50FAB3}"/>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continue…</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8D15808-9C99-4033-8CF5-77A01744204F}"/>
              </a:ext>
            </a:extLst>
          </p:cNvPr>
          <p:cNvSpPr>
            <a:spLocks noGrp="1"/>
          </p:cNvSpPr>
          <p:nvPr>
            <p:ph idx="1"/>
          </p:nvPr>
        </p:nvSpPr>
        <p:spPr>
          <a:xfrm>
            <a:off x="5221862" y="1719618"/>
            <a:ext cx="5948831" cy="4334629"/>
          </a:xfrm>
        </p:spPr>
        <p:txBody>
          <a:bodyPr anchor="ctr">
            <a:normAutofit/>
          </a:bodyPr>
          <a:lstStyle/>
          <a:p>
            <a:pPr marL="0" indent="0">
              <a:buNone/>
            </a:pPr>
            <a:r>
              <a:rPr lang="en-IN" sz="2400">
                <a:solidFill>
                  <a:srgbClr val="FEFFFF"/>
                </a:solidFill>
              </a:rPr>
              <a:t>function hey() {</a:t>
            </a:r>
            <a:br>
              <a:rPr lang="en-IN" sz="2400">
                <a:solidFill>
                  <a:srgbClr val="FEFFFF"/>
                </a:solidFill>
              </a:rPr>
            </a:br>
            <a:r>
              <a:rPr lang="en-IN" sz="2400">
                <a:solidFill>
                  <a:srgbClr val="FEFFFF"/>
                </a:solidFill>
              </a:rPr>
              <a:t>console.log('hey ' + myName);</a:t>
            </a:r>
            <a:br>
              <a:rPr lang="en-IN" sz="2400">
                <a:solidFill>
                  <a:srgbClr val="FEFFFF"/>
                </a:solidFill>
              </a:rPr>
            </a:br>
            <a:r>
              <a:rPr lang="en-IN" sz="2400">
                <a:solidFill>
                  <a:srgbClr val="FEFFFF"/>
                </a:solidFill>
              </a:rPr>
              <a:t>};</a:t>
            </a:r>
            <a:br>
              <a:rPr lang="en-IN" sz="2400">
                <a:solidFill>
                  <a:srgbClr val="FEFFFF"/>
                </a:solidFill>
              </a:rPr>
            </a:br>
            <a:r>
              <a:rPr lang="en-IN" sz="2400">
                <a:solidFill>
                  <a:srgbClr val="FEFFFF"/>
                </a:solidFill>
              </a:rPr>
              <a:t>hey();</a:t>
            </a:r>
            <a:br>
              <a:rPr lang="en-IN" sz="2400">
                <a:solidFill>
                  <a:srgbClr val="FEFFFF"/>
                </a:solidFill>
              </a:rPr>
            </a:br>
            <a:r>
              <a:rPr lang="en-IN" sz="2400">
                <a:solidFill>
                  <a:srgbClr val="FEFFFF"/>
                </a:solidFill>
              </a:rPr>
              <a:t>var myName = 'Sunil’;</a:t>
            </a:r>
          </a:p>
          <a:p>
            <a:pPr marL="0" indent="0">
              <a:buNone/>
            </a:pPr>
            <a:r>
              <a:rPr lang="en-IN" sz="2400">
                <a:solidFill>
                  <a:srgbClr val="FEFFFF"/>
                </a:solidFill>
              </a:rPr>
              <a:t>-------------------------------------------</a:t>
            </a:r>
          </a:p>
          <a:p>
            <a:pPr marL="0" indent="0">
              <a:buNone/>
            </a:pPr>
            <a:r>
              <a:rPr lang="en-IN" sz="2400">
                <a:solidFill>
                  <a:srgbClr val="FEFFFF"/>
                </a:solidFill>
              </a:rPr>
              <a:t>function hey() {</a:t>
            </a:r>
            <a:br>
              <a:rPr lang="en-IN" sz="2400">
                <a:solidFill>
                  <a:srgbClr val="FEFFFF"/>
                </a:solidFill>
              </a:rPr>
            </a:br>
            <a:r>
              <a:rPr lang="en-IN" sz="2400">
                <a:solidFill>
                  <a:srgbClr val="FEFFFF"/>
                </a:solidFill>
              </a:rPr>
              <a:t>console.log('hey ' + myName);</a:t>
            </a:r>
            <a:br>
              <a:rPr lang="en-IN" sz="2400">
                <a:solidFill>
                  <a:srgbClr val="FEFFFF"/>
                </a:solidFill>
              </a:rPr>
            </a:br>
            <a:r>
              <a:rPr lang="en-IN" sz="2400">
                <a:solidFill>
                  <a:srgbClr val="FEFFFF"/>
                </a:solidFill>
              </a:rPr>
              <a:t>};</a:t>
            </a:r>
            <a:br>
              <a:rPr lang="en-IN" sz="2400">
                <a:solidFill>
                  <a:srgbClr val="FEFFFF"/>
                </a:solidFill>
              </a:rPr>
            </a:br>
            <a:r>
              <a:rPr lang="en-IN" sz="2400">
                <a:solidFill>
                  <a:srgbClr val="FEFFFF"/>
                </a:solidFill>
              </a:rPr>
              <a:t>var myName;</a:t>
            </a:r>
            <a:br>
              <a:rPr lang="en-IN" sz="2400">
                <a:solidFill>
                  <a:srgbClr val="FEFFFF"/>
                </a:solidFill>
              </a:rPr>
            </a:br>
            <a:r>
              <a:rPr lang="en-IN" sz="2400">
                <a:solidFill>
                  <a:srgbClr val="FEFFFF"/>
                </a:solidFill>
              </a:rPr>
              <a:t>hey();</a:t>
            </a:r>
            <a:br>
              <a:rPr lang="en-IN" sz="2400">
                <a:solidFill>
                  <a:srgbClr val="FEFFFF"/>
                </a:solidFill>
              </a:rPr>
            </a:br>
            <a:r>
              <a:rPr lang="en-IN" sz="2400">
                <a:solidFill>
                  <a:srgbClr val="FEFFFF"/>
                </a:solidFill>
              </a:rPr>
              <a:t>myName = 'Sunil';</a:t>
            </a:r>
          </a:p>
        </p:txBody>
      </p:sp>
    </p:spTree>
    <p:extLst>
      <p:ext uri="{BB962C8B-B14F-4D97-AF65-F5344CB8AC3E}">
        <p14:creationId xmlns:p14="http://schemas.microsoft.com/office/powerpoint/2010/main" val="331467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6F90A8-E447-4E18-BB33-0E356FE45034}"/>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continue…</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1">
            <a:extLst>
              <a:ext uri="{FF2B5EF4-FFF2-40B4-BE49-F238E27FC236}">
                <a16:creationId xmlns:a16="http://schemas.microsoft.com/office/drawing/2014/main" id="{1CB650E4-E773-43D9-87F3-B1935F2EE326}"/>
              </a:ext>
            </a:extLst>
          </p:cNvPr>
          <p:cNvSpPr>
            <a:spLocks noGrp="1" noChangeArrowheads="1"/>
          </p:cNvSpPr>
          <p:nvPr>
            <p:ph idx="1"/>
          </p:nvPr>
        </p:nvSpPr>
        <p:spPr bwMode="auto">
          <a:xfrm>
            <a:off x="5221862" y="1719618"/>
            <a:ext cx="5948831" cy="43346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355488" rIns="0" bIns="0" numCol="1" anchor="ctr" anchorCtr="0" compatLnSpc="1">
            <a:prstTxWarp prst="textNoShape">
              <a:avLst/>
            </a:prstTxWarp>
            <a:normAutofit fontScale="92500" lnSpcReduction="10000"/>
          </a:bodyPr>
          <a:lstStyle/>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dirty="0">
                <a:ln>
                  <a:noFill/>
                </a:ln>
                <a:solidFill>
                  <a:srgbClr val="FEFFFF"/>
                </a:solidFill>
                <a:effectLst/>
                <a:latin typeface="Menlo"/>
              </a:rPr>
              <a:t>console.log(‘1a’, myName1); // undefined</a:t>
            </a: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if (1) {</a:t>
            </a: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console.log(‘1b’, myName1); // undefined</a:t>
            </a: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var myName1 = ‘Sunil’;}</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solidFill>
                <a:srgbClr val="FEFFFF"/>
              </a:solidFill>
              <a:effectLst/>
              <a:latin typeface="Menlo"/>
            </a:endParaRPr>
          </a:p>
          <a:p>
            <a:pPr marL="0" marR="0" lvl="0" indent="0" defTabSz="914400" rtl="0" eaLnBrk="0" fontAlgn="base" latinLnBrk="0" hangingPunct="0">
              <a:spcBef>
                <a:spcPct val="0"/>
              </a:spcBef>
              <a:spcAft>
                <a:spcPts val="600"/>
              </a:spcAft>
              <a:buClrTx/>
              <a:buSzTx/>
              <a:buFontTx/>
              <a:buNone/>
              <a:tabLst/>
            </a:pP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console.log('2a', myName2); // error: myName2 is not defined</a:t>
            </a: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if (1) {</a:t>
            </a: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console.log('2b', myName2); // undefined</a:t>
            </a: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let myName2 = 'Sunil’;}</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solidFill>
                <a:srgbClr val="FEFFFF"/>
              </a:solidFill>
              <a:effectLst/>
              <a:latin typeface="Menlo"/>
            </a:endParaRPr>
          </a:p>
          <a:p>
            <a:pPr marL="0" marR="0" lvl="0" indent="0" defTabSz="914400" rtl="0" eaLnBrk="0" fontAlgn="base" latinLnBrk="0" hangingPunct="0">
              <a:spcBef>
                <a:spcPct val="0"/>
              </a:spcBef>
              <a:spcAft>
                <a:spcPts val="600"/>
              </a:spcAft>
              <a:buClrTx/>
              <a:buSzTx/>
              <a:buFontTx/>
              <a:buNone/>
              <a:tabLst/>
            </a:pP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console.log('3a', myName3); // error: myName3 is not defined</a:t>
            </a: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if (1) {</a:t>
            </a: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console.log('3b', myName3); // undefined</a:t>
            </a:r>
            <a:br>
              <a:rPr kumimoji="0" lang="en-US" altLang="en-US" sz="1900" b="0" i="0" u="none" strike="noStrike" cap="none" normalizeH="0" baseline="0" dirty="0">
                <a:ln>
                  <a:noFill/>
                </a:ln>
                <a:solidFill>
                  <a:srgbClr val="FEFFFF"/>
                </a:solidFill>
                <a:effectLst/>
                <a:latin typeface="Menlo"/>
              </a:rPr>
            </a:br>
            <a:r>
              <a:rPr kumimoji="0" lang="en-US" altLang="en-US" sz="1900" b="0" i="0" u="none" strike="noStrike" cap="none" normalizeH="0" baseline="0" dirty="0">
                <a:ln>
                  <a:noFill/>
                </a:ln>
                <a:solidFill>
                  <a:srgbClr val="FEFFFF"/>
                </a:solidFill>
                <a:effectLst/>
                <a:latin typeface="Menlo"/>
              </a:rPr>
              <a:t>const myName3 = 'Sunil’;}</a:t>
            </a:r>
            <a:endParaRPr kumimoji="0" lang="en-US" altLang="en-US" sz="1900" b="0" i="0" u="none" strike="noStrike" cap="none" normalizeH="0" baseline="0" dirty="0">
              <a:ln>
                <a:noFill/>
              </a:ln>
              <a:solidFill>
                <a:srgbClr val="FEFFFF"/>
              </a:solidFill>
              <a:effectLst/>
              <a:latin typeface="Arial" panose="020B0604020202020204" pitchFamily="34" charset="0"/>
            </a:endParaRPr>
          </a:p>
        </p:txBody>
      </p:sp>
    </p:spTree>
    <p:extLst>
      <p:ext uri="{BB962C8B-B14F-4D97-AF65-F5344CB8AC3E}">
        <p14:creationId xmlns:p14="http://schemas.microsoft.com/office/powerpoint/2010/main" val="332088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54E8DC-8680-4EB9-B91B-6496E74A05C4}"/>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Async/Await</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2">
            <a:extLst>
              <a:ext uri="{FF2B5EF4-FFF2-40B4-BE49-F238E27FC236}">
                <a16:creationId xmlns:a16="http://schemas.microsoft.com/office/drawing/2014/main" id="{2FDC2E10-98EE-4AED-8548-02848EFCFCCC}"/>
              </a:ext>
            </a:extLst>
          </p:cNvPr>
          <p:cNvSpPr>
            <a:spLocks noGrp="1" noChangeArrowheads="1"/>
          </p:cNvSpPr>
          <p:nvPr>
            <p:ph idx="1"/>
          </p:nvPr>
        </p:nvSpPr>
        <p:spPr bwMode="auto">
          <a:xfrm>
            <a:off x="5221862" y="1719618"/>
            <a:ext cx="5948831" cy="433462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async function f() {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let promise = new Promise((resolve, reject) =&gt; {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setTimeout(() =&gt; resolve("done!"), 1000)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 </a:t>
            </a:r>
          </a:p>
          <a:p>
            <a:pPr marL="0" marR="0" lvl="0" indent="0" defTabSz="914400" rtl="0" eaLnBrk="0" fontAlgn="base" latinLnBrk="0" hangingPunct="0">
              <a:spcBef>
                <a:spcPct val="0"/>
              </a:spcBef>
              <a:spcAft>
                <a:spcPts val="600"/>
              </a:spcAft>
              <a:buClrTx/>
              <a:buSzTx/>
              <a:buFontTx/>
              <a:buNone/>
              <a:tabLst/>
            </a:pPr>
            <a:endParaRPr lang="en-US" altLang="en-US" sz="2000">
              <a:solidFill>
                <a:srgbClr val="FEFFFF"/>
              </a:solidFill>
              <a:latin typeface="Consolas" panose="020B06090202040302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let result = await promise; // wait until the promise resolves (*)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alert(result); // "done!"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 </a:t>
            </a:r>
          </a:p>
          <a:p>
            <a:pPr marL="0" marR="0" lvl="0" indent="0" defTabSz="914400" rtl="0" eaLnBrk="0" fontAlgn="base" latinLnBrk="0" hangingPunct="0">
              <a:spcBef>
                <a:spcPct val="0"/>
              </a:spcBef>
              <a:spcAft>
                <a:spcPts val="600"/>
              </a:spcAft>
              <a:buClrTx/>
              <a:buSzTx/>
              <a:buFontTx/>
              <a:buNone/>
              <a:tabLst/>
            </a:pPr>
            <a:endParaRPr lang="en-US" altLang="en-US" sz="2000">
              <a:solidFill>
                <a:srgbClr val="FEFFFF"/>
              </a:solidFill>
              <a:latin typeface="Consolas" panose="020B06090202040302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f();</a:t>
            </a:r>
            <a:r>
              <a:rPr kumimoji="0" lang="en-US" altLang="en-US" sz="2000" b="0" i="0" u="none" strike="noStrike" cap="none" normalizeH="0" baseline="0">
                <a:ln>
                  <a:noFill/>
                </a:ln>
                <a:solidFill>
                  <a:srgbClr val="FEFFFF"/>
                </a:solidFill>
                <a:effectLst/>
              </a:rPr>
              <a:t> </a:t>
            </a:r>
            <a:endParaRPr kumimoji="0" lang="en-US" altLang="en-US" sz="2000" b="0" i="0" u="none" strike="noStrike" cap="none" normalizeH="0" baseline="0">
              <a:ln>
                <a:noFill/>
              </a:ln>
              <a:solidFill>
                <a:srgbClr val="FEFFFF"/>
              </a:solidFill>
              <a:effectLst/>
              <a:latin typeface="Arial" panose="020B0604020202020204" pitchFamily="34" charset="0"/>
            </a:endParaRPr>
          </a:p>
        </p:txBody>
      </p:sp>
    </p:spTree>
    <p:extLst>
      <p:ext uri="{BB962C8B-B14F-4D97-AF65-F5344CB8AC3E}">
        <p14:creationId xmlns:p14="http://schemas.microsoft.com/office/powerpoint/2010/main" val="380989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F5F04-B362-4B29-A9E7-51D9FAAD13FF}"/>
              </a:ext>
            </a:extLst>
          </p:cNvPr>
          <p:cNvSpPr txBox="1"/>
          <p:nvPr/>
        </p:nvSpPr>
        <p:spPr>
          <a:xfrm>
            <a:off x="6653600" y="1396289"/>
            <a:ext cx="50063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Query Strings</a:t>
            </a:r>
          </a:p>
        </p:txBody>
      </p:sp>
      <p:sp>
        <p:nvSpPr>
          <p:cNvPr id="9"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F5D28BE1-EA4A-4639-818A-F30ADE7E132D}"/>
              </a:ext>
            </a:extLst>
          </p:cNvPr>
          <p:cNvPicPr>
            <a:picLocks noChangeAspect="1"/>
          </p:cNvPicPr>
          <p:nvPr/>
        </p:nvPicPr>
        <p:blipFill>
          <a:blip r:embed="rId2"/>
          <a:stretch>
            <a:fillRect/>
          </a:stretch>
        </p:blipFill>
        <p:spPr>
          <a:xfrm>
            <a:off x="364241" y="2424130"/>
            <a:ext cx="4105275" cy="543948"/>
          </a:xfrm>
          <a:prstGeom prst="rect">
            <a:avLst/>
          </a:prstGeom>
        </p:spPr>
      </p:pic>
      <p:sp>
        <p:nvSpPr>
          <p:cNvPr id="3" name="TextBox 2">
            <a:extLst>
              <a:ext uri="{FF2B5EF4-FFF2-40B4-BE49-F238E27FC236}">
                <a16:creationId xmlns:a16="http://schemas.microsoft.com/office/drawing/2014/main" id="{A2708F94-AFFC-4941-9548-5B20738FFF9D}"/>
              </a:ext>
            </a:extLst>
          </p:cNvPr>
          <p:cNvSpPr txBox="1"/>
          <p:nvPr/>
        </p:nvSpPr>
        <p:spPr>
          <a:xfrm>
            <a:off x="6658044" y="2871982"/>
            <a:ext cx="5006336" cy="31816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t>&lt;Route path={`</a:t>
            </a:r>
            <a:r>
              <a:rPr lang="en-US"/>
              <a:t>match.path</a:t>
            </a:r>
            <a:r>
              <a:rPr lang="en-US" dirty="0"/>
              <a:t>/tweets`} component={Tweets} /&gt;</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componentDidMount() </a:t>
            </a:r>
          </a:p>
          <a:p>
            <a:pPr indent="-228600">
              <a:lnSpc>
                <a:spcPct val="90000"/>
              </a:lnSpc>
              <a:spcAft>
                <a:spcPts val="600"/>
              </a:spcAft>
              <a:buFont typeface="Arial" panose="020B0604020202020204" pitchFamily="34" charset="0"/>
              <a:buChar char="•"/>
            </a:pPr>
            <a:r>
              <a:rPr lang="en-US"/>
              <a:t>{ </a:t>
            </a:r>
          </a:p>
          <a:p>
            <a:pPr indent="-228600">
              <a:lnSpc>
                <a:spcPct val="90000"/>
              </a:lnSpc>
              <a:spcAft>
                <a:spcPts val="600"/>
              </a:spcAft>
              <a:buFont typeface="Arial" panose="020B0604020202020204" pitchFamily="34" charset="0"/>
              <a:buChar char="•"/>
            </a:pPr>
            <a:r>
              <a:rPr lang="en-US"/>
              <a:t>const values = queryString.parse(this.props.location.search) </a:t>
            </a:r>
          </a:p>
          <a:p>
            <a:pPr indent="-228600">
              <a:lnSpc>
                <a:spcPct val="90000"/>
              </a:lnSpc>
              <a:spcAft>
                <a:spcPts val="600"/>
              </a:spcAft>
              <a:buFont typeface="Arial" panose="020B0604020202020204" pitchFamily="34" charset="0"/>
              <a:buChar char="•"/>
            </a:pPr>
            <a:r>
              <a:rPr lang="en-US"/>
              <a:t>console.log(values.filter) // "top" </a:t>
            </a:r>
          </a:p>
          <a:p>
            <a:pPr indent="-228600">
              <a:lnSpc>
                <a:spcPct val="90000"/>
              </a:lnSpc>
              <a:spcAft>
                <a:spcPts val="600"/>
              </a:spcAft>
              <a:buFont typeface="Arial" panose="020B0604020202020204" pitchFamily="34" charset="0"/>
              <a:buChar char="•"/>
            </a:pPr>
            <a:r>
              <a:rPr lang="en-US"/>
              <a:t>console.log(values.origin) // "im“</a:t>
            </a:r>
          </a:p>
          <a:p>
            <a:pPr indent="-228600">
              <a:lnSpc>
                <a:spcPct val="90000"/>
              </a:lnSpc>
              <a:spcAft>
                <a:spcPts val="600"/>
              </a:spcAft>
              <a:buFont typeface="Arial" panose="020B0604020202020204" pitchFamily="34" charset="0"/>
              <a:buChar char="•"/>
            </a:pPr>
            <a:r>
              <a:rPr lang="en-US"/>
              <a:t> }</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323479559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E78058-D5CC-4ABC-A7E7-56ED896C0C12}"/>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Spread Operator</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2">
            <a:extLst>
              <a:ext uri="{FF2B5EF4-FFF2-40B4-BE49-F238E27FC236}">
                <a16:creationId xmlns:a16="http://schemas.microsoft.com/office/drawing/2014/main" id="{E1967DB2-5F4D-421E-9E5F-FC2B6784B44E}"/>
              </a:ext>
            </a:extLst>
          </p:cNvPr>
          <p:cNvSpPr>
            <a:spLocks noGrp="1" noChangeArrowheads="1"/>
          </p:cNvSpPr>
          <p:nvPr>
            <p:ph idx="1"/>
          </p:nvPr>
        </p:nvSpPr>
        <p:spPr bwMode="auto">
          <a:xfrm>
            <a:off x="5221862" y="1719618"/>
            <a:ext cx="5948831" cy="43346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let arr = [1,2,3]; </a:t>
            </a: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let arr2 = [4,5]; </a:t>
            </a: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  </a:t>
            </a: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arr = arr.concat(arr2); </a:t>
            </a: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  </a:t>
            </a: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console.log(arr); // [ 1, 2, 3, 4, 5 ] </a:t>
            </a:r>
            <a:endParaRPr kumimoji="0" lang="en-US" altLang="en-US" sz="2400" b="0" i="0" u="none" strike="noStrike" cap="none" normalizeH="0" baseline="0">
              <a:ln>
                <a:noFill/>
              </a:ln>
              <a:solidFill>
                <a:srgbClr val="FEFFFF"/>
              </a:solidFill>
              <a:effectLst/>
              <a:latin typeface="Arial" panose="020B0604020202020204" pitchFamily="34" charset="0"/>
            </a:endParaRPr>
          </a:p>
        </p:txBody>
      </p:sp>
    </p:spTree>
    <p:extLst>
      <p:ext uri="{BB962C8B-B14F-4D97-AF65-F5344CB8AC3E}">
        <p14:creationId xmlns:p14="http://schemas.microsoft.com/office/powerpoint/2010/main" val="2731179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AA755E-FFAA-440B-9324-4AF27AFA13CC}"/>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Continue…</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2">
            <a:extLst>
              <a:ext uri="{FF2B5EF4-FFF2-40B4-BE49-F238E27FC236}">
                <a16:creationId xmlns:a16="http://schemas.microsoft.com/office/drawing/2014/main" id="{2F817A8D-BD3B-43A4-900B-3A3565EDDE79}"/>
              </a:ext>
            </a:extLst>
          </p:cNvPr>
          <p:cNvSpPr>
            <a:spLocks noGrp="1" noChangeArrowheads="1"/>
          </p:cNvSpPr>
          <p:nvPr>
            <p:ph idx="1"/>
          </p:nvPr>
        </p:nvSpPr>
        <p:spPr bwMode="auto">
          <a:xfrm>
            <a:off x="5221862" y="1719618"/>
            <a:ext cx="5948831" cy="43346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let arr = [1,2,3]; </a:t>
            </a: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let arr2 = [4,5]; </a:t>
            </a: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  </a:t>
            </a: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arr = [...arr,...arr2]; </a:t>
            </a: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latin typeface="Consolas" panose="020B0609020204030204" pitchFamily="49" charset="0"/>
              </a:rPr>
              <a:t>console.log(arr); // [ 1, 2, 3, 4, 5 ] </a:t>
            </a:r>
            <a:endParaRPr kumimoji="0" lang="en-US" altLang="en-US" sz="2400" b="0" i="0" u="none" strike="noStrike" cap="none" normalizeH="0" baseline="0">
              <a:ln>
                <a:noFill/>
              </a:ln>
              <a:solidFill>
                <a:srgbClr val="FEFFFF"/>
              </a:solidFill>
              <a:effectLst/>
              <a:latin typeface="Arial" panose="020B0604020202020204" pitchFamily="34" charset="0"/>
            </a:endParaRPr>
          </a:p>
        </p:txBody>
      </p:sp>
    </p:spTree>
    <p:extLst>
      <p:ext uri="{BB962C8B-B14F-4D97-AF65-F5344CB8AC3E}">
        <p14:creationId xmlns:p14="http://schemas.microsoft.com/office/powerpoint/2010/main" val="77149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990BE0-0663-4621-8CB2-23BB3DF4CDE9}"/>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Rest Operator</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1">
            <a:extLst>
              <a:ext uri="{FF2B5EF4-FFF2-40B4-BE49-F238E27FC236}">
                <a16:creationId xmlns:a16="http://schemas.microsoft.com/office/drawing/2014/main" id="{377C475D-D54F-4E0A-8C6C-DAB41DA9CE8B}"/>
              </a:ext>
            </a:extLst>
          </p:cNvPr>
          <p:cNvSpPr>
            <a:spLocks noGrp="1" noChangeArrowheads="1"/>
          </p:cNvSpPr>
          <p:nvPr>
            <p:ph idx="1"/>
          </p:nvPr>
        </p:nvSpPr>
        <p:spPr bwMode="auto">
          <a:xfrm>
            <a:off x="5221862" y="1719618"/>
            <a:ext cx="5948831" cy="433462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function myFun(</a:t>
            </a:r>
            <a:r>
              <a:rPr kumimoji="0" lang="en-US" altLang="en-US" sz="2000" b="0" i="1" u="none" strike="noStrike" cap="none" normalizeH="0" baseline="0">
                <a:ln>
                  <a:noFill/>
                </a:ln>
                <a:solidFill>
                  <a:srgbClr val="FEFFFF"/>
                </a:solidFill>
                <a:effectLst/>
                <a:latin typeface="Consolas" panose="020B0609020204030204" pitchFamily="49" charset="0"/>
              </a:rPr>
              <a:t>a</a:t>
            </a:r>
            <a:r>
              <a:rPr kumimoji="0" lang="en-US" altLang="en-US" sz="2000" b="0" i="0" u="none" strike="noStrike" cap="none" normalizeH="0" baseline="0">
                <a:ln>
                  <a:noFill/>
                </a:ln>
                <a:solidFill>
                  <a:srgbClr val="FEFFFF"/>
                </a:solidFill>
                <a:effectLst/>
                <a:latin typeface="Consolas" panose="020B0609020204030204" pitchFamily="49" charset="0"/>
              </a:rPr>
              <a:t>, </a:t>
            </a:r>
            <a:r>
              <a:rPr kumimoji="0" lang="en-US" altLang="en-US" sz="2000" b="0" i="1" u="none" strike="noStrike" cap="none" normalizeH="0" baseline="0">
                <a:ln>
                  <a:noFill/>
                </a:ln>
                <a:solidFill>
                  <a:srgbClr val="FEFFFF"/>
                </a:solidFill>
                <a:effectLst/>
                <a:latin typeface="Consolas" panose="020B0609020204030204" pitchFamily="49" charset="0"/>
              </a:rPr>
              <a:t>b</a:t>
            </a:r>
            <a:r>
              <a:rPr kumimoji="0" lang="en-US" altLang="en-US" sz="2000" b="0" i="0" u="none" strike="noStrike" cap="none" normalizeH="0" baseline="0">
                <a:ln>
                  <a:noFill/>
                </a:ln>
                <a:solidFill>
                  <a:srgbClr val="FEFFFF"/>
                </a:solidFill>
                <a:effectLst/>
                <a:latin typeface="Consolas" panose="020B0609020204030204" pitchFamily="49" charset="0"/>
              </a:rPr>
              <a:t>, ...</a:t>
            </a:r>
            <a:r>
              <a:rPr kumimoji="0" lang="en-US" altLang="en-US" sz="2000" b="0" i="1" u="none" strike="noStrike" cap="none" normalizeH="0" baseline="0">
                <a:ln>
                  <a:noFill/>
                </a:ln>
                <a:solidFill>
                  <a:srgbClr val="FEFFFF"/>
                </a:solidFill>
                <a:effectLst/>
                <a:latin typeface="Consolas" panose="020B0609020204030204" pitchFamily="49" charset="0"/>
              </a:rPr>
              <a:t>manyMoreArgs</a:t>
            </a:r>
            <a:r>
              <a:rPr kumimoji="0" lang="en-US" altLang="en-US" sz="2000" b="0" i="0" u="none" strike="noStrike" cap="none" normalizeH="0" baseline="0">
                <a:ln>
                  <a:noFill/>
                </a:ln>
                <a:solidFill>
                  <a:srgbClr val="FEFFFF"/>
                </a:solidFill>
                <a:effectLst/>
                <a:latin typeface="Consolas" panose="020B0609020204030204" pitchFamily="49" charset="0"/>
              </a:rPr>
              <a:t>) {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console.log("a", a) console.log("b", b)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console.log("manyMoreArgs", manyMoreArgs)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 </a:t>
            </a:r>
          </a:p>
          <a:p>
            <a:pPr marL="0" marR="0" lvl="0" indent="0" defTabSz="914400" rtl="0" eaLnBrk="0" fontAlgn="base" latinLnBrk="0" hangingPunct="0">
              <a:spcBef>
                <a:spcPct val="0"/>
              </a:spcBef>
              <a:spcAft>
                <a:spcPts val="600"/>
              </a:spcAft>
              <a:buClrTx/>
              <a:buSzTx/>
              <a:buFontTx/>
              <a:buNone/>
              <a:tabLst/>
            </a:pPr>
            <a:endParaRPr lang="en-US" altLang="en-US" sz="2000">
              <a:solidFill>
                <a:srgbClr val="FEFFFF"/>
              </a:solidFill>
              <a:latin typeface="Consolas" panose="020B06090202040302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myFun("one", "two", "three", "four", "five", "six")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 Console Output: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 a, one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 b, two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EFFFF"/>
                </a:solidFill>
                <a:effectLst/>
                <a:latin typeface="Consolas" panose="020B0609020204030204" pitchFamily="49" charset="0"/>
              </a:rPr>
              <a:t>// manyMoreArgs, [three, four, five, six]</a:t>
            </a:r>
            <a:r>
              <a:rPr kumimoji="0" lang="en-US" altLang="en-US" sz="2000" b="0" i="0" u="none" strike="noStrike" cap="none" normalizeH="0" baseline="0">
                <a:ln>
                  <a:noFill/>
                </a:ln>
                <a:solidFill>
                  <a:srgbClr val="FEFFFF"/>
                </a:solidFill>
                <a:effectLst/>
              </a:rPr>
              <a:t> </a:t>
            </a:r>
            <a:endParaRPr kumimoji="0" lang="en-US" altLang="en-US" sz="2000" b="0" i="0" u="none" strike="noStrike" cap="none" normalizeH="0" baseline="0">
              <a:ln>
                <a:noFill/>
              </a:ln>
              <a:solidFill>
                <a:srgbClr val="FEFFFF"/>
              </a:solidFill>
              <a:effectLst/>
              <a:latin typeface="Arial" panose="020B0604020202020204" pitchFamily="34" charset="0"/>
            </a:endParaRPr>
          </a:p>
        </p:txBody>
      </p:sp>
    </p:spTree>
    <p:extLst>
      <p:ext uri="{BB962C8B-B14F-4D97-AF65-F5344CB8AC3E}">
        <p14:creationId xmlns:p14="http://schemas.microsoft.com/office/powerpoint/2010/main" val="670335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7F3894D-4D34-4B52-A4B6-B67CD1C49377}"/>
              </a:ext>
            </a:extLst>
          </p:cNvPr>
          <p:cNvSpPr>
            <a:spLocks noGrp="1"/>
          </p:cNvSpPr>
          <p:nvPr>
            <p:ph idx="1"/>
          </p:nvPr>
        </p:nvSpPr>
        <p:spPr>
          <a:xfrm>
            <a:off x="5221862" y="1719618"/>
            <a:ext cx="5948831" cy="4334629"/>
          </a:xfrm>
        </p:spPr>
        <p:txBody>
          <a:bodyPr anchor="ctr">
            <a:normAutofit/>
          </a:bodyPr>
          <a:lstStyle/>
          <a:p>
            <a:pPr marL="0" indent="0">
              <a:buNone/>
            </a:pPr>
            <a:r>
              <a:rPr lang="en-IN" sz="4400" b="1" dirty="0">
                <a:solidFill>
                  <a:srgbClr val="FEFFFF"/>
                </a:solidFill>
              </a:rPr>
              <a:t>Thank You </a:t>
            </a:r>
            <a:r>
              <a:rPr lang="en-IN" sz="4400" b="1" dirty="0">
                <a:solidFill>
                  <a:srgbClr val="FEFFFF"/>
                </a:solidFill>
                <a:sym typeface="Wingdings" panose="05000000000000000000" pitchFamily="2" charset="2"/>
              </a:rPr>
              <a:t></a:t>
            </a:r>
            <a:endParaRPr lang="en-IN" sz="4400" b="1" dirty="0">
              <a:solidFill>
                <a:srgbClr val="FEFFFF"/>
              </a:solidFill>
            </a:endParaRPr>
          </a:p>
        </p:txBody>
      </p:sp>
    </p:spTree>
    <p:extLst>
      <p:ext uri="{BB962C8B-B14F-4D97-AF65-F5344CB8AC3E}">
        <p14:creationId xmlns:p14="http://schemas.microsoft.com/office/powerpoint/2010/main" val="427457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2A6C38E-E67C-4F11-A303-4B36DB8D4375}"/>
              </a:ext>
            </a:extLst>
          </p:cNvPr>
          <p:cNvSpPr>
            <a:spLocks noGrp="1"/>
          </p:cNvSpPr>
          <p:nvPr>
            <p:ph type="title"/>
          </p:nvPr>
        </p:nvSpPr>
        <p:spPr>
          <a:xfrm>
            <a:off x="867564" y="1207827"/>
            <a:ext cx="4703910" cy="4203510"/>
          </a:xfrm>
        </p:spPr>
        <p:txBody>
          <a:bodyPr>
            <a:normAutofit/>
          </a:bodyPr>
          <a:lstStyle/>
          <a:p>
            <a:pPr algn="r"/>
            <a:r>
              <a:rPr lang="en-IN" sz="3600">
                <a:solidFill>
                  <a:srgbClr val="FFFFFF"/>
                </a:solidFill>
              </a:rPr>
              <a:t>Const Keyword </a:t>
            </a:r>
          </a:p>
        </p:txBody>
      </p:sp>
      <p:sp>
        <p:nvSpPr>
          <p:cNvPr id="16"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308CAA3-179E-4B21-8CB9-A0EA89C92653}"/>
              </a:ext>
            </a:extLst>
          </p:cNvPr>
          <p:cNvSpPr>
            <a:spLocks noGrp="1"/>
          </p:cNvSpPr>
          <p:nvPr>
            <p:ph idx="1"/>
          </p:nvPr>
        </p:nvSpPr>
        <p:spPr>
          <a:xfrm>
            <a:off x="6689354" y="1692323"/>
            <a:ext cx="4704256" cy="4361924"/>
          </a:xfrm>
        </p:spPr>
        <p:txBody>
          <a:bodyPr anchor="ctr">
            <a:normAutofit/>
          </a:bodyPr>
          <a:lstStyle/>
          <a:p>
            <a:pPr marL="0" indent="0">
              <a:buNone/>
            </a:pPr>
            <a:r>
              <a:rPr lang="en-US" sz="2400">
                <a:solidFill>
                  <a:srgbClr val="FEFFFF"/>
                </a:solidFill>
              </a:rPr>
              <a:t>ES6 provides a new way of declaring a constant by using the </a:t>
            </a:r>
            <a:r>
              <a:rPr lang="en-US" sz="2400" b="1">
                <a:solidFill>
                  <a:srgbClr val="FEFFFF"/>
                </a:solidFill>
              </a:rPr>
              <a:t>const</a:t>
            </a:r>
            <a:r>
              <a:rPr lang="en-US" sz="2400">
                <a:solidFill>
                  <a:srgbClr val="FEFFFF"/>
                </a:solidFill>
              </a:rPr>
              <a:t> keyword. The </a:t>
            </a:r>
            <a:r>
              <a:rPr lang="en-US" sz="2400" b="1">
                <a:solidFill>
                  <a:srgbClr val="FEFFFF"/>
                </a:solidFill>
              </a:rPr>
              <a:t>const</a:t>
            </a:r>
            <a:r>
              <a:rPr lang="en-US" sz="2400">
                <a:solidFill>
                  <a:srgbClr val="FEFFFF"/>
                </a:solidFill>
              </a:rPr>
              <a:t> keyword creates a read-only reference to a value. ... The </a:t>
            </a:r>
            <a:r>
              <a:rPr lang="en-US" sz="2400" b="1">
                <a:solidFill>
                  <a:srgbClr val="FEFFFF"/>
                </a:solidFill>
              </a:rPr>
              <a:t>const</a:t>
            </a:r>
            <a:r>
              <a:rPr lang="en-US" sz="2400">
                <a:solidFill>
                  <a:srgbClr val="FEFFFF"/>
                </a:solidFill>
              </a:rPr>
              <a:t> keyword works like the let keyword. But the </a:t>
            </a:r>
            <a:r>
              <a:rPr lang="en-US" sz="2400" b="1">
                <a:solidFill>
                  <a:srgbClr val="FEFFFF"/>
                </a:solidFill>
              </a:rPr>
              <a:t>const</a:t>
            </a:r>
            <a:r>
              <a:rPr lang="en-US" sz="2400">
                <a:solidFill>
                  <a:srgbClr val="FEFFFF"/>
                </a:solidFill>
              </a:rPr>
              <a:t> keyword creates block-scoped variables whose values can't be reassigned.</a:t>
            </a:r>
            <a:endParaRPr lang="en-IN" sz="2400">
              <a:solidFill>
                <a:srgbClr val="FEFFFF"/>
              </a:solidFill>
            </a:endParaRPr>
          </a:p>
        </p:txBody>
      </p:sp>
    </p:spTree>
    <p:extLst>
      <p:ext uri="{BB962C8B-B14F-4D97-AF65-F5344CB8AC3E}">
        <p14:creationId xmlns:p14="http://schemas.microsoft.com/office/powerpoint/2010/main" val="362262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21A85E-4353-4F72-9884-65206BF9384E}"/>
              </a:ext>
            </a:extLst>
          </p:cNvPr>
          <p:cNvSpPr>
            <a:spLocks noGrp="1"/>
          </p:cNvSpPr>
          <p:nvPr>
            <p:ph type="title"/>
          </p:nvPr>
        </p:nvSpPr>
        <p:spPr>
          <a:xfrm>
            <a:off x="867564" y="1207827"/>
            <a:ext cx="4703910" cy="4203510"/>
          </a:xfrm>
        </p:spPr>
        <p:txBody>
          <a:bodyPr>
            <a:normAutofit/>
          </a:bodyPr>
          <a:lstStyle/>
          <a:p>
            <a:pPr algn="r"/>
            <a:r>
              <a:rPr lang="en-IN" sz="3600">
                <a:solidFill>
                  <a:srgbClr val="FFFFFF"/>
                </a:solidFill>
              </a:rPr>
              <a:t>Template Strings</a:t>
            </a:r>
          </a:p>
        </p:txBody>
      </p:sp>
      <p:sp>
        <p:nvSpPr>
          <p:cNvPr id="17"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1">
            <a:extLst>
              <a:ext uri="{FF2B5EF4-FFF2-40B4-BE49-F238E27FC236}">
                <a16:creationId xmlns:a16="http://schemas.microsoft.com/office/drawing/2014/main" id="{22268E42-4CCE-4A05-B657-E57229AC0FC6}"/>
              </a:ext>
            </a:extLst>
          </p:cNvPr>
          <p:cNvSpPr>
            <a:spLocks noGrp="1" noChangeArrowheads="1"/>
          </p:cNvSpPr>
          <p:nvPr>
            <p:ph idx="1"/>
          </p:nvPr>
        </p:nvSpPr>
        <p:spPr bwMode="auto">
          <a:xfrm>
            <a:off x="6689354" y="1692323"/>
            <a:ext cx="4704256" cy="436192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lang="en-US" altLang="en-US" sz="2400">
              <a:solidFill>
                <a:srgbClr val="FEFFFF"/>
              </a:solidFill>
            </a:endParaRPr>
          </a:p>
          <a:p>
            <a:pPr marL="0" marR="0" lvl="0" indent="0" defTabSz="914400" rtl="0" eaLnBrk="0" fontAlgn="base" latinLnBrk="0" hangingPunct="0">
              <a:spcBef>
                <a:spcPct val="0"/>
              </a:spcBef>
              <a:spcAft>
                <a:spcPts val="600"/>
              </a:spcAft>
              <a:buClrTx/>
              <a:buSzTx/>
              <a:buFontTx/>
              <a:buNone/>
              <a:tabLst/>
            </a:pPr>
            <a:endParaRPr lang="en-US" altLang="en-US" sz="2400">
              <a:solidFill>
                <a:srgbClr val="FEFFFF"/>
              </a:solidFill>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rPr>
              <a:t>`string text` </a:t>
            </a: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rPr>
              <a:t>`string text line 1 </a:t>
            </a: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rPr>
              <a:t>string text line 2` </a:t>
            </a: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rPr>
              <a:t>`string text ${</a:t>
            </a:r>
            <a:r>
              <a:rPr kumimoji="0" lang="en-US" altLang="en-US" sz="2400" b="0" i="1" u="none" strike="noStrike" cap="none" normalizeH="0" baseline="0">
                <a:ln>
                  <a:noFill/>
                </a:ln>
                <a:solidFill>
                  <a:srgbClr val="FEFFFF"/>
                </a:solidFill>
                <a:effectLst/>
              </a:rPr>
              <a:t>expression</a:t>
            </a:r>
            <a:r>
              <a:rPr kumimoji="0" lang="en-US" altLang="en-US" sz="2400" b="0" i="0" u="none" strike="noStrike" cap="none" normalizeH="0" baseline="0">
                <a:ln>
                  <a:noFill/>
                </a:ln>
                <a:solidFill>
                  <a:srgbClr val="FEFFFF"/>
                </a:solidFill>
                <a:effectLst/>
              </a:rPr>
              <a:t>} string text`</a:t>
            </a: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a:ln>
                  <a:noFill/>
                </a:ln>
                <a:solidFill>
                  <a:srgbClr val="FEFFFF"/>
                </a:solidFill>
                <a:effectLst/>
              </a:rPr>
              <a:t> </a:t>
            </a:r>
            <a:r>
              <a:rPr kumimoji="0" lang="en-US" altLang="en-US" sz="2400" b="0" i="1" u="none" strike="noStrike" cap="none" normalizeH="0" baseline="0">
                <a:ln>
                  <a:noFill/>
                </a:ln>
                <a:solidFill>
                  <a:srgbClr val="FEFFFF"/>
                </a:solidFill>
                <a:effectLst/>
              </a:rPr>
              <a:t>tag</a:t>
            </a:r>
            <a:r>
              <a:rPr kumimoji="0" lang="en-US" altLang="en-US" sz="2400" b="0" i="0" u="none" strike="noStrike" cap="none" normalizeH="0" baseline="0">
                <a:ln>
                  <a:noFill/>
                </a:ln>
                <a:solidFill>
                  <a:srgbClr val="FEFFFF"/>
                </a:solidFill>
                <a:effectLst/>
              </a:rPr>
              <a:t>`string text ${</a:t>
            </a:r>
            <a:r>
              <a:rPr kumimoji="0" lang="en-US" altLang="en-US" sz="2400" b="0" i="1" u="none" strike="noStrike" cap="none" normalizeH="0" baseline="0">
                <a:ln>
                  <a:noFill/>
                </a:ln>
                <a:solidFill>
                  <a:srgbClr val="FEFFFF"/>
                </a:solidFill>
                <a:effectLst/>
              </a:rPr>
              <a:t>expression</a:t>
            </a:r>
            <a:r>
              <a:rPr kumimoji="0" lang="en-US" altLang="en-US" sz="2400" b="0" i="0" u="none" strike="noStrike" cap="none" normalizeH="0" baseline="0">
                <a:ln>
                  <a:noFill/>
                </a:ln>
                <a:solidFill>
                  <a:srgbClr val="FEFFFF"/>
                </a:solidFill>
                <a:effectLst/>
              </a:rPr>
              <a:t>} string text` </a:t>
            </a:r>
          </a:p>
          <a:p>
            <a:pPr marL="0" marR="0" lvl="0" indent="0" defTabSz="914400" rtl="0" eaLnBrk="0" fontAlgn="base" latinLnBrk="0" hangingPunct="0">
              <a:spcBef>
                <a:spcPct val="0"/>
              </a:spcBef>
              <a:spcAft>
                <a:spcPts val="600"/>
              </a:spcAft>
              <a:buClrTx/>
              <a:buSzTx/>
              <a:buFontTx/>
              <a:buNone/>
              <a:tabLst/>
            </a:pPr>
            <a:endParaRPr lang="en-US" altLang="en-US" sz="2400">
              <a:solidFill>
                <a:srgbClr val="FEFFFF"/>
              </a:solidFill>
            </a:endParaRP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solidFill>
                <a:srgbClr val="FEFFFF"/>
              </a:solidFill>
              <a:effectLst/>
            </a:endParaRPr>
          </a:p>
        </p:txBody>
      </p:sp>
    </p:spTree>
    <p:extLst>
      <p:ext uri="{BB962C8B-B14F-4D97-AF65-F5344CB8AC3E}">
        <p14:creationId xmlns:p14="http://schemas.microsoft.com/office/powerpoint/2010/main" val="398333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D5C80-069B-4083-9891-AC1098B74892}"/>
              </a:ext>
            </a:extLst>
          </p:cNvPr>
          <p:cNvSpPr>
            <a:spLocks noGrp="1"/>
          </p:cNvSpPr>
          <p:nvPr>
            <p:ph type="title"/>
          </p:nvPr>
        </p:nvSpPr>
        <p:spPr>
          <a:xfrm>
            <a:off x="943277" y="712269"/>
            <a:ext cx="3370998" cy="5502264"/>
          </a:xfrm>
        </p:spPr>
        <p:txBody>
          <a:bodyPr>
            <a:normAutofit/>
          </a:bodyPr>
          <a:lstStyle/>
          <a:p>
            <a:r>
              <a:rPr lang="en-IN" b="1" dirty="0"/>
              <a:t>Concise Methods</a:t>
            </a:r>
            <a:br>
              <a:rPr lang="en-IN" b="1" dirty="0"/>
            </a:br>
            <a:endParaRPr lang="en-IN" dirty="0"/>
          </a:p>
        </p:txBody>
      </p:sp>
      <p:cxnSp>
        <p:nvCxnSpPr>
          <p:cNvPr id="12" name="Straight Connector 11">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2069BA5-0E75-43FA-82E2-75CE205C16DD}"/>
              </a:ext>
            </a:extLst>
          </p:cNvPr>
          <p:cNvGraphicFramePr>
            <a:graphicFrameLocks noGrp="1"/>
          </p:cNvGraphicFramePr>
          <p:nvPr>
            <p:ph idx="1"/>
            <p:extLst>
              <p:ext uri="{D42A27DB-BD31-4B8C-83A1-F6EECF244321}">
                <p14:modId xmlns:p14="http://schemas.microsoft.com/office/powerpoint/2010/main" val="247600430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554374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E20A2F-7820-4AB3-B713-8D11831563AF}"/>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continue…</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1">
            <a:extLst>
              <a:ext uri="{FF2B5EF4-FFF2-40B4-BE49-F238E27FC236}">
                <a16:creationId xmlns:a16="http://schemas.microsoft.com/office/drawing/2014/main" id="{17B27E65-1F90-4DAC-8858-8160D5FA9C05}"/>
              </a:ext>
            </a:extLst>
          </p:cNvPr>
          <p:cNvSpPr>
            <a:spLocks noGrp="1" noChangeArrowheads="1"/>
          </p:cNvSpPr>
          <p:nvPr>
            <p:ph idx="1"/>
          </p:nvPr>
        </p:nvSpPr>
        <p:spPr bwMode="auto">
          <a:xfrm>
            <a:off x="5221862" y="1719618"/>
            <a:ext cx="5948831" cy="43346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solidFill>
                  <a:srgbClr val="FEFFFF"/>
                </a:solidFill>
                <a:effectLst/>
              </a:rPr>
              <a:t>ES6 provides a more concise syntax for doing this.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solidFill>
                  <a:srgbClr val="FEFFFF"/>
                </a:solidFill>
                <a:effectLst/>
              </a:rPr>
              <a:t>It saves on typing and who doesn’t like to save some typing?</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solidFill>
                  <a:srgbClr val="FEFFFF"/>
                </a:solidFill>
                <a:effectLst/>
              </a:rPr>
              <a:t>Basically, the concise method allows the removing of the function keyword and the colon.</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solidFill>
                  <a:srgbClr val="FEFFFF"/>
                </a:solidFill>
                <a:effectLst/>
              </a:rPr>
              <a:t>The same object definition would look like this using the concise method:</a:t>
            </a:r>
          </a:p>
          <a:p>
            <a:pPr marL="0" marR="0" lvl="0" indent="0" defTabSz="914400" rtl="0" eaLnBrk="0" fontAlgn="base" latinLnBrk="0" hangingPunct="0">
              <a:spcBef>
                <a:spcPct val="0"/>
              </a:spcBef>
              <a:spcAft>
                <a:spcPts val="600"/>
              </a:spcAft>
              <a:buClrTx/>
              <a:buSzTx/>
              <a:buFontTx/>
              <a:buNone/>
              <a:tabLst/>
            </a:pPr>
            <a:endParaRPr lang="en-US" altLang="en-US" sz="1900">
              <a:solidFill>
                <a:srgbClr val="FEFFFF"/>
              </a:solidFill>
              <a:latin typeface="Merriweather"/>
            </a:endParaRP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a:ln>
                <a:noFill/>
              </a:ln>
              <a:solidFill>
                <a:srgbClr val="FEFFFF"/>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solidFill>
                  <a:srgbClr val="FEFFFF"/>
                </a:solidFill>
                <a:effectLst/>
                <a:latin typeface="Arial" panose="020B0604020202020204" pitchFamily="34" charset="0"/>
              </a:rPr>
              <a:t>var obj = {</a:t>
            </a:r>
            <a:br>
              <a:rPr kumimoji="0" lang="en-US" altLang="en-US" sz="1900" b="0" i="0" u="none" strike="noStrike" cap="none" normalizeH="0" baseline="0">
                <a:ln>
                  <a:noFill/>
                </a:ln>
                <a:solidFill>
                  <a:srgbClr val="FEFFFF"/>
                </a:solidFill>
                <a:effectLst/>
                <a:latin typeface="Arial" panose="020B0604020202020204" pitchFamily="34" charset="0"/>
              </a:rPr>
            </a:br>
            <a:r>
              <a:rPr kumimoji="0" lang="en-US" altLang="en-US" sz="1900" b="0" i="0" u="none" strike="noStrike" cap="none" normalizeH="0" baseline="0">
                <a:ln>
                  <a:noFill/>
                </a:ln>
                <a:solidFill>
                  <a:srgbClr val="FEFFFF"/>
                </a:solidFill>
                <a:effectLst/>
                <a:latin typeface="Arial" panose="020B0604020202020204" pitchFamily="34" charset="0"/>
              </a:rPr>
              <a:t>fullName() {</a:t>
            </a:r>
            <a:br>
              <a:rPr kumimoji="0" lang="en-US" altLang="en-US" sz="1900" b="0" i="0" u="none" strike="noStrike" cap="none" normalizeH="0" baseline="0">
                <a:ln>
                  <a:noFill/>
                </a:ln>
                <a:solidFill>
                  <a:srgbClr val="FEFFFF"/>
                </a:solidFill>
                <a:effectLst/>
                <a:latin typeface="Arial" panose="020B0604020202020204" pitchFamily="34" charset="0"/>
              </a:rPr>
            </a:br>
            <a:r>
              <a:rPr kumimoji="0" lang="en-US" altLang="en-US" sz="1900" b="0" i="0" u="none" strike="noStrike" cap="none" normalizeH="0" baseline="0">
                <a:ln>
                  <a:noFill/>
                </a:ln>
                <a:solidFill>
                  <a:srgbClr val="FEFFFF"/>
                </a:solidFill>
                <a:effectLst/>
                <a:latin typeface="Arial" panose="020B0604020202020204" pitchFamily="34" charset="0"/>
              </a:rPr>
              <a:t>console.log(“This is a method”);</a:t>
            </a:r>
            <a:br>
              <a:rPr kumimoji="0" lang="en-US" altLang="en-US" sz="1900" b="0" i="0" u="none" strike="noStrike" cap="none" normalizeH="0" baseline="0">
                <a:ln>
                  <a:noFill/>
                </a:ln>
                <a:solidFill>
                  <a:srgbClr val="FEFFFF"/>
                </a:solidFill>
                <a:effectLst/>
                <a:latin typeface="Arial" panose="020B0604020202020204" pitchFamily="34" charset="0"/>
              </a:rPr>
            </a:br>
            <a:r>
              <a:rPr kumimoji="0" lang="en-US" altLang="en-US" sz="1900" b="0" i="0" u="none" strike="noStrike" cap="none" normalizeH="0" baseline="0">
                <a:ln>
                  <a:noFill/>
                </a:ln>
                <a:solidFill>
                  <a:srgbClr val="FEFFFF"/>
                </a:solidFill>
                <a:effectLst/>
                <a:latin typeface="Arial" panose="020B0604020202020204" pitchFamily="34" charset="0"/>
              </a:rPr>
              <a:t>}</a:t>
            </a:r>
            <a:br>
              <a:rPr kumimoji="0" lang="en-US" altLang="en-US" sz="1900" b="0" i="0" u="none" strike="noStrike" cap="none" normalizeH="0" baseline="0">
                <a:ln>
                  <a:noFill/>
                </a:ln>
                <a:solidFill>
                  <a:srgbClr val="FEFFFF"/>
                </a:solidFill>
                <a:effectLst/>
                <a:latin typeface="Arial" panose="020B0604020202020204" pitchFamily="34" charset="0"/>
              </a:rPr>
            </a:br>
            <a:r>
              <a:rPr kumimoji="0" lang="en-US" altLang="en-US" sz="1900" b="0" i="0" u="none" strike="noStrike" cap="none" normalizeH="0" baseline="0">
                <a:ln>
                  <a:noFill/>
                </a:ln>
                <a:solidFill>
                  <a:srgbClr val="FEFFFF"/>
                </a:solidFill>
                <a:effectLst/>
                <a:latin typeface="Arial" panose="020B0604020202020204" pitchFamily="34" charset="0"/>
              </a:rPr>
              <a:t>}</a:t>
            </a:r>
          </a:p>
        </p:txBody>
      </p:sp>
    </p:spTree>
    <p:extLst>
      <p:ext uri="{BB962C8B-B14F-4D97-AF65-F5344CB8AC3E}">
        <p14:creationId xmlns:p14="http://schemas.microsoft.com/office/powerpoint/2010/main" val="324830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E57AFA0-DD18-49BF-AB7D-CB977FD7B293}"/>
              </a:ext>
            </a:extLst>
          </p:cNvPr>
          <p:cNvSpPr>
            <a:spLocks noGrp="1"/>
          </p:cNvSpPr>
          <p:nvPr>
            <p:ph type="title"/>
          </p:nvPr>
        </p:nvSpPr>
        <p:spPr>
          <a:xfrm>
            <a:off x="867564" y="1207827"/>
            <a:ext cx="4703910" cy="4203510"/>
          </a:xfrm>
        </p:spPr>
        <p:txBody>
          <a:bodyPr>
            <a:normAutofit/>
          </a:bodyPr>
          <a:lstStyle/>
          <a:p>
            <a:pPr algn="r"/>
            <a:r>
              <a:rPr lang="en-IN" sz="3600">
                <a:solidFill>
                  <a:srgbClr val="FFFFFF"/>
                </a:solidFill>
              </a:rPr>
              <a:t>Arrow functions </a:t>
            </a:r>
          </a:p>
        </p:txBody>
      </p:sp>
      <p:sp>
        <p:nvSpPr>
          <p:cNvPr id="16"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B29BD10-6737-40F2-9F0B-0DDC2AB8547F}"/>
              </a:ext>
            </a:extLst>
          </p:cNvPr>
          <p:cNvSpPr>
            <a:spLocks noGrp="1"/>
          </p:cNvSpPr>
          <p:nvPr>
            <p:ph idx="1"/>
          </p:nvPr>
        </p:nvSpPr>
        <p:spPr>
          <a:xfrm>
            <a:off x="6689354" y="1692323"/>
            <a:ext cx="4704256" cy="4361924"/>
          </a:xfrm>
        </p:spPr>
        <p:txBody>
          <a:bodyPr anchor="ctr">
            <a:normAutofit/>
          </a:bodyPr>
          <a:lstStyle/>
          <a:p>
            <a:pPr marL="0" indent="0">
              <a:buNone/>
            </a:pPr>
            <a:endParaRPr lang="en-IN" sz="2400">
              <a:solidFill>
                <a:srgbClr val="FEFFFF"/>
              </a:solidFill>
            </a:endParaRPr>
          </a:p>
          <a:p>
            <a:pPr marL="0" indent="0">
              <a:buNone/>
            </a:pPr>
            <a:r>
              <a:rPr lang="en-US" sz="2400">
                <a:solidFill>
                  <a:srgbClr val="FEFFFF"/>
                </a:solidFill>
              </a:rPr>
              <a:t>hello = function() {</a:t>
            </a:r>
            <a:br>
              <a:rPr lang="en-US" sz="2400">
                <a:solidFill>
                  <a:srgbClr val="FEFFFF"/>
                </a:solidFill>
              </a:rPr>
            </a:br>
            <a:r>
              <a:rPr lang="en-US" sz="2400">
                <a:solidFill>
                  <a:srgbClr val="FEFFFF"/>
                </a:solidFill>
              </a:rPr>
              <a:t>  return "Hello World!";</a:t>
            </a:r>
            <a:br>
              <a:rPr lang="en-US" sz="2400">
                <a:solidFill>
                  <a:srgbClr val="FEFFFF"/>
                </a:solidFill>
              </a:rPr>
            </a:br>
            <a:r>
              <a:rPr lang="en-US" sz="2400">
                <a:solidFill>
                  <a:srgbClr val="FEFFFF"/>
                </a:solidFill>
              </a:rPr>
              <a:t>}</a:t>
            </a:r>
          </a:p>
          <a:p>
            <a:pPr marL="0" indent="0">
              <a:buNone/>
            </a:pPr>
            <a:endParaRPr lang="en-US" sz="2400">
              <a:solidFill>
                <a:srgbClr val="FEFFFF"/>
              </a:solidFill>
            </a:endParaRPr>
          </a:p>
          <a:p>
            <a:pPr marL="0" indent="0">
              <a:buNone/>
            </a:pPr>
            <a:r>
              <a:rPr lang="en-IN" sz="2400">
                <a:solidFill>
                  <a:srgbClr val="FEFFFF"/>
                </a:solidFill>
              </a:rPr>
              <a:t>hello = () =&gt; {</a:t>
            </a:r>
            <a:br>
              <a:rPr lang="en-IN" sz="2400">
                <a:solidFill>
                  <a:srgbClr val="FEFFFF"/>
                </a:solidFill>
              </a:rPr>
            </a:br>
            <a:r>
              <a:rPr lang="en-IN" sz="2400">
                <a:solidFill>
                  <a:srgbClr val="FEFFFF"/>
                </a:solidFill>
              </a:rPr>
              <a:t>  return "Hello World!";</a:t>
            </a:r>
            <a:br>
              <a:rPr lang="en-IN" sz="2400">
                <a:solidFill>
                  <a:srgbClr val="FEFFFF"/>
                </a:solidFill>
              </a:rPr>
            </a:br>
            <a:r>
              <a:rPr lang="en-IN" sz="2400">
                <a:solidFill>
                  <a:srgbClr val="FEFFFF"/>
                </a:solidFill>
              </a:rPr>
              <a:t>}</a:t>
            </a:r>
          </a:p>
        </p:txBody>
      </p:sp>
    </p:spTree>
    <p:extLst>
      <p:ext uri="{BB962C8B-B14F-4D97-AF65-F5344CB8AC3E}">
        <p14:creationId xmlns:p14="http://schemas.microsoft.com/office/powerpoint/2010/main" val="30207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0018B32-A1E3-4030-B94A-5C0E2C844CB8}"/>
              </a:ext>
            </a:extLst>
          </p:cNvPr>
          <p:cNvSpPr>
            <a:spLocks noGrp="1"/>
          </p:cNvSpPr>
          <p:nvPr>
            <p:ph type="title"/>
          </p:nvPr>
        </p:nvSpPr>
        <p:spPr>
          <a:xfrm>
            <a:off x="1047280" y="759805"/>
            <a:ext cx="10306520" cy="1325563"/>
          </a:xfrm>
        </p:spPr>
        <p:txBody>
          <a:bodyPr>
            <a:normAutofit/>
          </a:bodyPr>
          <a:lstStyle/>
          <a:p>
            <a:r>
              <a:rPr lang="en-IN" sz="4000">
                <a:solidFill>
                  <a:srgbClr val="FFFFFF"/>
                </a:solidFill>
              </a:rPr>
              <a:t>Classes</a:t>
            </a:r>
          </a:p>
        </p:txBody>
      </p:sp>
      <p:sp>
        <p:nvSpPr>
          <p:cNvPr id="3" name="Content Placeholder 2">
            <a:extLst>
              <a:ext uri="{FF2B5EF4-FFF2-40B4-BE49-F238E27FC236}">
                <a16:creationId xmlns:a16="http://schemas.microsoft.com/office/drawing/2014/main" id="{3EC39D32-4EA6-4DA7-8717-98A7C1748617}"/>
              </a:ext>
            </a:extLst>
          </p:cNvPr>
          <p:cNvSpPr>
            <a:spLocks noGrp="1"/>
          </p:cNvSpPr>
          <p:nvPr>
            <p:ph idx="1"/>
          </p:nvPr>
        </p:nvSpPr>
        <p:spPr>
          <a:xfrm>
            <a:off x="1424904" y="2494450"/>
            <a:ext cx="4053545" cy="3563159"/>
          </a:xfrm>
        </p:spPr>
        <p:txBody>
          <a:bodyPr>
            <a:normAutofit/>
          </a:bodyPr>
          <a:lstStyle/>
          <a:p>
            <a:pPr marL="0" indent="0">
              <a:buNone/>
            </a:pPr>
            <a:r>
              <a:rPr lang="en-US" sz="2400"/>
              <a:t>A </a:t>
            </a:r>
            <a:r>
              <a:rPr lang="en-US" sz="2400" b="1"/>
              <a:t>JavaScript class</a:t>
            </a:r>
            <a:r>
              <a:rPr lang="en-US" sz="2400"/>
              <a:t> is a type of function. </a:t>
            </a:r>
            <a:r>
              <a:rPr lang="en-US" sz="2400" b="1"/>
              <a:t>Classes</a:t>
            </a:r>
            <a:r>
              <a:rPr lang="en-US" sz="2400"/>
              <a:t> are declared with the </a:t>
            </a:r>
            <a:r>
              <a:rPr lang="en-US" sz="2400" b="1"/>
              <a:t>class</a:t>
            </a:r>
            <a:r>
              <a:rPr lang="en-US" sz="2400"/>
              <a:t> keyword. We will use function expression syntax to initialize a function and </a:t>
            </a:r>
            <a:r>
              <a:rPr lang="en-US" sz="2400" b="1"/>
              <a:t>class</a:t>
            </a:r>
            <a:r>
              <a:rPr lang="en-US" sz="2400"/>
              <a:t> expression syntax to initialize a </a:t>
            </a:r>
            <a:r>
              <a:rPr lang="en-US" sz="2400" b="1"/>
              <a:t>class</a:t>
            </a:r>
            <a:r>
              <a:rPr lang="en-US" sz="2400"/>
              <a:t>. We can access the [[Prototype]] of an object using the Object.</a:t>
            </a:r>
          </a:p>
          <a:p>
            <a:pPr marL="0" indent="0">
              <a:buNone/>
            </a:pPr>
            <a:endParaRPr lang="en-US" sz="2400"/>
          </a:p>
          <a:p>
            <a:pPr marL="0" indent="0">
              <a:buNone/>
            </a:pPr>
            <a:endParaRPr lang="en-IN" sz="2400"/>
          </a:p>
        </p:txBody>
      </p:sp>
      <p:pic>
        <p:nvPicPr>
          <p:cNvPr id="5" name="Picture 4">
            <a:extLst>
              <a:ext uri="{FF2B5EF4-FFF2-40B4-BE49-F238E27FC236}">
                <a16:creationId xmlns:a16="http://schemas.microsoft.com/office/drawing/2014/main" id="{281E7225-9766-43EB-9F1E-EE645BB76177}"/>
              </a:ext>
            </a:extLst>
          </p:cNvPr>
          <p:cNvPicPr>
            <a:picLocks noChangeAspect="1"/>
          </p:cNvPicPr>
          <p:nvPr/>
        </p:nvPicPr>
        <p:blipFill rotWithShape="1">
          <a:blip r:embed="rId2"/>
          <a:srcRect l="11310" r="17416" b="3"/>
          <a:stretch/>
        </p:blipFill>
        <p:spPr>
          <a:xfrm>
            <a:off x="6098892" y="2492376"/>
            <a:ext cx="4802404" cy="3563372"/>
          </a:xfrm>
          <a:prstGeom prst="rect">
            <a:avLst/>
          </a:prstGeom>
        </p:spPr>
      </p:pic>
    </p:spTree>
    <p:extLst>
      <p:ext uri="{BB962C8B-B14F-4D97-AF65-F5344CB8AC3E}">
        <p14:creationId xmlns:p14="http://schemas.microsoft.com/office/powerpoint/2010/main" val="218725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50EDA3-3700-461D-B17F-63F07AC1A0AA}"/>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Object Destructuring</a:t>
            </a:r>
          </a:p>
        </p:txBody>
      </p:sp>
      <p:sp>
        <p:nvSpPr>
          <p:cNvPr id="2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6901899-685E-44F2-8373-6150C3C793E4}"/>
              </a:ext>
            </a:extLst>
          </p:cNvPr>
          <p:cNvSpPr>
            <a:spLocks noGrp="1"/>
          </p:cNvSpPr>
          <p:nvPr>
            <p:ph idx="1"/>
          </p:nvPr>
        </p:nvSpPr>
        <p:spPr>
          <a:xfrm>
            <a:off x="5221862" y="1719618"/>
            <a:ext cx="5948831" cy="4334629"/>
          </a:xfrm>
        </p:spPr>
        <p:txBody>
          <a:bodyPr anchor="ctr">
            <a:normAutofit/>
          </a:bodyPr>
          <a:lstStyle/>
          <a:p>
            <a:pPr marL="0" indent="0">
              <a:buNone/>
            </a:pPr>
            <a:endParaRPr lang="en-US" sz="2400" dirty="0">
              <a:solidFill>
                <a:srgbClr val="FEFFFF"/>
              </a:solidFill>
            </a:endParaRPr>
          </a:p>
          <a:p>
            <a:pPr marL="0" indent="0">
              <a:buNone/>
            </a:pPr>
            <a:r>
              <a:rPr lang="en-US" sz="2400" dirty="0">
                <a:solidFill>
                  <a:srgbClr val="FEFFFF"/>
                </a:solidFill>
              </a:rPr>
              <a:t>var first = </a:t>
            </a:r>
            <a:r>
              <a:rPr lang="en-US" sz="2400" dirty="0" err="1">
                <a:solidFill>
                  <a:srgbClr val="FEFFFF"/>
                </a:solidFill>
              </a:rPr>
              <a:t>someArray</a:t>
            </a:r>
            <a:r>
              <a:rPr lang="en-US" sz="2400" dirty="0">
                <a:solidFill>
                  <a:srgbClr val="FEFFFF"/>
                </a:solidFill>
              </a:rPr>
              <a:t>[0]; </a:t>
            </a:r>
          </a:p>
          <a:p>
            <a:pPr marL="0" indent="0">
              <a:buNone/>
            </a:pPr>
            <a:r>
              <a:rPr lang="en-US" sz="2400" dirty="0">
                <a:solidFill>
                  <a:srgbClr val="FEFFFF"/>
                </a:solidFill>
              </a:rPr>
              <a:t>var second = </a:t>
            </a:r>
            <a:r>
              <a:rPr lang="en-US" sz="2400" dirty="0" err="1">
                <a:solidFill>
                  <a:srgbClr val="FEFFFF"/>
                </a:solidFill>
              </a:rPr>
              <a:t>someArray</a:t>
            </a:r>
            <a:r>
              <a:rPr lang="en-US" sz="2400" dirty="0">
                <a:solidFill>
                  <a:srgbClr val="FEFFFF"/>
                </a:solidFill>
              </a:rPr>
              <a:t>[1]; </a:t>
            </a:r>
          </a:p>
          <a:p>
            <a:pPr marL="0" indent="0">
              <a:buNone/>
            </a:pPr>
            <a:r>
              <a:rPr lang="en-US" sz="2400" dirty="0">
                <a:solidFill>
                  <a:srgbClr val="FEFFFF"/>
                </a:solidFill>
              </a:rPr>
              <a:t>var third = </a:t>
            </a:r>
            <a:r>
              <a:rPr lang="en-US" sz="2400" dirty="0" err="1">
                <a:solidFill>
                  <a:srgbClr val="FEFFFF"/>
                </a:solidFill>
              </a:rPr>
              <a:t>someArray</a:t>
            </a:r>
            <a:r>
              <a:rPr lang="en-US" sz="2400" dirty="0">
                <a:solidFill>
                  <a:srgbClr val="FEFFFF"/>
                </a:solidFill>
              </a:rPr>
              <a:t>[2];</a:t>
            </a:r>
          </a:p>
          <a:p>
            <a:pPr marL="0" indent="0">
              <a:buNone/>
            </a:pPr>
            <a:endParaRPr lang="en-US" sz="2400" dirty="0">
              <a:solidFill>
                <a:srgbClr val="FEFFFF"/>
              </a:solidFill>
            </a:endParaRPr>
          </a:p>
          <a:p>
            <a:pPr marL="0" indent="0">
              <a:buNone/>
            </a:pPr>
            <a:endParaRPr lang="en-US" sz="2400" dirty="0">
              <a:solidFill>
                <a:srgbClr val="FEFFFF"/>
              </a:solidFill>
            </a:endParaRPr>
          </a:p>
          <a:p>
            <a:pPr marL="0" indent="0">
              <a:buNone/>
            </a:pPr>
            <a:r>
              <a:rPr lang="en-US" sz="2400" dirty="0">
                <a:solidFill>
                  <a:srgbClr val="FEFFFF"/>
                </a:solidFill>
              </a:rPr>
              <a:t>var [first, second, third] = </a:t>
            </a:r>
            <a:r>
              <a:rPr lang="en-US" sz="2400" dirty="0" err="1">
                <a:solidFill>
                  <a:srgbClr val="FEFFFF"/>
                </a:solidFill>
              </a:rPr>
              <a:t>someArray</a:t>
            </a:r>
            <a:r>
              <a:rPr lang="en-US" sz="2400" dirty="0">
                <a:solidFill>
                  <a:srgbClr val="FEFFFF"/>
                </a:solidFill>
              </a:rPr>
              <a:t>;</a:t>
            </a:r>
            <a:endParaRPr lang="en-IN" sz="2400" dirty="0">
              <a:solidFill>
                <a:srgbClr val="FEFFFF"/>
              </a:solidFill>
            </a:endParaRPr>
          </a:p>
        </p:txBody>
      </p:sp>
    </p:spTree>
    <p:extLst>
      <p:ext uri="{BB962C8B-B14F-4D97-AF65-F5344CB8AC3E}">
        <p14:creationId xmlns:p14="http://schemas.microsoft.com/office/powerpoint/2010/main" val="12858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1189</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Consolas</vt:lpstr>
      <vt:lpstr>Menlo</vt:lpstr>
      <vt:lpstr>Merriweather</vt:lpstr>
      <vt:lpstr>Roboto Mono</vt:lpstr>
      <vt:lpstr>Office Theme</vt:lpstr>
      <vt:lpstr>JavaScript Fundamentals </vt:lpstr>
      <vt:lpstr>PowerPoint Presentation</vt:lpstr>
      <vt:lpstr>Const Keyword </vt:lpstr>
      <vt:lpstr>Template Strings</vt:lpstr>
      <vt:lpstr>Concise Methods </vt:lpstr>
      <vt:lpstr>continue…</vt:lpstr>
      <vt:lpstr>Arrow functions </vt:lpstr>
      <vt:lpstr>Classes</vt:lpstr>
      <vt:lpstr>Object Destructuring</vt:lpstr>
      <vt:lpstr>Default parameters </vt:lpstr>
      <vt:lpstr>Callback functions</vt:lpstr>
      <vt:lpstr>Promises</vt:lpstr>
      <vt:lpstr>continue…</vt:lpstr>
      <vt:lpstr>continue…</vt:lpstr>
      <vt:lpstr>Hoisting</vt:lpstr>
      <vt:lpstr>continue…</vt:lpstr>
      <vt:lpstr>continue…</vt:lpstr>
      <vt:lpstr>continue…</vt:lpstr>
      <vt:lpstr>Async/Await</vt:lpstr>
      <vt:lpstr>Spread Operator</vt:lpstr>
      <vt:lpstr>Continue…</vt:lpstr>
      <vt:lpstr>Rest Operator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Fundamentals </dc:title>
  <dc:creator>shubham arora</dc:creator>
  <cp:lastModifiedBy>shubham arora</cp:lastModifiedBy>
  <cp:revision>1</cp:revision>
  <dcterms:created xsi:type="dcterms:W3CDTF">2020-04-19T14:34:34Z</dcterms:created>
  <dcterms:modified xsi:type="dcterms:W3CDTF">2020-04-19T14:36:24Z</dcterms:modified>
</cp:coreProperties>
</file>