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7" r:id="rId2"/>
    <p:sldId id="269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4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0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1768" y="2503963"/>
            <a:ext cx="5348464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5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0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1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2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08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06AC-A0EE-4AF5-A01D-A260A94ACB78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5AF1D2-057C-4C0B-8578-55A50C846F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964988" y="4941662"/>
            <a:ext cx="9089864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cap="all" spc="122" dirty="0"/>
              <a:t>  </a:t>
            </a:r>
            <a:r>
              <a:rPr lang="en-US" cap="all" spc="-86" dirty="0"/>
              <a:t>Quick </a:t>
            </a:r>
            <a:r>
              <a:rPr lang="en-US" cap="all" spc="-549" dirty="0"/>
              <a:t> </a:t>
            </a:r>
            <a:r>
              <a:rPr lang="en-US" cap="all" spc="-86" dirty="0"/>
              <a:t>Refresher</a:t>
            </a:r>
            <a:endParaRPr lang="en-US" cap="al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071636" y="3616636"/>
            <a:ext cx="6247308" cy="1015825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marL="11516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-5">
                <a:latin typeface="+mj-lt"/>
                <a:ea typeface="+mj-ea"/>
                <a:cs typeface="+mj-cs"/>
              </a:rPr>
              <a:t>JavaScript</a:t>
            </a:r>
            <a:r>
              <a:rPr lang="en-US" sz="4800" cap="all" spc="-154">
                <a:latin typeface="+mj-lt"/>
                <a:ea typeface="+mj-ea"/>
                <a:cs typeface="+mj-cs"/>
              </a:rPr>
              <a:t> </a:t>
            </a:r>
            <a:r>
              <a:rPr lang="en-US" sz="4800" cap="all" spc="-113">
                <a:latin typeface="+mj-lt"/>
                <a:ea typeface="+mj-ea"/>
                <a:cs typeface="+mj-cs"/>
              </a:rPr>
              <a:t>Basics</a:t>
            </a:r>
            <a:endParaRPr lang="en-US" sz="4800" cap="all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CB13D54-FD4C-4B50-9118-B2578E929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12" y="5231990"/>
            <a:ext cx="2600385" cy="8248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275" y="1179250"/>
            <a:ext cx="8124825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14" dirty="0"/>
              <a:t>JavaScript</a:t>
            </a:r>
            <a:r>
              <a:rPr spc="-131" dirty="0"/>
              <a:t> </a:t>
            </a:r>
            <a:r>
              <a:rPr spc="-32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2931" y="2272779"/>
            <a:ext cx="2300971" cy="373836"/>
          </a:xfrm>
          <a:prstGeom prst="rect">
            <a:avLst/>
          </a:prstGeom>
          <a:solidFill>
            <a:srgbClr val="521751"/>
          </a:solidFill>
          <a:ln w="12700">
            <a:solidFill>
              <a:srgbClr val="3A0E39"/>
            </a:solidFill>
          </a:ln>
        </p:spPr>
        <p:txBody>
          <a:bodyPr vert="horz" wrap="square" lIns="0" tIns="162957" rIns="0" bIns="0" rtlCol="0">
            <a:spAutoFit/>
          </a:bodyPr>
          <a:lstStyle/>
          <a:p>
            <a:pPr marL="119770">
              <a:spcBef>
                <a:spcPts val="1283"/>
              </a:spcBef>
            </a:pP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Weakly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Typed</a:t>
            </a:r>
            <a:r>
              <a:rPr sz="1360" spc="-19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9836" y="2272780"/>
            <a:ext cx="2300971" cy="477302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58158" rIns="0" bIns="0" rtlCol="0">
            <a:spAutoFit/>
          </a:bodyPr>
          <a:lstStyle/>
          <a:p>
            <a:pPr marL="736471" marR="487142" indent="-245298">
              <a:spcBef>
                <a:spcPts val="458"/>
              </a:spcBef>
            </a:pP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60" spc="-141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6749" y="2272779"/>
            <a:ext cx="2300971" cy="373836"/>
          </a:xfrm>
          <a:prstGeom prst="rect">
            <a:avLst/>
          </a:prstGeom>
          <a:solidFill>
            <a:srgbClr val="E2A778"/>
          </a:solidFill>
          <a:ln w="12700">
            <a:solidFill>
              <a:srgbClr val="3A0E39"/>
            </a:solidFill>
          </a:ln>
        </p:spPr>
        <p:txBody>
          <a:bodyPr vert="horz" wrap="square" lIns="0" tIns="162957" rIns="0" bIns="0" rtlCol="0">
            <a:spAutoFit/>
          </a:bodyPr>
          <a:lstStyle/>
          <a:p>
            <a:pPr marL="352401">
              <a:spcBef>
                <a:spcPts val="1283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Versatile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6749" y="3218469"/>
            <a:ext cx="2300971" cy="476720"/>
          </a:xfrm>
          <a:prstGeom prst="rect">
            <a:avLst/>
          </a:prstGeom>
          <a:solidFill>
            <a:srgbClr val="F9EDE4"/>
          </a:solidFill>
          <a:ln w="12700">
            <a:solidFill>
              <a:srgbClr val="E2A778"/>
            </a:solidFill>
          </a:ln>
        </p:spPr>
        <p:txBody>
          <a:bodyPr vert="horz" wrap="square" lIns="0" tIns="57582" rIns="0" bIns="0" rtlCol="0">
            <a:spAutoFit/>
          </a:bodyPr>
          <a:lstStyle/>
          <a:p>
            <a:pPr marL="528025" marR="76008" indent="-448562">
              <a:spcBef>
                <a:spcPts val="453"/>
              </a:spcBef>
            </a:pPr>
            <a:r>
              <a:rPr sz="1360" spc="-32" dirty="0">
                <a:solidFill>
                  <a:srgbClr val="E2A778"/>
                </a:solidFill>
                <a:latin typeface="Verdana"/>
                <a:cs typeface="Verdana"/>
              </a:rPr>
              <a:t>Runs </a:t>
            </a:r>
            <a:r>
              <a:rPr sz="1360" spc="-59" dirty="0">
                <a:solidFill>
                  <a:srgbClr val="E2A778"/>
                </a:solidFill>
                <a:latin typeface="Verdana"/>
                <a:cs typeface="Verdana"/>
              </a:rPr>
              <a:t>in </a:t>
            </a:r>
            <a:r>
              <a:rPr sz="1360" spc="-27" dirty="0">
                <a:solidFill>
                  <a:srgbClr val="E2A778"/>
                </a:solidFill>
                <a:latin typeface="Verdana"/>
                <a:cs typeface="Verdana"/>
              </a:rPr>
              <a:t>browser </a:t>
            </a:r>
            <a:r>
              <a:rPr sz="1360" spc="-77" dirty="0">
                <a:solidFill>
                  <a:srgbClr val="E2A778"/>
                </a:solidFill>
                <a:latin typeface="Verdana"/>
                <a:cs typeface="Verdana"/>
              </a:rPr>
              <a:t>&amp;</a:t>
            </a:r>
            <a:r>
              <a:rPr sz="1360" spc="-281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E2A778"/>
                </a:solidFill>
                <a:latin typeface="Verdana"/>
                <a:cs typeface="Verdana"/>
              </a:rPr>
              <a:t>directly  on </a:t>
            </a:r>
            <a:r>
              <a:rPr sz="1360" spc="-5" dirty="0">
                <a:solidFill>
                  <a:srgbClr val="E2A778"/>
                </a:solidFill>
                <a:latin typeface="Verdana"/>
                <a:cs typeface="Verdana"/>
              </a:rPr>
              <a:t>a </a:t>
            </a:r>
            <a:r>
              <a:rPr sz="1360" spc="-45" dirty="0">
                <a:solidFill>
                  <a:srgbClr val="E2A778"/>
                </a:solidFill>
                <a:latin typeface="Verdana"/>
                <a:cs typeface="Verdana"/>
              </a:rPr>
              <a:t>PC/</a:t>
            </a:r>
            <a:r>
              <a:rPr sz="1360" spc="-23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E2A778"/>
                </a:solidFill>
                <a:latin typeface="Verdana"/>
                <a:cs typeface="Verdana"/>
              </a:rPr>
              <a:t>server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2931" y="3218469"/>
            <a:ext cx="2300971" cy="476720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57582" rIns="0" bIns="0" rtlCol="0">
            <a:spAutoFit/>
          </a:bodyPr>
          <a:lstStyle/>
          <a:p>
            <a:pPr marL="672555" marR="515357" indent="-153168">
              <a:spcBef>
                <a:spcPts val="453"/>
              </a:spcBef>
            </a:pPr>
            <a:r>
              <a:rPr sz="1360" spc="-14" dirty="0">
                <a:solidFill>
                  <a:srgbClr val="521751"/>
                </a:solidFill>
                <a:latin typeface="Verdana"/>
                <a:cs typeface="Verdana"/>
              </a:rPr>
              <a:t>No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explicit</a:t>
            </a:r>
            <a:r>
              <a:rPr sz="1360" spc="-227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type 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assignment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2931" y="3835953"/>
            <a:ext cx="2300971" cy="475557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56430" rIns="0" bIns="0" rtlCol="0">
            <a:spAutoFit/>
          </a:bodyPr>
          <a:lstStyle/>
          <a:p>
            <a:pPr marL="264876" marR="260270" indent="137045">
              <a:spcBef>
                <a:spcPts val="444"/>
              </a:spcBef>
            </a:pPr>
            <a:r>
              <a:rPr sz="1360" spc="-14" dirty="0">
                <a:solidFill>
                  <a:srgbClr val="521751"/>
                </a:solidFill>
                <a:latin typeface="Verdana"/>
                <a:cs typeface="Verdana"/>
              </a:rPr>
              <a:t>Data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types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can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be 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switched</a:t>
            </a:r>
            <a:r>
              <a:rPr sz="1360" spc="-122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dynamically</a:t>
            </a:r>
            <a:endParaRPr sz="136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9836" y="3218469"/>
            <a:ext cx="2300971" cy="476720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57582" rIns="0" bIns="0" rtlCol="0">
            <a:spAutoFit/>
          </a:bodyPr>
          <a:lstStyle/>
          <a:p>
            <a:pPr marL="570060" marR="114012" indent="-452017">
              <a:spcBef>
                <a:spcPts val="453"/>
              </a:spcBef>
            </a:pPr>
            <a:r>
              <a:rPr sz="1360" spc="-14" dirty="0">
                <a:solidFill>
                  <a:srgbClr val="FA923F"/>
                </a:solidFill>
                <a:latin typeface="Verdana"/>
                <a:cs typeface="Verdana"/>
              </a:rPr>
              <a:t>Data 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can 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be </a:t>
            </a:r>
            <a:r>
              <a:rPr sz="1360" spc="-32" dirty="0">
                <a:solidFill>
                  <a:srgbClr val="FA923F"/>
                </a:solidFill>
                <a:latin typeface="Verdana"/>
                <a:cs typeface="Verdana"/>
              </a:rPr>
              <a:t>organized</a:t>
            </a:r>
            <a:r>
              <a:rPr sz="1360" spc="-281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A923F"/>
                </a:solidFill>
                <a:latin typeface="Verdana"/>
                <a:cs typeface="Verdana"/>
              </a:rPr>
              <a:t>in  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logical</a:t>
            </a:r>
            <a:r>
              <a:rPr sz="1360" spc="-113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objects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9836" y="3835953"/>
            <a:ext cx="2300971" cy="475557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56430" rIns="0" bIns="0" rtlCol="0">
            <a:spAutoFit/>
          </a:bodyPr>
          <a:lstStyle/>
          <a:p>
            <a:pPr marL="927067" marR="199233" indent="-723803">
              <a:spcBef>
                <a:spcPts val="444"/>
              </a:spcBef>
            </a:pP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Primitive 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and</a:t>
            </a:r>
            <a:r>
              <a:rPr sz="1360" spc="-1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reference  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types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6749" y="3835953"/>
            <a:ext cx="2300971" cy="475557"/>
          </a:xfrm>
          <a:prstGeom prst="rect">
            <a:avLst/>
          </a:prstGeom>
          <a:solidFill>
            <a:srgbClr val="F9EDE4"/>
          </a:solidFill>
          <a:ln w="12700">
            <a:solidFill>
              <a:srgbClr val="E2A778"/>
            </a:solidFill>
          </a:ln>
        </p:spPr>
        <p:txBody>
          <a:bodyPr vert="horz" wrap="square" lIns="0" tIns="56430" rIns="0" bIns="0" rtlCol="0">
            <a:spAutoFit/>
          </a:bodyPr>
          <a:lstStyle/>
          <a:p>
            <a:pPr marL="524570" marR="288485" indent="-232054">
              <a:spcBef>
                <a:spcPts val="444"/>
              </a:spcBef>
            </a:pPr>
            <a:r>
              <a:rPr sz="1360" spc="-18" dirty="0">
                <a:solidFill>
                  <a:srgbClr val="E2A778"/>
                </a:solidFill>
                <a:latin typeface="Verdana"/>
                <a:cs typeface="Verdana"/>
              </a:rPr>
              <a:t>Can </a:t>
            </a:r>
            <a:r>
              <a:rPr sz="1360" spc="-54" dirty="0">
                <a:solidFill>
                  <a:srgbClr val="E2A778"/>
                </a:solidFill>
                <a:latin typeface="Verdana"/>
                <a:cs typeface="Verdana"/>
              </a:rPr>
              <a:t>perform </a:t>
            </a:r>
            <a:r>
              <a:rPr sz="1360" spc="-5" dirty="0">
                <a:solidFill>
                  <a:srgbClr val="E2A778"/>
                </a:solidFill>
                <a:latin typeface="Verdana"/>
                <a:cs typeface="Verdana"/>
              </a:rPr>
              <a:t>a</a:t>
            </a:r>
            <a:r>
              <a:rPr sz="1360" spc="-236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E2A778"/>
                </a:solidFill>
                <a:latin typeface="Verdana"/>
                <a:cs typeface="Verdana"/>
              </a:rPr>
              <a:t>broad  </a:t>
            </a:r>
            <a:r>
              <a:rPr sz="1360" spc="-54" dirty="0">
                <a:solidFill>
                  <a:srgbClr val="E2A778"/>
                </a:solidFill>
                <a:latin typeface="Verdana"/>
                <a:cs typeface="Verdana"/>
              </a:rPr>
              <a:t>variety </a:t>
            </a:r>
            <a:r>
              <a:rPr sz="1360" spc="-27" dirty="0">
                <a:solidFill>
                  <a:srgbClr val="E2A778"/>
                </a:solidFill>
                <a:latin typeface="Verdana"/>
                <a:cs typeface="Verdana"/>
              </a:rPr>
              <a:t>of</a:t>
            </a:r>
            <a:r>
              <a:rPr sz="1360" spc="-14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E2A778"/>
                </a:solidFill>
                <a:latin typeface="Verdana"/>
                <a:cs typeface="Verdana"/>
              </a:rPr>
              <a:t>tasks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175" y="1179250"/>
            <a:ext cx="5787105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lang="en-IN" spc="23" dirty="0"/>
              <a:t>    </a:t>
            </a:r>
            <a:r>
              <a:rPr spc="23" dirty="0"/>
              <a:t>Arrow</a:t>
            </a:r>
            <a:r>
              <a:rPr spc="-131" dirty="0"/>
              <a:t> </a:t>
            </a:r>
            <a:r>
              <a:rPr spc="-32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2306" y="2173520"/>
            <a:ext cx="1836285" cy="676738"/>
          </a:xfrm>
          <a:prstGeom prst="rect">
            <a:avLst/>
          </a:prstGeom>
          <a:solidFill>
            <a:srgbClr val="521751"/>
          </a:solidFill>
          <a:ln w="12700">
            <a:solidFill>
              <a:srgbClr val="3A0E39"/>
            </a:solidFill>
          </a:ln>
        </p:spPr>
        <p:txBody>
          <a:bodyPr vert="horz" wrap="square" lIns="0" tIns="35701" rIns="0" bIns="0" rtlCol="0">
            <a:spAutoFit/>
          </a:bodyPr>
          <a:lstStyle/>
          <a:p>
            <a:pPr marL="70826">
              <a:spcBef>
                <a:spcPts val="281"/>
              </a:spcBef>
            </a:pPr>
            <a:r>
              <a:rPr sz="1360" spc="-5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360" spc="5" dirty="0">
                <a:solidFill>
                  <a:srgbClr val="FFFFFF"/>
                </a:solidFill>
                <a:latin typeface="Trebuchet MS"/>
                <a:cs typeface="Trebuchet MS"/>
              </a:rPr>
              <a:t>myFnc()</a:t>
            </a:r>
            <a:r>
              <a:rPr sz="136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360">
              <a:latin typeface="Trebuchet MS"/>
              <a:cs typeface="Trebuchet MS"/>
            </a:endParaRPr>
          </a:p>
          <a:p>
            <a:pPr marL="234358">
              <a:spcBef>
                <a:spcPts val="86"/>
              </a:spcBef>
            </a:pPr>
            <a:r>
              <a:rPr sz="1360" spc="-1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360">
              <a:latin typeface="Trebuchet MS"/>
              <a:cs typeface="Trebuchet MS"/>
            </a:endParaRPr>
          </a:p>
          <a:p>
            <a:pPr marL="70826"/>
            <a:r>
              <a:rPr sz="1360" spc="-41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2306" y="3440159"/>
            <a:ext cx="1836285" cy="745347"/>
          </a:xfrm>
          <a:prstGeom prst="rect">
            <a:avLst/>
          </a:prstGeom>
          <a:solidFill>
            <a:srgbClr val="FA923F"/>
          </a:solidFill>
          <a:ln w="12700">
            <a:solidFill>
              <a:srgbClr val="4F4F4F"/>
            </a:solidFill>
          </a:ln>
        </p:spPr>
        <p:txBody>
          <a:bodyPr vert="horz" wrap="square" lIns="0" tIns="103647" rIns="0" bIns="0" rtlCol="0">
            <a:spAutoFit/>
          </a:bodyPr>
          <a:lstStyle/>
          <a:p>
            <a:pPr marL="70826">
              <a:spcBef>
                <a:spcPts val="816"/>
              </a:spcBef>
            </a:pPr>
            <a:r>
              <a:rPr sz="1360" spc="27" dirty="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r>
              <a:rPr sz="1360" spc="-8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18" dirty="0">
                <a:solidFill>
                  <a:srgbClr val="FFFFFF"/>
                </a:solidFill>
                <a:latin typeface="Trebuchet MS"/>
                <a:cs typeface="Trebuchet MS"/>
              </a:rPr>
              <a:t>myFnc</a:t>
            </a:r>
            <a:r>
              <a:rPr sz="1360" spc="-7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18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360" spc="-7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r>
              <a:rPr sz="1360" spc="-8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23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360" spc="-8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360">
              <a:latin typeface="Trebuchet MS"/>
              <a:cs typeface="Trebuchet MS"/>
            </a:endParaRPr>
          </a:p>
          <a:p>
            <a:pPr marL="234358">
              <a:spcBef>
                <a:spcPts val="91"/>
              </a:spcBef>
            </a:pPr>
            <a:r>
              <a:rPr sz="1360" spc="-1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360">
              <a:latin typeface="Trebuchet MS"/>
              <a:cs typeface="Trebuchet MS"/>
            </a:endParaRPr>
          </a:p>
          <a:p>
            <a:pPr marL="70826"/>
            <a:r>
              <a:rPr sz="1360" spc="-41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3455" y="4549899"/>
            <a:ext cx="3088114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b="1" spc="-59" dirty="0">
                <a:solidFill>
                  <a:srgbClr val="4F4F4F"/>
                </a:solidFill>
                <a:latin typeface="Arial"/>
                <a:cs typeface="Arial"/>
              </a:rPr>
              <a:t>No </a:t>
            </a:r>
            <a:r>
              <a:rPr sz="1360" b="1" spc="-23" dirty="0">
                <a:solidFill>
                  <a:srgbClr val="4F4F4F"/>
                </a:solidFill>
                <a:latin typeface="Arial"/>
                <a:cs typeface="Arial"/>
              </a:rPr>
              <a:t>more </a:t>
            </a:r>
            <a:r>
              <a:rPr sz="1360" b="1" spc="-54" dirty="0">
                <a:solidFill>
                  <a:srgbClr val="4F4F4F"/>
                </a:solidFill>
                <a:latin typeface="Arial"/>
                <a:cs typeface="Arial"/>
              </a:rPr>
              <a:t>issues </a:t>
            </a:r>
            <a:r>
              <a:rPr sz="1360" b="1" spc="27" dirty="0">
                <a:solidFill>
                  <a:srgbClr val="4F4F4F"/>
                </a:solidFill>
                <a:latin typeface="Arial"/>
                <a:cs typeface="Arial"/>
              </a:rPr>
              <a:t>with </a:t>
            </a:r>
            <a:r>
              <a:rPr sz="1360" b="1" spc="18" dirty="0">
                <a:solidFill>
                  <a:srgbClr val="4F4F4F"/>
                </a:solidFill>
                <a:latin typeface="Arial"/>
                <a:cs typeface="Arial"/>
              </a:rPr>
              <a:t>the </a:t>
            </a:r>
            <a:r>
              <a:rPr sz="1360" b="1" spc="-9" dirty="0">
                <a:solidFill>
                  <a:srgbClr val="FA923F"/>
                </a:solidFill>
                <a:latin typeface="Arial"/>
                <a:cs typeface="Arial"/>
              </a:rPr>
              <a:t>this</a:t>
            </a:r>
            <a:r>
              <a:rPr sz="1360" b="1" spc="-177" dirty="0">
                <a:solidFill>
                  <a:srgbClr val="FA923F"/>
                </a:solidFill>
                <a:latin typeface="Arial"/>
                <a:cs typeface="Arial"/>
              </a:rPr>
              <a:t> </a:t>
            </a:r>
            <a:r>
              <a:rPr sz="1360" b="1" spc="-18" dirty="0">
                <a:solidFill>
                  <a:srgbClr val="4F4F4F"/>
                </a:solidFill>
                <a:latin typeface="Arial"/>
                <a:cs typeface="Arial"/>
              </a:rPr>
              <a:t>keyword!</a:t>
            </a:r>
            <a:endParaRPr sz="136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51" y="1179250"/>
            <a:ext cx="4749204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59" dirty="0"/>
              <a:t>C</a:t>
            </a:r>
            <a:r>
              <a:rPr spc="14" dirty="0"/>
              <a:t>l</a:t>
            </a:r>
            <a:r>
              <a:rPr spc="-9" dirty="0"/>
              <a:t>a</a:t>
            </a:r>
            <a:r>
              <a:rPr spc="-154" dirty="0"/>
              <a:t>ss</a:t>
            </a:r>
            <a:r>
              <a:rPr spc="59" dirty="0"/>
              <a:t>e</a:t>
            </a:r>
            <a:r>
              <a:rPr spc="-159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97478" y="1915426"/>
            <a:ext cx="2985620" cy="1134939"/>
            <a:chOff x="3694163" y="2112289"/>
            <a:chExt cx="3292475" cy="1251585"/>
          </a:xfrm>
        </p:grpSpPr>
        <p:sp>
          <p:nvSpPr>
            <p:cNvPr id="4" name="object 4"/>
            <p:cNvSpPr/>
            <p:nvPr/>
          </p:nvSpPr>
          <p:spPr>
            <a:xfrm>
              <a:off x="3700513" y="2118639"/>
              <a:ext cx="3279775" cy="1238885"/>
            </a:xfrm>
            <a:custGeom>
              <a:avLst/>
              <a:gdLst/>
              <a:ahLst/>
              <a:cxnLst/>
              <a:rect l="l" t="t" r="r" b="b"/>
              <a:pathLst>
                <a:path w="3279775" h="1238885">
                  <a:moveTo>
                    <a:pt x="3279673" y="0"/>
                  </a:moveTo>
                  <a:lnTo>
                    <a:pt x="0" y="0"/>
                  </a:lnTo>
                  <a:lnTo>
                    <a:pt x="0" y="1238580"/>
                  </a:lnTo>
                  <a:lnTo>
                    <a:pt x="3279673" y="1238580"/>
                  </a:lnTo>
                  <a:lnTo>
                    <a:pt x="327967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3700513" y="2118639"/>
              <a:ext cx="3279775" cy="1238885"/>
            </a:xfrm>
            <a:custGeom>
              <a:avLst/>
              <a:gdLst/>
              <a:ahLst/>
              <a:cxnLst/>
              <a:rect l="l" t="t" r="r" b="b"/>
              <a:pathLst>
                <a:path w="3279775" h="1238885">
                  <a:moveTo>
                    <a:pt x="0" y="0"/>
                  </a:moveTo>
                  <a:lnTo>
                    <a:pt x="3279674" y="0"/>
                  </a:lnTo>
                  <a:lnTo>
                    <a:pt x="3279674" y="1238579"/>
                  </a:lnTo>
                  <a:lnTo>
                    <a:pt x="0" y="12385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A0E39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62972" y="2020881"/>
            <a:ext cx="1726879" cy="454076"/>
          </a:xfrm>
          <a:prstGeom prst="rect">
            <a:avLst/>
          </a:prstGeom>
        </p:spPr>
        <p:txBody>
          <a:bodyPr vert="horz" wrap="square" lIns="0" tIns="22457" rIns="0" bIns="0" rtlCol="0">
            <a:spAutoFit/>
          </a:bodyPr>
          <a:lstStyle/>
          <a:p>
            <a:pPr marL="11516">
              <a:spcBef>
                <a:spcPts val="177"/>
              </a:spcBef>
            </a:pPr>
            <a:r>
              <a:rPr sz="1360" b="1" spc="41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360" spc="-23" dirty="0">
                <a:solidFill>
                  <a:srgbClr val="FFFFFF"/>
                </a:solidFill>
                <a:latin typeface="Arial"/>
                <a:cs typeface="Arial"/>
              </a:rPr>
              <a:t>Person</a:t>
            </a:r>
            <a:r>
              <a:rPr sz="136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6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360">
              <a:latin typeface="Arial"/>
              <a:cs typeface="Arial"/>
            </a:endParaRPr>
          </a:p>
          <a:p>
            <a:pPr marL="723803">
              <a:spcBef>
                <a:spcPts val="86"/>
              </a:spcBef>
            </a:pPr>
            <a:r>
              <a:rPr sz="1360" spc="-9" dirty="0">
                <a:solidFill>
                  <a:srgbClr val="FA923F"/>
                </a:solidFill>
                <a:latin typeface="Arial"/>
                <a:cs typeface="Arial"/>
              </a:rPr>
              <a:t>name </a:t>
            </a:r>
            <a:r>
              <a:rPr sz="1360" spc="-63" dirty="0">
                <a:solidFill>
                  <a:srgbClr val="FA923F"/>
                </a:solidFill>
                <a:latin typeface="Arial"/>
                <a:cs typeface="Arial"/>
              </a:rPr>
              <a:t>=</a:t>
            </a:r>
            <a:r>
              <a:rPr sz="1360" spc="-136" dirty="0">
                <a:solidFill>
                  <a:srgbClr val="FA923F"/>
                </a:solidFill>
                <a:latin typeface="Arial"/>
                <a:cs typeface="Arial"/>
              </a:rPr>
              <a:t> </a:t>
            </a:r>
            <a:r>
              <a:rPr sz="1360" spc="-18" dirty="0">
                <a:solidFill>
                  <a:srgbClr val="FA923F"/>
                </a:solidFill>
                <a:latin typeface="Arial"/>
                <a:cs typeface="Arial"/>
              </a:rPr>
              <a:t>'Max'</a:t>
            </a:r>
            <a:endParaRPr sz="136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5547" y="2457610"/>
            <a:ext cx="1097510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9" dirty="0">
                <a:solidFill>
                  <a:srgbClr val="E2A778"/>
                </a:solidFill>
                <a:latin typeface="Arial"/>
                <a:cs typeface="Arial"/>
              </a:rPr>
              <a:t>call </a:t>
            </a:r>
            <a:r>
              <a:rPr sz="1360" spc="-63" dirty="0">
                <a:solidFill>
                  <a:srgbClr val="E2A778"/>
                </a:solidFill>
                <a:latin typeface="Arial"/>
                <a:cs typeface="Arial"/>
              </a:rPr>
              <a:t>= </a:t>
            </a:r>
            <a:r>
              <a:rPr sz="1360" spc="14" dirty="0">
                <a:solidFill>
                  <a:srgbClr val="E2A778"/>
                </a:solidFill>
                <a:latin typeface="Arial"/>
                <a:cs typeface="Arial"/>
              </a:rPr>
              <a:t>() </a:t>
            </a:r>
            <a:r>
              <a:rPr sz="1360" spc="-54" dirty="0">
                <a:solidFill>
                  <a:srgbClr val="E2A778"/>
                </a:solidFill>
                <a:latin typeface="Arial"/>
                <a:cs typeface="Arial"/>
              </a:rPr>
              <a:t>=&gt;</a:t>
            </a:r>
            <a:r>
              <a:rPr sz="1360" spc="-195" dirty="0">
                <a:solidFill>
                  <a:srgbClr val="E2A778"/>
                </a:solidFill>
                <a:latin typeface="Arial"/>
                <a:cs typeface="Arial"/>
              </a:rPr>
              <a:t> </a:t>
            </a:r>
            <a:r>
              <a:rPr sz="1360" spc="-141" dirty="0">
                <a:solidFill>
                  <a:srgbClr val="E2A778"/>
                </a:solidFill>
                <a:latin typeface="Arial"/>
                <a:cs typeface="Arial"/>
              </a:rPr>
              <a:t>{…}</a:t>
            </a:r>
            <a:endParaRPr sz="136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2972" y="2675965"/>
            <a:ext cx="81766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36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3237" y="4632565"/>
            <a:ext cx="2974103" cy="442386"/>
          </a:xfrm>
          <a:prstGeom prst="rect">
            <a:avLst/>
          </a:prstGeom>
          <a:solidFill>
            <a:srgbClr val="FA923F"/>
          </a:solidFill>
          <a:ln w="12700">
            <a:solidFill>
              <a:srgbClr val="3A0E39"/>
            </a:solidFill>
          </a:ln>
        </p:spPr>
        <p:txBody>
          <a:bodyPr vert="horz" wrap="square" lIns="0" tIns="2879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496">
              <a:latin typeface="Times New Roman"/>
              <a:cs typeface="Times New Roman"/>
            </a:endParaRPr>
          </a:p>
          <a:p>
            <a:pPr marL="367372"/>
            <a:r>
              <a:rPr sz="1360" spc="-5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1360" spc="-23" dirty="0">
                <a:solidFill>
                  <a:srgbClr val="FFFFFF"/>
                </a:solidFill>
                <a:latin typeface="Arial"/>
                <a:cs typeface="Arial"/>
              </a:rPr>
              <a:t>Person </a:t>
            </a:r>
            <a:r>
              <a:rPr sz="1360" b="1" spc="5" dirty="0">
                <a:solidFill>
                  <a:srgbClr val="FFFFFF"/>
                </a:solidFill>
                <a:latin typeface="Trebuchet MS"/>
                <a:cs typeface="Trebuchet MS"/>
              </a:rPr>
              <a:t>extends</a:t>
            </a:r>
            <a:r>
              <a:rPr sz="1360" b="1" spc="-12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5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endParaRPr sz="136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3237" y="3457653"/>
            <a:ext cx="2974103" cy="711621"/>
          </a:xfrm>
          <a:prstGeom prst="rect">
            <a:avLst/>
          </a:prstGeom>
          <a:solidFill>
            <a:srgbClr val="EDC0EC"/>
          </a:solidFill>
          <a:ln w="12700">
            <a:solidFill>
              <a:srgbClr val="3A0E39"/>
            </a:solidFill>
          </a:ln>
        </p:spPr>
        <p:txBody>
          <a:bodyPr vert="horz" wrap="square" lIns="0" tIns="78311" rIns="0" bIns="0" rtlCol="0">
            <a:spAutoFit/>
          </a:bodyPr>
          <a:lstStyle/>
          <a:p>
            <a:pPr marL="264300" marR="259694" algn="ctr">
              <a:lnSpc>
                <a:spcPct val="102699"/>
              </a:lnSpc>
              <a:spcBef>
                <a:spcPts val="617"/>
              </a:spcBef>
            </a:pPr>
            <a:r>
              <a:rPr sz="1360" spc="23" dirty="0">
                <a:solidFill>
                  <a:srgbClr val="521751"/>
                </a:solidFill>
                <a:latin typeface="Arial"/>
                <a:cs typeface="Arial"/>
              </a:rPr>
              <a:t>const </a:t>
            </a:r>
            <a:r>
              <a:rPr sz="1360" spc="-14" dirty="0">
                <a:solidFill>
                  <a:srgbClr val="521751"/>
                </a:solidFill>
                <a:latin typeface="Arial"/>
                <a:cs typeface="Arial"/>
              </a:rPr>
              <a:t>myPerson </a:t>
            </a:r>
            <a:r>
              <a:rPr sz="1360" spc="-63" dirty="0">
                <a:solidFill>
                  <a:srgbClr val="521751"/>
                </a:solidFill>
                <a:latin typeface="Arial"/>
                <a:cs typeface="Arial"/>
              </a:rPr>
              <a:t>= </a:t>
            </a:r>
            <a:r>
              <a:rPr sz="1360" dirty="0">
                <a:solidFill>
                  <a:srgbClr val="521751"/>
                </a:solidFill>
                <a:latin typeface="Arial"/>
                <a:cs typeface="Arial"/>
              </a:rPr>
              <a:t>new</a:t>
            </a:r>
            <a:r>
              <a:rPr sz="1360" spc="-118" dirty="0">
                <a:solidFill>
                  <a:srgbClr val="521751"/>
                </a:solidFill>
                <a:latin typeface="Arial"/>
                <a:cs typeface="Arial"/>
              </a:rPr>
              <a:t> </a:t>
            </a:r>
            <a:r>
              <a:rPr sz="1360" spc="-9" dirty="0">
                <a:solidFill>
                  <a:srgbClr val="521751"/>
                </a:solidFill>
                <a:latin typeface="Arial"/>
                <a:cs typeface="Arial"/>
              </a:rPr>
              <a:t>Person()  </a:t>
            </a:r>
            <a:r>
              <a:rPr sz="1360" spc="-5" dirty="0">
                <a:solidFill>
                  <a:srgbClr val="521751"/>
                </a:solidFill>
                <a:latin typeface="Arial"/>
                <a:cs typeface="Arial"/>
              </a:rPr>
              <a:t>myPerson.call()  </a:t>
            </a:r>
            <a:r>
              <a:rPr sz="1360" spc="-9" dirty="0">
                <a:solidFill>
                  <a:srgbClr val="521751"/>
                </a:solidFill>
                <a:latin typeface="Arial"/>
                <a:cs typeface="Arial"/>
              </a:rPr>
              <a:t>console.log(myPerson.name)</a:t>
            </a:r>
            <a:endParaRPr sz="136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62429" y="2196656"/>
            <a:ext cx="3824587" cy="593669"/>
            <a:chOff x="3434956" y="2422423"/>
            <a:chExt cx="4217670" cy="654685"/>
          </a:xfrm>
        </p:grpSpPr>
        <p:sp>
          <p:nvSpPr>
            <p:cNvPr id="12" name="object 12"/>
            <p:cNvSpPr/>
            <p:nvPr/>
          </p:nvSpPr>
          <p:spPr>
            <a:xfrm>
              <a:off x="3441306" y="2428773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74" y="0"/>
                  </a:moveTo>
                  <a:lnTo>
                    <a:pt x="632574" y="104114"/>
                  </a:lnTo>
                  <a:lnTo>
                    <a:pt x="0" y="104114"/>
                  </a:lnTo>
                  <a:lnTo>
                    <a:pt x="0" y="312318"/>
                  </a:lnTo>
                  <a:lnTo>
                    <a:pt x="632574" y="312318"/>
                  </a:lnTo>
                  <a:lnTo>
                    <a:pt x="632574" y="416433"/>
                  </a:lnTo>
                  <a:lnTo>
                    <a:pt x="840816" y="208216"/>
                  </a:lnTo>
                  <a:lnTo>
                    <a:pt x="63257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1306" y="2428773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3A0E39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6056" y="2653919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208241" y="0"/>
                  </a:moveTo>
                  <a:lnTo>
                    <a:pt x="0" y="208203"/>
                  </a:lnTo>
                  <a:lnTo>
                    <a:pt x="208241" y="416420"/>
                  </a:lnTo>
                  <a:lnTo>
                    <a:pt x="208241" y="312318"/>
                  </a:lnTo>
                  <a:lnTo>
                    <a:pt x="840816" y="312318"/>
                  </a:lnTo>
                  <a:lnTo>
                    <a:pt x="840816" y="104101"/>
                  </a:lnTo>
                  <a:lnTo>
                    <a:pt x="208241" y="104101"/>
                  </a:lnTo>
                  <a:lnTo>
                    <a:pt x="208241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5886053" y="2653915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840819" y="312318"/>
                  </a:move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lnTo>
                    <a:pt x="208239" y="0"/>
                  </a:lnTo>
                  <a:lnTo>
                    <a:pt x="208239" y="104106"/>
                  </a:lnTo>
                  <a:lnTo>
                    <a:pt x="840819" y="104106"/>
                  </a:lnTo>
                  <a:lnTo>
                    <a:pt x="840819" y="312318"/>
                  </a:lnTo>
                  <a:close/>
                </a:path>
              </a:pathLst>
            </a:custGeom>
            <a:ln w="12700">
              <a:solidFill>
                <a:srgbClr val="3A0E39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3070" y="2703449"/>
              <a:ext cx="812800" cy="317500"/>
            </a:xfrm>
            <a:custGeom>
              <a:avLst/>
              <a:gdLst/>
              <a:ahLst/>
              <a:cxnLst/>
              <a:rect l="l" t="t" r="r" b="b"/>
              <a:pathLst>
                <a:path w="812800" h="317500">
                  <a:moveTo>
                    <a:pt x="812660" y="0"/>
                  </a:moveTo>
                  <a:lnTo>
                    <a:pt x="0" y="0"/>
                  </a:lnTo>
                  <a:lnTo>
                    <a:pt x="0" y="317347"/>
                  </a:lnTo>
                  <a:lnTo>
                    <a:pt x="812660" y="317347"/>
                  </a:lnTo>
                  <a:lnTo>
                    <a:pt x="812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3070" y="2703449"/>
              <a:ext cx="812800" cy="317500"/>
            </a:xfrm>
            <a:custGeom>
              <a:avLst/>
              <a:gdLst/>
              <a:ahLst/>
              <a:cxnLst/>
              <a:rect l="l" t="t" r="r" b="b"/>
              <a:pathLst>
                <a:path w="812800" h="317500">
                  <a:moveTo>
                    <a:pt x="0" y="0"/>
                  </a:moveTo>
                  <a:lnTo>
                    <a:pt x="812661" y="0"/>
                  </a:lnTo>
                  <a:lnTo>
                    <a:pt x="812661" y="317351"/>
                  </a:lnTo>
                  <a:lnTo>
                    <a:pt x="0" y="3173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29011" y="2258607"/>
            <a:ext cx="685224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5" dirty="0">
                <a:solidFill>
                  <a:srgbClr val="FA923F"/>
                </a:solidFill>
                <a:latin typeface="Arial"/>
                <a:cs typeface="Arial"/>
              </a:rPr>
              <a:t>Property</a:t>
            </a:r>
            <a:endParaRPr sz="136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9599" y="2457248"/>
            <a:ext cx="306336" cy="226732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7275" rIns="0" bIns="0" rtlCol="0">
            <a:spAutoFit/>
          </a:bodyPr>
          <a:lstStyle/>
          <a:p>
            <a:pPr marL="65067">
              <a:spcBef>
                <a:spcPts val="136"/>
              </a:spcBef>
            </a:pPr>
            <a:r>
              <a:rPr sz="1360" spc="-41" dirty="0">
                <a:solidFill>
                  <a:srgbClr val="E2A778"/>
                </a:solidFill>
                <a:latin typeface="Arial"/>
                <a:cs typeface="Arial"/>
              </a:rPr>
              <a:t>Me</a:t>
            </a:r>
            <a:endParaRPr sz="136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83006" y="2463137"/>
            <a:ext cx="592517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61805">
              <a:spcBef>
                <a:spcPts val="91"/>
              </a:spcBef>
            </a:pPr>
            <a:r>
              <a:rPr sz="1360" spc="32" dirty="0">
                <a:solidFill>
                  <a:srgbClr val="E2A778"/>
                </a:solidFill>
                <a:latin typeface="Arial"/>
                <a:cs typeface="Arial"/>
              </a:rPr>
              <a:t>thod</a:t>
            </a:r>
            <a:endParaRPr sz="136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84495" y="3678698"/>
            <a:ext cx="774476" cy="389252"/>
            <a:chOff x="2687345" y="4056786"/>
            <a:chExt cx="854075" cy="429259"/>
          </a:xfrm>
        </p:grpSpPr>
        <p:sp>
          <p:nvSpPr>
            <p:cNvPr id="22" name="object 22"/>
            <p:cNvSpPr/>
            <p:nvPr/>
          </p:nvSpPr>
          <p:spPr>
            <a:xfrm>
              <a:off x="2693695" y="4063136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74" y="0"/>
                  </a:moveTo>
                  <a:lnTo>
                    <a:pt x="632574" y="104114"/>
                  </a:lnTo>
                  <a:lnTo>
                    <a:pt x="0" y="104114"/>
                  </a:lnTo>
                  <a:lnTo>
                    <a:pt x="0" y="312318"/>
                  </a:lnTo>
                  <a:lnTo>
                    <a:pt x="632574" y="312318"/>
                  </a:lnTo>
                  <a:lnTo>
                    <a:pt x="632574" y="416432"/>
                  </a:lnTo>
                  <a:lnTo>
                    <a:pt x="840816" y="208216"/>
                  </a:lnTo>
                  <a:lnTo>
                    <a:pt x="63257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2693695" y="4063136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3A0E39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67089" y="3635010"/>
            <a:ext cx="2519207" cy="60441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indent="1100388">
              <a:lnSpc>
                <a:spcPct val="150700"/>
              </a:lnSpc>
              <a:spcBef>
                <a:spcPts val="91"/>
              </a:spcBef>
            </a:pPr>
            <a:r>
              <a:rPr sz="1360" spc="-45" dirty="0">
                <a:solidFill>
                  <a:srgbClr val="CA41C7"/>
                </a:solidFill>
                <a:latin typeface="Arial"/>
                <a:cs typeface="Arial"/>
              </a:rPr>
              <a:t>Usage  </a:t>
            </a:r>
            <a:r>
              <a:rPr sz="1360" spc="27" dirty="0">
                <a:solidFill>
                  <a:srgbClr val="CA41C7"/>
                </a:solidFill>
                <a:latin typeface="Arial"/>
                <a:cs typeface="Arial"/>
              </a:rPr>
              <a:t>(constructor functions</a:t>
            </a:r>
            <a:r>
              <a:rPr sz="1360" spc="-118" dirty="0">
                <a:solidFill>
                  <a:srgbClr val="CA41C7"/>
                </a:solidFill>
                <a:latin typeface="Arial"/>
                <a:cs typeface="Arial"/>
              </a:rPr>
              <a:t> </a:t>
            </a:r>
            <a:r>
              <a:rPr sz="1360" spc="-5" dirty="0">
                <a:solidFill>
                  <a:srgbClr val="CA41C7"/>
                </a:solidFill>
                <a:latin typeface="Arial"/>
                <a:cs typeface="Arial"/>
              </a:rPr>
              <a:t>anyone?)</a:t>
            </a:r>
            <a:endParaRPr sz="136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84495" y="4783130"/>
            <a:ext cx="774476" cy="389252"/>
            <a:chOff x="2687345" y="5274729"/>
            <a:chExt cx="854075" cy="429259"/>
          </a:xfrm>
        </p:grpSpPr>
        <p:sp>
          <p:nvSpPr>
            <p:cNvPr id="26" name="object 26"/>
            <p:cNvSpPr/>
            <p:nvPr/>
          </p:nvSpPr>
          <p:spPr>
            <a:xfrm>
              <a:off x="2693695" y="5281079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74" y="0"/>
                  </a:moveTo>
                  <a:lnTo>
                    <a:pt x="632574" y="104101"/>
                  </a:lnTo>
                  <a:lnTo>
                    <a:pt x="0" y="104101"/>
                  </a:lnTo>
                  <a:lnTo>
                    <a:pt x="0" y="312318"/>
                  </a:lnTo>
                  <a:lnTo>
                    <a:pt x="632574" y="312318"/>
                  </a:lnTo>
                  <a:lnTo>
                    <a:pt x="632574" y="416420"/>
                  </a:lnTo>
                  <a:lnTo>
                    <a:pt x="840816" y="208203"/>
                  </a:lnTo>
                  <a:lnTo>
                    <a:pt x="63257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3695" y="5281079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3A0E39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84656" y="4740582"/>
            <a:ext cx="1686572" cy="5970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indent="376585">
              <a:lnSpc>
                <a:spcPct val="149300"/>
              </a:lnSpc>
              <a:spcBef>
                <a:spcPts val="91"/>
              </a:spcBef>
            </a:pPr>
            <a:r>
              <a:rPr sz="1360" spc="9" dirty="0">
                <a:solidFill>
                  <a:srgbClr val="FA923F"/>
                </a:solidFill>
                <a:latin typeface="Arial"/>
                <a:cs typeface="Arial"/>
              </a:rPr>
              <a:t>Inheritance  </a:t>
            </a:r>
            <a:r>
              <a:rPr sz="1360" spc="23" dirty="0">
                <a:solidFill>
                  <a:srgbClr val="FA923F"/>
                </a:solidFill>
                <a:latin typeface="Arial"/>
                <a:cs typeface="Arial"/>
              </a:rPr>
              <a:t>(prototypes</a:t>
            </a:r>
            <a:r>
              <a:rPr sz="1360" spc="-91" dirty="0">
                <a:solidFill>
                  <a:srgbClr val="FA923F"/>
                </a:solidFill>
                <a:latin typeface="Arial"/>
                <a:cs typeface="Arial"/>
              </a:rPr>
              <a:t> </a:t>
            </a:r>
            <a:r>
              <a:rPr sz="1360" spc="-5" dirty="0">
                <a:solidFill>
                  <a:srgbClr val="FA923F"/>
                </a:solidFill>
                <a:latin typeface="Arial"/>
                <a:cs typeface="Arial"/>
              </a:rPr>
              <a:t>anyone?)</a:t>
            </a:r>
            <a:endParaRPr sz="136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50" y="1179249"/>
            <a:ext cx="6267626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63" dirty="0"/>
              <a:t>Classes, </a:t>
            </a:r>
            <a:r>
              <a:rPr spc="27" dirty="0"/>
              <a:t>Properties </a:t>
            </a:r>
            <a:r>
              <a:rPr spc="-41" dirty="0"/>
              <a:t>&amp;</a:t>
            </a:r>
            <a:r>
              <a:rPr spc="-240" dirty="0"/>
              <a:t> </a:t>
            </a:r>
            <a:r>
              <a:rPr spc="27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2931" y="1950874"/>
            <a:ext cx="2959708" cy="460601"/>
          </a:xfrm>
          <a:prstGeom prst="rect">
            <a:avLst/>
          </a:prstGeom>
          <a:solidFill>
            <a:srgbClr val="521751"/>
          </a:solidFill>
          <a:ln w="12700">
            <a:solidFill>
              <a:srgbClr val="3A0E39"/>
            </a:solidFill>
          </a:ln>
        </p:spPr>
        <p:txBody>
          <a:bodyPr vert="horz" wrap="square" lIns="0" tIns="28791" rIns="0" bIns="0" rtlCol="0">
            <a:spAutoFit/>
          </a:bodyPr>
          <a:lstStyle/>
          <a:p>
            <a:pPr marL="359886" marR="356431" indent="29366">
              <a:lnSpc>
                <a:spcPct val="106700"/>
              </a:lnSpc>
              <a:spcBef>
                <a:spcPts val="227"/>
              </a:spcBef>
            </a:pPr>
            <a:r>
              <a:rPr sz="1360" dirty="0">
                <a:solidFill>
                  <a:srgbClr val="FFFFFF"/>
                </a:solidFill>
                <a:latin typeface="Arial"/>
                <a:cs typeface="Arial"/>
              </a:rPr>
              <a:t>Properties </a:t>
            </a:r>
            <a:r>
              <a:rPr sz="1360" spc="-18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360" spc="-9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360" dirty="0">
                <a:solidFill>
                  <a:srgbClr val="FFFFFF"/>
                </a:solidFill>
                <a:latin typeface="Arial"/>
                <a:cs typeface="Arial"/>
              </a:rPr>
              <a:t>“variables  </a:t>
            </a:r>
            <a:r>
              <a:rPr sz="1360" spc="18" dirty="0">
                <a:solidFill>
                  <a:srgbClr val="FFFFFF"/>
                </a:solidFill>
                <a:latin typeface="Arial"/>
                <a:cs typeface="Arial"/>
              </a:rPr>
              <a:t>attached </a:t>
            </a:r>
            <a:r>
              <a:rPr sz="1360" spc="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360" spc="5" dirty="0">
                <a:solidFill>
                  <a:srgbClr val="FFFFFF"/>
                </a:solidFill>
                <a:latin typeface="Arial"/>
                <a:cs typeface="Arial"/>
              </a:rPr>
              <a:t>classes/</a:t>
            </a:r>
            <a:r>
              <a:rPr sz="136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60" spc="18" dirty="0">
                <a:solidFill>
                  <a:srgbClr val="FFFFFF"/>
                </a:solidFill>
                <a:latin typeface="Arial"/>
                <a:cs typeface="Arial"/>
              </a:rPr>
              <a:t>objects”</a:t>
            </a:r>
            <a:endParaRPr sz="136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8381" y="1950874"/>
            <a:ext cx="2959708" cy="460601"/>
          </a:xfrm>
          <a:prstGeom prst="rect">
            <a:avLst/>
          </a:prstGeom>
          <a:solidFill>
            <a:srgbClr val="FA923F"/>
          </a:solidFill>
          <a:ln w="12700">
            <a:solidFill>
              <a:srgbClr val="4F4F4F"/>
            </a:solidFill>
          </a:ln>
        </p:spPr>
        <p:txBody>
          <a:bodyPr vert="horz" wrap="square" lIns="0" tIns="28791" rIns="0" bIns="0" rtlCol="0">
            <a:spAutoFit/>
          </a:bodyPr>
          <a:lstStyle/>
          <a:p>
            <a:pPr marL="359886" marR="356431" indent="70250">
              <a:lnSpc>
                <a:spcPct val="106700"/>
              </a:lnSpc>
              <a:spcBef>
                <a:spcPts val="227"/>
              </a:spcBef>
            </a:pPr>
            <a:r>
              <a:rPr sz="1360" spc="5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1360" spc="-18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360" spc="-9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360" spc="32" dirty="0">
                <a:solidFill>
                  <a:srgbClr val="FFFFFF"/>
                </a:solidFill>
                <a:latin typeface="Arial"/>
                <a:cs typeface="Arial"/>
              </a:rPr>
              <a:t>“functions  </a:t>
            </a:r>
            <a:r>
              <a:rPr sz="1360" spc="18" dirty="0">
                <a:solidFill>
                  <a:srgbClr val="FFFFFF"/>
                </a:solidFill>
                <a:latin typeface="Arial"/>
                <a:cs typeface="Arial"/>
              </a:rPr>
              <a:t>attached </a:t>
            </a:r>
            <a:r>
              <a:rPr sz="1360" spc="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360" spc="5" dirty="0">
                <a:solidFill>
                  <a:srgbClr val="FFFFFF"/>
                </a:solidFill>
                <a:latin typeface="Arial"/>
                <a:cs typeface="Arial"/>
              </a:rPr>
              <a:t>classes/</a:t>
            </a:r>
            <a:r>
              <a:rPr sz="136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60" spc="18" dirty="0">
                <a:solidFill>
                  <a:srgbClr val="FFFFFF"/>
                </a:solidFill>
                <a:latin typeface="Arial"/>
                <a:cs typeface="Arial"/>
              </a:rPr>
              <a:t>objects”</a:t>
            </a:r>
            <a:endParaRPr sz="136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2931" y="2913216"/>
            <a:ext cx="2959708" cy="686041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44914" rIns="0" bIns="0" rtlCol="0">
            <a:spAutoFit/>
          </a:bodyPr>
          <a:lstStyle/>
          <a:p>
            <a:pPr marL="70826">
              <a:spcBef>
                <a:spcPts val="354"/>
              </a:spcBef>
            </a:pPr>
            <a:r>
              <a:rPr sz="1360" b="1" spc="9" dirty="0">
                <a:solidFill>
                  <a:srgbClr val="521751"/>
                </a:solidFill>
                <a:latin typeface="Trebuchet MS"/>
                <a:cs typeface="Trebuchet MS"/>
              </a:rPr>
              <a:t>constructor </a:t>
            </a:r>
            <a:r>
              <a:rPr sz="1360" spc="14" dirty="0">
                <a:solidFill>
                  <a:srgbClr val="521751"/>
                </a:solidFill>
                <a:latin typeface="Arial"/>
                <a:cs typeface="Arial"/>
              </a:rPr>
              <a:t>()</a:t>
            </a:r>
            <a:r>
              <a:rPr sz="1360" spc="-131" dirty="0">
                <a:solidFill>
                  <a:srgbClr val="521751"/>
                </a:solidFill>
                <a:latin typeface="Arial"/>
                <a:cs typeface="Arial"/>
              </a:rPr>
              <a:t> </a:t>
            </a:r>
            <a:r>
              <a:rPr sz="1360" spc="5" dirty="0">
                <a:solidFill>
                  <a:srgbClr val="521751"/>
                </a:solidFill>
                <a:latin typeface="Arial"/>
                <a:cs typeface="Arial"/>
              </a:rPr>
              <a:t>{</a:t>
            </a:r>
            <a:endParaRPr sz="1360">
              <a:latin typeface="Arial"/>
              <a:cs typeface="Arial"/>
            </a:endParaRPr>
          </a:p>
          <a:p>
            <a:pPr marL="783688">
              <a:spcBef>
                <a:spcPts val="86"/>
              </a:spcBef>
            </a:pPr>
            <a:r>
              <a:rPr sz="1360" spc="9" dirty="0">
                <a:solidFill>
                  <a:srgbClr val="521751"/>
                </a:solidFill>
                <a:latin typeface="Arial"/>
                <a:cs typeface="Arial"/>
              </a:rPr>
              <a:t>this.myProperty </a:t>
            </a:r>
            <a:r>
              <a:rPr sz="1360" spc="-63" dirty="0">
                <a:solidFill>
                  <a:srgbClr val="521751"/>
                </a:solidFill>
                <a:latin typeface="Arial"/>
                <a:cs typeface="Arial"/>
              </a:rPr>
              <a:t>= </a:t>
            </a:r>
            <a:r>
              <a:rPr sz="1360" spc="5" dirty="0">
                <a:solidFill>
                  <a:srgbClr val="521751"/>
                </a:solidFill>
                <a:latin typeface="Arial"/>
                <a:cs typeface="Arial"/>
              </a:rPr>
              <a:t>'</a:t>
            </a:r>
            <a:r>
              <a:rPr sz="1360" spc="-86" dirty="0">
                <a:solidFill>
                  <a:srgbClr val="521751"/>
                </a:solidFill>
                <a:latin typeface="Arial"/>
                <a:cs typeface="Arial"/>
              </a:rPr>
              <a:t> </a:t>
            </a:r>
            <a:r>
              <a:rPr sz="1360" spc="-9" dirty="0">
                <a:solidFill>
                  <a:srgbClr val="521751"/>
                </a:solidFill>
                <a:latin typeface="Arial"/>
                <a:cs typeface="Arial"/>
              </a:rPr>
              <a:t>value'</a:t>
            </a:r>
            <a:endParaRPr sz="1360">
              <a:latin typeface="Arial"/>
              <a:cs typeface="Arial"/>
            </a:endParaRPr>
          </a:p>
          <a:p>
            <a:pPr marL="70826"/>
            <a:r>
              <a:rPr sz="1360" spc="5" dirty="0">
                <a:solidFill>
                  <a:srgbClr val="521751"/>
                </a:solidFill>
                <a:latin typeface="Arial"/>
                <a:cs typeface="Arial"/>
              </a:rPr>
              <a:t>}</a:t>
            </a:r>
            <a:endParaRPr sz="136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8802" y="2603978"/>
            <a:ext cx="1034746" cy="245919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36277" rIns="0" bIns="0" rtlCol="0">
            <a:spAutoFit/>
          </a:bodyPr>
          <a:lstStyle/>
          <a:p>
            <a:pPr algn="ctr">
              <a:spcBef>
                <a:spcPts val="286"/>
              </a:spcBef>
            </a:pPr>
            <a:r>
              <a:rPr sz="1360" spc="-95" dirty="0">
                <a:solidFill>
                  <a:srgbClr val="521751"/>
                </a:solidFill>
                <a:latin typeface="Arial"/>
                <a:cs typeface="Arial"/>
              </a:rPr>
              <a:t>ES6</a:t>
            </a:r>
            <a:endParaRPr sz="136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2931" y="4303542"/>
            <a:ext cx="2959708" cy="480239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5758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1723">
              <a:latin typeface="Times New Roman"/>
              <a:cs typeface="Times New Roman"/>
            </a:endParaRPr>
          </a:p>
          <a:p>
            <a:pPr marL="70826">
              <a:spcBef>
                <a:spcPts val="5"/>
              </a:spcBef>
            </a:pPr>
            <a:r>
              <a:rPr sz="1360" spc="9" dirty="0">
                <a:solidFill>
                  <a:srgbClr val="521751"/>
                </a:solidFill>
                <a:latin typeface="Arial"/>
                <a:cs typeface="Arial"/>
              </a:rPr>
              <a:t>myProperty </a:t>
            </a:r>
            <a:r>
              <a:rPr sz="1360" spc="-63" dirty="0">
                <a:solidFill>
                  <a:srgbClr val="521751"/>
                </a:solidFill>
                <a:latin typeface="Arial"/>
                <a:cs typeface="Arial"/>
              </a:rPr>
              <a:t>= </a:t>
            </a:r>
            <a:r>
              <a:rPr sz="1360" spc="5" dirty="0">
                <a:solidFill>
                  <a:srgbClr val="521751"/>
                </a:solidFill>
                <a:latin typeface="Arial"/>
                <a:cs typeface="Arial"/>
              </a:rPr>
              <a:t>'</a:t>
            </a:r>
            <a:r>
              <a:rPr sz="1360" spc="-86" dirty="0">
                <a:solidFill>
                  <a:srgbClr val="521751"/>
                </a:solidFill>
                <a:latin typeface="Arial"/>
                <a:cs typeface="Arial"/>
              </a:rPr>
              <a:t> </a:t>
            </a:r>
            <a:r>
              <a:rPr sz="1360" spc="-9" dirty="0">
                <a:solidFill>
                  <a:srgbClr val="521751"/>
                </a:solidFill>
                <a:latin typeface="Arial"/>
                <a:cs typeface="Arial"/>
              </a:rPr>
              <a:t>value'</a:t>
            </a:r>
            <a:endParaRPr sz="136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8802" y="3994303"/>
            <a:ext cx="1034746" cy="245919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36277" rIns="0" bIns="0" rtlCol="0">
            <a:spAutoFit/>
          </a:bodyPr>
          <a:lstStyle/>
          <a:p>
            <a:pPr algn="ctr">
              <a:spcBef>
                <a:spcPts val="286"/>
              </a:spcBef>
            </a:pPr>
            <a:r>
              <a:rPr sz="1360" spc="-122" dirty="0">
                <a:solidFill>
                  <a:srgbClr val="521751"/>
                </a:solidFill>
                <a:latin typeface="Arial"/>
                <a:cs typeface="Arial"/>
              </a:rPr>
              <a:t>ES7</a:t>
            </a:r>
            <a:endParaRPr sz="136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8381" y="2913217"/>
            <a:ext cx="2959708" cy="480239"/>
          </a:xfrm>
          <a:prstGeom prst="rect">
            <a:avLst/>
          </a:prstGeom>
          <a:solidFill>
            <a:srgbClr val="FEE9D9"/>
          </a:solidFill>
          <a:ln w="12700">
            <a:solidFill>
              <a:srgbClr val="521751"/>
            </a:solidFill>
          </a:ln>
        </p:spPr>
        <p:txBody>
          <a:bodyPr vert="horz" wrap="square" lIns="0" tIns="5758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1723">
              <a:latin typeface="Times New Roman"/>
              <a:cs typeface="Times New Roman"/>
            </a:endParaRPr>
          </a:p>
          <a:p>
            <a:pPr marL="70826">
              <a:spcBef>
                <a:spcPts val="5"/>
              </a:spcBef>
            </a:pPr>
            <a:r>
              <a:rPr sz="1360" spc="9" dirty="0">
                <a:solidFill>
                  <a:srgbClr val="FA923F"/>
                </a:solidFill>
                <a:latin typeface="Arial"/>
                <a:cs typeface="Arial"/>
              </a:rPr>
              <a:t>myMethod </a:t>
            </a:r>
            <a:r>
              <a:rPr sz="1360" spc="14" dirty="0">
                <a:solidFill>
                  <a:srgbClr val="FA923F"/>
                </a:solidFill>
                <a:latin typeface="Arial"/>
                <a:cs typeface="Arial"/>
              </a:rPr>
              <a:t>() </a:t>
            </a:r>
            <a:r>
              <a:rPr sz="1360" spc="5" dirty="0">
                <a:solidFill>
                  <a:srgbClr val="FA923F"/>
                </a:solidFill>
                <a:latin typeface="Arial"/>
                <a:cs typeface="Arial"/>
              </a:rPr>
              <a:t>{</a:t>
            </a:r>
            <a:r>
              <a:rPr sz="1360" spc="-150" dirty="0">
                <a:solidFill>
                  <a:srgbClr val="FA923F"/>
                </a:solidFill>
                <a:latin typeface="Arial"/>
                <a:cs typeface="Arial"/>
              </a:rPr>
              <a:t> </a:t>
            </a:r>
            <a:r>
              <a:rPr sz="1360" spc="-462" dirty="0">
                <a:solidFill>
                  <a:srgbClr val="FA923F"/>
                </a:solidFill>
                <a:latin typeface="Arial"/>
                <a:cs typeface="Arial"/>
              </a:rPr>
              <a:t>…</a:t>
            </a:r>
            <a:r>
              <a:rPr sz="1360" spc="-32" dirty="0">
                <a:solidFill>
                  <a:srgbClr val="FA923F"/>
                </a:solidFill>
                <a:latin typeface="Arial"/>
                <a:cs typeface="Arial"/>
              </a:rPr>
              <a:t> </a:t>
            </a:r>
            <a:r>
              <a:rPr sz="1360" spc="5" dirty="0">
                <a:solidFill>
                  <a:srgbClr val="FA923F"/>
                </a:solidFill>
                <a:latin typeface="Arial"/>
                <a:cs typeface="Arial"/>
              </a:rPr>
              <a:t>}</a:t>
            </a:r>
            <a:endParaRPr sz="136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4260" y="2603978"/>
            <a:ext cx="1034746" cy="245919"/>
          </a:xfrm>
          <a:prstGeom prst="rect">
            <a:avLst/>
          </a:prstGeom>
          <a:solidFill>
            <a:srgbClr val="FEE9D9"/>
          </a:solidFill>
          <a:ln w="12700">
            <a:solidFill>
              <a:srgbClr val="521751"/>
            </a:solidFill>
          </a:ln>
        </p:spPr>
        <p:txBody>
          <a:bodyPr vert="horz" wrap="square" lIns="0" tIns="36277" rIns="0" bIns="0" rtlCol="0">
            <a:spAutoFit/>
          </a:bodyPr>
          <a:lstStyle/>
          <a:p>
            <a:pPr algn="ctr">
              <a:spcBef>
                <a:spcPts val="286"/>
              </a:spcBef>
            </a:pPr>
            <a:r>
              <a:rPr sz="1360" spc="-95" dirty="0">
                <a:solidFill>
                  <a:srgbClr val="FA923F"/>
                </a:solidFill>
                <a:latin typeface="Arial"/>
                <a:cs typeface="Arial"/>
              </a:rPr>
              <a:t>ES6</a:t>
            </a:r>
            <a:endParaRPr sz="136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8381" y="4303542"/>
            <a:ext cx="2959708" cy="480239"/>
          </a:xfrm>
          <a:prstGeom prst="rect">
            <a:avLst/>
          </a:prstGeom>
          <a:solidFill>
            <a:srgbClr val="FEE9D9"/>
          </a:solidFill>
          <a:ln w="12700">
            <a:solidFill>
              <a:srgbClr val="521751"/>
            </a:solidFill>
          </a:ln>
        </p:spPr>
        <p:txBody>
          <a:bodyPr vert="horz" wrap="square" lIns="0" tIns="5758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1723">
              <a:latin typeface="Times New Roman"/>
              <a:cs typeface="Times New Roman"/>
            </a:endParaRPr>
          </a:p>
          <a:p>
            <a:pPr marL="70826">
              <a:spcBef>
                <a:spcPts val="5"/>
              </a:spcBef>
            </a:pPr>
            <a:r>
              <a:rPr sz="1360" spc="9" dirty="0">
                <a:solidFill>
                  <a:srgbClr val="FA923F"/>
                </a:solidFill>
                <a:latin typeface="Arial"/>
                <a:cs typeface="Arial"/>
              </a:rPr>
              <a:t>myMethod </a:t>
            </a:r>
            <a:r>
              <a:rPr sz="1360" spc="-63" dirty="0">
                <a:solidFill>
                  <a:srgbClr val="FA923F"/>
                </a:solidFill>
                <a:latin typeface="Arial"/>
                <a:cs typeface="Arial"/>
              </a:rPr>
              <a:t>= </a:t>
            </a:r>
            <a:r>
              <a:rPr sz="1360" spc="14" dirty="0">
                <a:solidFill>
                  <a:srgbClr val="FA923F"/>
                </a:solidFill>
                <a:latin typeface="Arial"/>
                <a:cs typeface="Arial"/>
              </a:rPr>
              <a:t>() </a:t>
            </a:r>
            <a:r>
              <a:rPr sz="1360" spc="-54" dirty="0">
                <a:solidFill>
                  <a:srgbClr val="FA923F"/>
                </a:solidFill>
                <a:latin typeface="Arial"/>
                <a:cs typeface="Arial"/>
              </a:rPr>
              <a:t>=&gt; </a:t>
            </a:r>
            <a:r>
              <a:rPr sz="1360" spc="5" dirty="0">
                <a:solidFill>
                  <a:srgbClr val="FA923F"/>
                </a:solidFill>
                <a:latin typeface="Arial"/>
                <a:cs typeface="Arial"/>
              </a:rPr>
              <a:t>{</a:t>
            </a:r>
            <a:r>
              <a:rPr sz="1360" spc="-118" dirty="0">
                <a:solidFill>
                  <a:srgbClr val="FA923F"/>
                </a:solidFill>
                <a:latin typeface="Arial"/>
                <a:cs typeface="Arial"/>
              </a:rPr>
              <a:t> </a:t>
            </a:r>
            <a:r>
              <a:rPr sz="1360" spc="-462" dirty="0">
                <a:solidFill>
                  <a:srgbClr val="FA923F"/>
                </a:solidFill>
                <a:latin typeface="Arial"/>
                <a:cs typeface="Arial"/>
              </a:rPr>
              <a:t>…</a:t>
            </a:r>
            <a:r>
              <a:rPr sz="1360" spc="-32" dirty="0">
                <a:solidFill>
                  <a:srgbClr val="FA923F"/>
                </a:solidFill>
                <a:latin typeface="Arial"/>
                <a:cs typeface="Arial"/>
              </a:rPr>
              <a:t> </a:t>
            </a:r>
            <a:r>
              <a:rPr sz="1360" spc="5" dirty="0">
                <a:solidFill>
                  <a:srgbClr val="FA923F"/>
                </a:solidFill>
                <a:latin typeface="Arial"/>
                <a:cs typeface="Arial"/>
              </a:rPr>
              <a:t>}</a:t>
            </a:r>
            <a:endParaRPr sz="136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4260" y="3994303"/>
            <a:ext cx="1034746" cy="245919"/>
          </a:xfrm>
          <a:prstGeom prst="rect">
            <a:avLst/>
          </a:prstGeom>
          <a:solidFill>
            <a:srgbClr val="FEE9D9"/>
          </a:solidFill>
          <a:ln w="12700">
            <a:solidFill>
              <a:srgbClr val="521751"/>
            </a:solidFill>
          </a:ln>
        </p:spPr>
        <p:txBody>
          <a:bodyPr vert="horz" wrap="square" lIns="0" tIns="36277" rIns="0" bIns="0" rtlCol="0">
            <a:spAutoFit/>
          </a:bodyPr>
          <a:lstStyle/>
          <a:p>
            <a:pPr algn="ctr">
              <a:spcBef>
                <a:spcPts val="286"/>
              </a:spcBef>
            </a:pPr>
            <a:r>
              <a:rPr sz="1360" spc="-122" dirty="0">
                <a:solidFill>
                  <a:srgbClr val="FA923F"/>
                </a:solidFill>
                <a:latin typeface="Arial"/>
                <a:cs typeface="Arial"/>
              </a:rPr>
              <a:t>ES7</a:t>
            </a:r>
            <a:endParaRPr sz="136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951" y="1179250"/>
            <a:ext cx="5850154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23" dirty="0"/>
              <a:t>Spread </a:t>
            </a:r>
            <a:r>
              <a:rPr spc="-41" dirty="0"/>
              <a:t>&amp; </a:t>
            </a:r>
            <a:r>
              <a:rPr spc="-9" dirty="0"/>
              <a:t>Rest</a:t>
            </a:r>
            <a:r>
              <a:rPr spc="-218" dirty="0"/>
              <a:t> </a:t>
            </a:r>
            <a:r>
              <a:rPr spc="23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307" y="1869418"/>
            <a:ext cx="1608261" cy="306971"/>
          </a:xfrm>
          <a:prstGeom prst="rect">
            <a:avLst/>
          </a:prstGeom>
          <a:solidFill>
            <a:srgbClr val="521751"/>
          </a:solidFill>
          <a:ln w="12700">
            <a:solidFill>
              <a:srgbClr val="3A0E39"/>
            </a:solidFill>
          </a:ln>
        </p:spPr>
        <p:txBody>
          <a:bodyPr vert="horz" wrap="square" lIns="0" tIns="96738" rIns="0" bIns="0" rtlCol="0">
            <a:spAutoFit/>
          </a:bodyPr>
          <a:lstStyle/>
          <a:p>
            <a:pPr algn="ctr">
              <a:spcBef>
                <a:spcPts val="762"/>
              </a:spcBef>
            </a:pPr>
            <a:r>
              <a:rPr sz="1360" spc="-1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054" y="2778279"/>
            <a:ext cx="5079872" cy="306971"/>
          </a:xfrm>
          <a:prstGeom prst="rect">
            <a:avLst/>
          </a:prstGeom>
          <a:solidFill>
            <a:srgbClr val="521751"/>
          </a:solidFill>
          <a:ln w="12700">
            <a:solidFill>
              <a:srgbClr val="3A0E39"/>
            </a:solidFill>
          </a:ln>
        </p:spPr>
        <p:txBody>
          <a:bodyPr vert="horz" wrap="square" lIns="0" tIns="96738" rIns="0" bIns="0" rtlCol="0">
            <a:spAutoFit/>
          </a:bodyPr>
          <a:lstStyle/>
          <a:p>
            <a:pPr marL="534359">
              <a:spcBef>
                <a:spcPts val="762"/>
              </a:spcBef>
            </a:pPr>
            <a:r>
              <a:rPr sz="1360" spc="27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360" spc="-6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Trebuchet MS"/>
                <a:cs typeface="Trebuchet MS"/>
              </a:rPr>
              <a:t>split</a:t>
            </a:r>
            <a:r>
              <a:rPr sz="1360" spc="-7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Trebuchet MS"/>
                <a:cs typeface="Trebuchet MS"/>
              </a:rPr>
              <a:t>array</a:t>
            </a:r>
            <a:r>
              <a:rPr sz="1360" spc="-6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dirty="0">
                <a:solidFill>
                  <a:srgbClr val="FFFFFF"/>
                </a:solidFill>
                <a:latin typeface="Trebuchet MS"/>
                <a:cs typeface="Trebuchet MS"/>
              </a:rPr>
              <a:t>elements</a:t>
            </a:r>
            <a:r>
              <a:rPr sz="1360" spc="-6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1360" spc="-7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054" y="4369945"/>
            <a:ext cx="5079872" cy="307550"/>
          </a:xfrm>
          <a:prstGeom prst="rect">
            <a:avLst/>
          </a:prstGeom>
          <a:solidFill>
            <a:srgbClr val="521751"/>
          </a:solidFill>
          <a:ln w="12700">
            <a:solidFill>
              <a:srgbClr val="3A0E39"/>
            </a:solidFill>
          </a:ln>
        </p:spPr>
        <p:txBody>
          <a:bodyPr vert="horz" wrap="square" lIns="0" tIns="97312" rIns="0" bIns="0" rtlCol="0">
            <a:spAutoFit/>
          </a:bodyPr>
          <a:lstStyle/>
          <a:p>
            <a:pPr marL="393284">
              <a:spcBef>
                <a:spcPts val="765"/>
              </a:spcBef>
            </a:pPr>
            <a:r>
              <a:rPr sz="1360" spc="27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360" spc="-7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r>
              <a:rPr sz="1360" spc="-6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60" spc="-7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1360" spc="-7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60" spc="-7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18" dirty="0">
                <a:solidFill>
                  <a:srgbClr val="FFFFFF"/>
                </a:solidFill>
                <a:latin typeface="Trebuchet MS"/>
                <a:cs typeface="Trebuchet MS"/>
              </a:rPr>
              <a:t>arguments</a:t>
            </a:r>
            <a:r>
              <a:rPr sz="1360" spc="-7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Trebuchet MS"/>
                <a:cs typeface="Trebuchet MS"/>
              </a:rPr>
              <a:t>array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932" y="2778279"/>
            <a:ext cx="1357205" cy="306971"/>
          </a:xfrm>
          <a:prstGeom prst="rect">
            <a:avLst/>
          </a:prstGeom>
          <a:solidFill>
            <a:srgbClr val="FA923F"/>
          </a:solidFill>
          <a:ln w="12700">
            <a:solidFill>
              <a:srgbClr val="4F4F4F"/>
            </a:solidFill>
          </a:ln>
        </p:spPr>
        <p:txBody>
          <a:bodyPr vert="horz" wrap="square" lIns="0" tIns="96738" rIns="0" bIns="0" rtlCol="0">
            <a:spAutoFit/>
          </a:bodyPr>
          <a:lstStyle/>
          <a:p>
            <a:pPr marL="404800">
              <a:spcBef>
                <a:spcPts val="762"/>
              </a:spcBef>
            </a:pPr>
            <a:r>
              <a:rPr sz="1360" spc="18" dirty="0">
                <a:solidFill>
                  <a:srgbClr val="FFFFFF"/>
                </a:solidFill>
                <a:latin typeface="Trebuchet MS"/>
                <a:cs typeface="Trebuchet MS"/>
              </a:rPr>
              <a:t>Spread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2932" y="4369945"/>
            <a:ext cx="1357205" cy="307550"/>
          </a:xfrm>
          <a:prstGeom prst="rect">
            <a:avLst/>
          </a:prstGeom>
          <a:solidFill>
            <a:srgbClr val="FA923F"/>
          </a:solidFill>
          <a:ln w="12700">
            <a:solidFill>
              <a:srgbClr val="4F4F4F"/>
            </a:solidFill>
          </a:ln>
        </p:spPr>
        <p:txBody>
          <a:bodyPr vert="horz" wrap="square" lIns="0" tIns="97312" rIns="0" bIns="0" rtlCol="0">
            <a:spAutoFit/>
          </a:bodyPr>
          <a:lstStyle/>
          <a:p>
            <a:pPr algn="ctr">
              <a:spcBef>
                <a:spcPts val="765"/>
              </a:spcBef>
            </a:pPr>
            <a:r>
              <a:rPr sz="1360" spc="14" dirty="0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0054" y="3265825"/>
            <a:ext cx="5079872" cy="571708"/>
          </a:xfrm>
          <a:prstGeom prst="rect">
            <a:avLst/>
          </a:prstGeom>
          <a:solidFill>
            <a:srgbClr val="EDC0EC"/>
          </a:solidFill>
          <a:ln w="12700">
            <a:solidFill>
              <a:srgbClr val="3A0E39"/>
            </a:solidFill>
          </a:ln>
        </p:spPr>
        <p:txBody>
          <a:bodyPr vert="horz" wrap="square" lIns="0" tIns="145682" rIns="0" bIns="0" rtlCol="0">
            <a:spAutoFit/>
          </a:bodyPr>
          <a:lstStyle/>
          <a:p>
            <a:pPr marL="807873" marR="803266" indent="447986">
              <a:lnSpc>
                <a:spcPct val="105300"/>
              </a:lnSpc>
              <a:spcBef>
                <a:spcPts val="1147"/>
              </a:spcBef>
            </a:pPr>
            <a:r>
              <a:rPr sz="1360" spc="27" dirty="0">
                <a:solidFill>
                  <a:srgbClr val="521751"/>
                </a:solidFill>
                <a:latin typeface="Trebuchet MS"/>
                <a:cs typeface="Trebuchet MS"/>
              </a:rPr>
              <a:t>const </a:t>
            </a:r>
            <a:r>
              <a:rPr sz="1360" spc="-14" dirty="0">
                <a:solidFill>
                  <a:srgbClr val="521751"/>
                </a:solidFill>
                <a:latin typeface="Trebuchet MS"/>
                <a:cs typeface="Trebuchet MS"/>
              </a:rPr>
              <a:t>newArray </a:t>
            </a:r>
            <a:r>
              <a:rPr sz="1360" spc="18" dirty="0">
                <a:solidFill>
                  <a:srgbClr val="521751"/>
                </a:solidFill>
                <a:latin typeface="Trebuchet MS"/>
                <a:cs typeface="Trebuchet MS"/>
              </a:rPr>
              <a:t>= </a:t>
            </a:r>
            <a:r>
              <a:rPr sz="1360" spc="-77" dirty="0">
                <a:solidFill>
                  <a:srgbClr val="521751"/>
                </a:solidFill>
                <a:latin typeface="Trebuchet MS"/>
                <a:cs typeface="Trebuchet MS"/>
              </a:rPr>
              <a:t>[...oldArray, </a:t>
            </a:r>
            <a:r>
              <a:rPr sz="1360" spc="-181" dirty="0">
                <a:solidFill>
                  <a:srgbClr val="521751"/>
                </a:solidFill>
                <a:latin typeface="Trebuchet MS"/>
                <a:cs typeface="Trebuchet MS"/>
              </a:rPr>
              <a:t>1, </a:t>
            </a:r>
            <a:r>
              <a:rPr sz="1360" spc="-14" dirty="0">
                <a:solidFill>
                  <a:srgbClr val="521751"/>
                </a:solidFill>
                <a:latin typeface="Trebuchet MS"/>
                <a:cs typeface="Trebuchet MS"/>
              </a:rPr>
              <a:t>2]  </a:t>
            </a:r>
            <a:r>
              <a:rPr sz="1360" spc="27" dirty="0">
                <a:solidFill>
                  <a:srgbClr val="521751"/>
                </a:solidFill>
                <a:latin typeface="Trebuchet MS"/>
                <a:cs typeface="Trebuchet MS"/>
              </a:rPr>
              <a:t>const</a:t>
            </a:r>
            <a:r>
              <a:rPr sz="1360" spc="-77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Trebuchet MS"/>
                <a:cs typeface="Trebuchet MS"/>
              </a:rPr>
              <a:t>newObject</a:t>
            </a:r>
            <a:r>
              <a:rPr sz="1360" spc="-77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18" dirty="0">
                <a:solidFill>
                  <a:srgbClr val="521751"/>
                </a:solidFill>
                <a:latin typeface="Trebuchet MS"/>
                <a:cs typeface="Trebuchet MS"/>
              </a:rPr>
              <a:t>=</a:t>
            </a:r>
            <a:r>
              <a:rPr sz="1360" spc="-73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Trebuchet MS"/>
                <a:cs typeface="Trebuchet MS"/>
              </a:rPr>
              <a:t>{</a:t>
            </a:r>
            <a:r>
              <a:rPr sz="1360" spc="-77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Trebuchet MS"/>
                <a:cs typeface="Trebuchet MS"/>
              </a:rPr>
              <a:t>…oldObject,</a:t>
            </a:r>
            <a:r>
              <a:rPr sz="1360" spc="-82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14" dirty="0">
                <a:solidFill>
                  <a:srgbClr val="521751"/>
                </a:solidFill>
                <a:latin typeface="Trebuchet MS"/>
                <a:cs typeface="Trebuchet MS"/>
              </a:rPr>
              <a:t>newProp:</a:t>
            </a:r>
            <a:r>
              <a:rPr sz="1360" spc="-77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36" dirty="0">
                <a:solidFill>
                  <a:srgbClr val="521751"/>
                </a:solidFill>
                <a:latin typeface="Trebuchet MS"/>
                <a:cs typeface="Trebuchet MS"/>
              </a:rPr>
              <a:t>5</a:t>
            </a:r>
            <a:r>
              <a:rPr sz="1360" spc="-73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Trebuchet MS"/>
                <a:cs typeface="Trebuchet MS"/>
              </a:rPr>
              <a:t>}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0054" y="4855211"/>
            <a:ext cx="5079872" cy="687142"/>
          </a:xfrm>
          <a:prstGeom prst="rect">
            <a:avLst/>
          </a:prstGeom>
          <a:solidFill>
            <a:srgbClr val="EDC0EC"/>
          </a:solidFill>
          <a:ln w="12700">
            <a:solidFill>
              <a:srgbClr val="3A0E39"/>
            </a:solidFill>
          </a:ln>
        </p:spPr>
        <p:txBody>
          <a:bodyPr vert="horz" wrap="square" lIns="0" tIns="38004" rIns="0" bIns="0" rtlCol="0">
            <a:spAutoFit/>
          </a:bodyPr>
          <a:lstStyle/>
          <a:p>
            <a:pPr marL="1877742" marR="1530524" indent="-344339">
              <a:lnSpc>
                <a:spcPct val="105300"/>
              </a:lnSpc>
              <a:spcBef>
                <a:spcPts val="299"/>
              </a:spcBef>
            </a:pPr>
            <a:r>
              <a:rPr sz="1360" spc="-5" dirty="0">
                <a:solidFill>
                  <a:srgbClr val="521751"/>
                </a:solidFill>
                <a:latin typeface="Trebuchet MS"/>
                <a:cs typeface="Trebuchet MS"/>
              </a:rPr>
              <a:t>function </a:t>
            </a:r>
            <a:r>
              <a:rPr sz="1360" spc="9" dirty="0">
                <a:solidFill>
                  <a:srgbClr val="521751"/>
                </a:solidFill>
                <a:latin typeface="Trebuchet MS"/>
                <a:cs typeface="Trebuchet MS"/>
              </a:rPr>
              <a:t>sortArgs(…args)</a:t>
            </a:r>
            <a:r>
              <a:rPr sz="1360" spc="-159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Trebuchet MS"/>
                <a:cs typeface="Trebuchet MS"/>
              </a:rPr>
              <a:t>{  </a:t>
            </a:r>
            <a:r>
              <a:rPr sz="1360" spc="-18" dirty="0">
                <a:solidFill>
                  <a:srgbClr val="521751"/>
                </a:solidFill>
                <a:latin typeface="Trebuchet MS"/>
                <a:cs typeface="Trebuchet MS"/>
              </a:rPr>
              <a:t>return</a:t>
            </a:r>
            <a:r>
              <a:rPr sz="1360" spc="-73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5" dirty="0">
                <a:solidFill>
                  <a:srgbClr val="521751"/>
                </a:solidFill>
                <a:latin typeface="Trebuchet MS"/>
                <a:cs typeface="Trebuchet MS"/>
              </a:rPr>
              <a:t>args.sort()</a:t>
            </a:r>
            <a:endParaRPr sz="1360">
              <a:latin typeface="Trebuchet MS"/>
              <a:cs typeface="Trebuchet MS"/>
            </a:endParaRPr>
          </a:p>
          <a:p>
            <a:pPr marL="1536857"/>
            <a:r>
              <a:rPr sz="1360" spc="-41" dirty="0">
                <a:solidFill>
                  <a:srgbClr val="521751"/>
                </a:solidFill>
                <a:latin typeface="Trebuchet MS"/>
                <a:cs typeface="Trebuchet MS"/>
              </a:rPr>
              <a:t>}</a:t>
            </a:r>
            <a:endParaRPr sz="136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425" y="1179250"/>
            <a:ext cx="5152827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50" dirty="0"/>
              <a:t>D</a:t>
            </a:r>
            <a:r>
              <a:rPr spc="41" dirty="0"/>
              <a:t>e</a:t>
            </a:r>
            <a:r>
              <a:rPr spc="-154" dirty="0"/>
              <a:t>s</a:t>
            </a:r>
            <a:r>
              <a:rPr spc="236" dirty="0"/>
              <a:t>t</a:t>
            </a:r>
            <a:r>
              <a:rPr spc="73" dirty="0"/>
              <a:t>r</a:t>
            </a:r>
            <a:r>
              <a:rPr spc="27" dirty="0"/>
              <a:t>uc</a:t>
            </a:r>
            <a:r>
              <a:rPr spc="9" dirty="0"/>
              <a:t>t</a:t>
            </a:r>
            <a:r>
              <a:rPr spc="14" dirty="0"/>
              <a:t>ur</a:t>
            </a:r>
            <a:r>
              <a:rPr spc="-23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5482" y="1869419"/>
            <a:ext cx="4549543" cy="482748"/>
          </a:xfrm>
          <a:prstGeom prst="rect">
            <a:avLst/>
          </a:prstGeom>
          <a:solidFill>
            <a:srgbClr val="521751"/>
          </a:solidFill>
          <a:ln w="12700">
            <a:solidFill>
              <a:srgbClr val="3A0E39"/>
            </a:solidFill>
          </a:ln>
        </p:spPr>
        <p:txBody>
          <a:bodyPr vert="horz" wrap="square" lIns="0" tIns="57582" rIns="0" bIns="0" rtlCol="0">
            <a:spAutoFit/>
          </a:bodyPr>
          <a:lstStyle/>
          <a:p>
            <a:pPr marL="1394631" marR="214779" indent="-1176396">
              <a:lnSpc>
                <a:spcPct val="105300"/>
              </a:lnSpc>
              <a:spcBef>
                <a:spcPts val="453"/>
              </a:spcBef>
            </a:pPr>
            <a:r>
              <a:rPr sz="1360" spc="5" dirty="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sz="1360" spc="-6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Trebuchet MS"/>
                <a:cs typeface="Trebuchet MS"/>
              </a:rPr>
              <a:t>extract</a:t>
            </a:r>
            <a:r>
              <a:rPr sz="1360" spc="-6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Trebuchet MS"/>
                <a:cs typeface="Trebuchet MS"/>
              </a:rPr>
              <a:t>array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dirty="0">
                <a:solidFill>
                  <a:srgbClr val="FFFFFF"/>
                </a:solidFill>
                <a:latin typeface="Trebuchet MS"/>
                <a:cs typeface="Trebuchet MS"/>
              </a:rPr>
              <a:t>elements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360" spc="-6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136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360" spc="5" dirty="0">
                <a:solidFill>
                  <a:srgbClr val="FFFFFF"/>
                </a:solidFill>
                <a:latin typeface="Trebuchet MS"/>
                <a:cs typeface="Trebuchet MS"/>
              </a:rPr>
              <a:t>store </a:t>
            </a:r>
            <a:r>
              <a:rPr sz="1360" spc="-5" dirty="0">
                <a:solidFill>
                  <a:srgbClr val="FFFFFF"/>
                </a:solidFill>
                <a:latin typeface="Trebuchet MS"/>
                <a:cs typeface="Trebuchet MS"/>
              </a:rPr>
              <a:t>them </a:t>
            </a:r>
            <a:r>
              <a:rPr sz="1360" spc="-32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36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5482" y="2588916"/>
            <a:ext cx="4549543" cy="286038"/>
          </a:xfrm>
          <a:prstGeom prst="rect">
            <a:avLst/>
          </a:prstGeom>
          <a:solidFill>
            <a:srgbClr val="FA923F"/>
          </a:solidFill>
          <a:ln w="12700">
            <a:solidFill>
              <a:srgbClr val="3A0E39"/>
            </a:solidFill>
          </a:ln>
        </p:spPr>
        <p:txBody>
          <a:bodyPr vert="horz" wrap="square" lIns="0" tIns="76008" rIns="0" bIns="0" rtlCol="0">
            <a:spAutoFit/>
          </a:bodyPr>
          <a:lstStyle/>
          <a:p>
            <a:pPr algn="ctr">
              <a:spcBef>
                <a:spcPts val="598"/>
              </a:spcBef>
            </a:pPr>
            <a:r>
              <a:rPr sz="1360" spc="-23" dirty="0">
                <a:solidFill>
                  <a:srgbClr val="FFFFFF"/>
                </a:solidFill>
                <a:latin typeface="Trebuchet MS"/>
                <a:cs typeface="Trebuchet MS"/>
              </a:rPr>
              <a:t>Array</a:t>
            </a:r>
            <a:r>
              <a:rPr sz="1360" spc="-7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5" dirty="0">
                <a:solidFill>
                  <a:srgbClr val="FFFFFF"/>
                </a:solidFill>
                <a:latin typeface="Trebuchet MS"/>
                <a:cs typeface="Trebuchet MS"/>
              </a:rPr>
              <a:t>Destructuring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5482" y="3112035"/>
            <a:ext cx="4549543" cy="716012"/>
          </a:xfrm>
          <a:prstGeom prst="rect">
            <a:avLst/>
          </a:prstGeom>
          <a:solidFill>
            <a:srgbClr val="EDC0EC"/>
          </a:solidFill>
          <a:ln w="12700">
            <a:solidFill>
              <a:srgbClr val="3A0E39"/>
            </a:solidFill>
          </a:ln>
        </p:spPr>
        <p:txBody>
          <a:bodyPr vert="horz" wrap="square" lIns="0" tIns="82342" rIns="0" bIns="0" rtlCol="0">
            <a:spAutoFit/>
          </a:bodyPr>
          <a:lstStyle/>
          <a:p>
            <a:pPr marL="1435514" marR="1432059" indent="33397" algn="just">
              <a:lnSpc>
                <a:spcPct val="103299"/>
              </a:lnSpc>
              <a:spcBef>
                <a:spcPts val="648"/>
              </a:spcBef>
            </a:pPr>
            <a:r>
              <a:rPr sz="1360" spc="-77" dirty="0">
                <a:solidFill>
                  <a:srgbClr val="521751"/>
                </a:solidFill>
                <a:latin typeface="Trebuchet MS"/>
                <a:cs typeface="Trebuchet MS"/>
              </a:rPr>
              <a:t>[a, </a:t>
            </a:r>
            <a:r>
              <a:rPr sz="1360" spc="-14" dirty="0">
                <a:solidFill>
                  <a:srgbClr val="521751"/>
                </a:solidFill>
                <a:latin typeface="Trebuchet MS"/>
                <a:cs typeface="Trebuchet MS"/>
              </a:rPr>
              <a:t>b] </a:t>
            </a:r>
            <a:r>
              <a:rPr sz="1360" spc="18" dirty="0">
                <a:solidFill>
                  <a:srgbClr val="521751"/>
                </a:solidFill>
                <a:latin typeface="Trebuchet MS"/>
                <a:cs typeface="Trebuchet MS"/>
              </a:rPr>
              <a:t>= </a:t>
            </a:r>
            <a:r>
              <a:rPr sz="1360" spc="-32" dirty="0">
                <a:solidFill>
                  <a:srgbClr val="521751"/>
                </a:solidFill>
                <a:latin typeface="Trebuchet MS"/>
                <a:cs typeface="Trebuchet MS"/>
              </a:rPr>
              <a:t>['Hello', </a:t>
            </a:r>
            <a:r>
              <a:rPr sz="1360" spc="-18" dirty="0">
                <a:solidFill>
                  <a:srgbClr val="521751"/>
                </a:solidFill>
                <a:latin typeface="Trebuchet MS"/>
                <a:cs typeface="Trebuchet MS"/>
              </a:rPr>
              <a:t>'Max‘]  </a:t>
            </a:r>
            <a:r>
              <a:rPr sz="1360" spc="-9" dirty="0">
                <a:solidFill>
                  <a:srgbClr val="521751"/>
                </a:solidFill>
                <a:latin typeface="Trebuchet MS"/>
                <a:cs typeface="Trebuchet MS"/>
              </a:rPr>
              <a:t>console.log(a) </a:t>
            </a:r>
            <a:r>
              <a:rPr sz="1360" spc="-227" dirty="0">
                <a:solidFill>
                  <a:srgbClr val="521751"/>
                </a:solidFill>
                <a:latin typeface="Trebuchet MS"/>
                <a:cs typeface="Trebuchet MS"/>
              </a:rPr>
              <a:t>// </a:t>
            </a:r>
            <a:r>
              <a:rPr sz="1360" spc="-32" dirty="0">
                <a:solidFill>
                  <a:srgbClr val="521751"/>
                </a:solidFill>
                <a:latin typeface="Trebuchet MS"/>
                <a:cs typeface="Trebuchet MS"/>
              </a:rPr>
              <a:t>Hello  </a:t>
            </a:r>
            <a:r>
              <a:rPr sz="1360" spc="-9" dirty="0">
                <a:solidFill>
                  <a:srgbClr val="521751"/>
                </a:solidFill>
                <a:latin typeface="Trebuchet MS"/>
                <a:cs typeface="Trebuchet MS"/>
              </a:rPr>
              <a:t>console.log(b) </a:t>
            </a:r>
            <a:r>
              <a:rPr sz="1360" spc="-227" dirty="0">
                <a:solidFill>
                  <a:srgbClr val="521751"/>
                </a:solidFill>
                <a:latin typeface="Trebuchet MS"/>
                <a:cs typeface="Trebuchet MS"/>
              </a:rPr>
              <a:t>//</a:t>
            </a:r>
            <a:r>
              <a:rPr sz="1360" spc="-177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27" dirty="0">
                <a:solidFill>
                  <a:srgbClr val="521751"/>
                </a:solidFill>
                <a:latin typeface="Trebuchet MS"/>
                <a:cs typeface="Trebuchet MS"/>
              </a:rPr>
              <a:t>Max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5482" y="4306179"/>
            <a:ext cx="4549543" cy="288364"/>
          </a:xfrm>
          <a:prstGeom prst="rect">
            <a:avLst/>
          </a:prstGeom>
          <a:solidFill>
            <a:srgbClr val="FA923F"/>
          </a:solidFill>
          <a:ln w="12700">
            <a:solidFill>
              <a:srgbClr val="3A0E39"/>
            </a:solidFill>
          </a:ln>
        </p:spPr>
        <p:txBody>
          <a:bodyPr vert="horz" wrap="square" lIns="0" tIns="78311" rIns="0" bIns="0" rtlCol="0">
            <a:spAutoFit/>
          </a:bodyPr>
          <a:lstStyle/>
          <a:p>
            <a:pPr algn="ctr">
              <a:spcBef>
                <a:spcPts val="617"/>
              </a:spcBef>
            </a:pPr>
            <a:r>
              <a:rPr sz="1360" spc="-41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1360" spc="-7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60" spc="5" dirty="0">
                <a:solidFill>
                  <a:srgbClr val="FFFFFF"/>
                </a:solidFill>
                <a:latin typeface="Trebuchet MS"/>
                <a:cs typeface="Trebuchet MS"/>
              </a:rPr>
              <a:t>Destructuring</a:t>
            </a:r>
            <a:endParaRPr sz="136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5482" y="4829287"/>
            <a:ext cx="4549543" cy="719500"/>
          </a:xfrm>
          <a:prstGeom prst="rect">
            <a:avLst/>
          </a:prstGeom>
          <a:solidFill>
            <a:srgbClr val="EDC0EC"/>
          </a:solidFill>
          <a:ln w="12700">
            <a:solidFill>
              <a:srgbClr val="3A0E39"/>
            </a:solidFill>
          </a:ln>
        </p:spPr>
        <p:txBody>
          <a:bodyPr vert="horz" wrap="square" lIns="0" tIns="85797" rIns="0" bIns="0" rtlCol="0">
            <a:spAutoFit/>
          </a:bodyPr>
          <a:lstStyle/>
          <a:p>
            <a:pPr marL="1083689" marR="1079083" algn="ctr">
              <a:lnSpc>
                <a:spcPct val="102699"/>
              </a:lnSpc>
              <a:spcBef>
                <a:spcPts val="676"/>
              </a:spcBef>
            </a:pPr>
            <a:r>
              <a:rPr sz="1360" dirty="0">
                <a:solidFill>
                  <a:srgbClr val="521751"/>
                </a:solidFill>
                <a:latin typeface="Trebuchet MS"/>
                <a:cs typeface="Trebuchet MS"/>
              </a:rPr>
              <a:t>{name}</a:t>
            </a:r>
            <a:r>
              <a:rPr sz="1360" spc="-86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18" dirty="0">
                <a:solidFill>
                  <a:srgbClr val="521751"/>
                </a:solidFill>
                <a:latin typeface="Trebuchet MS"/>
                <a:cs typeface="Trebuchet MS"/>
              </a:rPr>
              <a:t>=</a:t>
            </a:r>
            <a:r>
              <a:rPr sz="1360" spc="-82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Trebuchet MS"/>
                <a:cs typeface="Trebuchet MS"/>
              </a:rPr>
              <a:t>{name:</a:t>
            </a:r>
            <a:r>
              <a:rPr sz="1360" spc="-86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dirty="0">
                <a:solidFill>
                  <a:srgbClr val="521751"/>
                </a:solidFill>
                <a:latin typeface="Trebuchet MS"/>
                <a:cs typeface="Trebuchet MS"/>
              </a:rPr>
              <a:t>'Max',</a:t>
            </a:r>
            <a:r>
              <a:rPr sz="1360" spc="-91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36" dirty="0">
                <a:solidFill>
                  <a:srgbClr val="521751"/>
                </a:solidFill>
                <a:latin typeface="Trebuchet MS"/>
                <a:cs typeface="Trebuchet MS"/>
              </a:rPr>
              <a:t>age:</a:t>
            </a:r>
            <a:r>
              <a:rPr sz="1360" spc="-86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5" dirty="0">
                <a:solidFill>
                  <a:srgbClr val="521751"/>
                </a:solidFill>
                <a:latin typeface="Trebuchet MS"/>
                <a:cs typeface="Trebuchet MS"/>
              </a:rPr>
              <a:t>28}  </a:t>
            </a:r>
            <a:r>
              <a:rPr sz="1360" spc="-5" dirty="0">
                <a:solidFill>
                  <a:srgbClr val="521751"/>
                </a:solidFill>
                <a:latin typeface="Trebuchet MS"/>
                <a:cs typeface="Trebuchet MS"/>
              </a:rPr>
              <a:t>console.log(name) </a:t>
            </a:r>
            <a:r>
              <a:rPr sz="1360" spc="-227" dirty="0">
                <a:solidFill>
                  <a:srgbClr val="521751"/>
                </a:solidFill>
                <a:latin typeface="Trebuchet MS"/>
                <a:cs typeface="Trebuchet MS"/>
              </a:rPr>
              <a:t>// </a:t>
            </a:r>
            <a:r>
              <a:rPr sz="1360" spc="27" dirty="0">
                <a:solidFill>
                  <a:srgbClr val="521751"/>
                </a:solidFill>
                <a:latin typeface="Trebuchet MS"/>
                <a:cs typeface="Trebuchet MS"/>
              </a:rPr>
              <a:t>Max  </a:t>
            </a:r>
            <a:r>
              <a:rPr sz="1360" spc="-9" dirty="0">
                <a:solidFill>
                  <a:srgbClr val="521751"/>
                </a:solidFill>
                <a:latin typeface="Trebuchet MS"/>
                <a:cs typeface="Trebuchet MS"/>
              </a:rPr>
              <a:t>console.log(age) </a:t>
            </a:r>
            <a:r>
              <a:rPr sz="1360" spc="-227" dirty="0">
                <a:solidFill>
                  <a:srgbClr val="521751"/>
                </a:solidFill>
                <a:latin typeface="Trebuchet MS"/>
                <a:cs typeface="Trebuchet MS"/>
              </a:rPr>
              <a:t>//</a:t>
            </a:r>
            <a:r>
              <a:rPr sz="1360" spc="-154" dirty="0">
                <a:solidFill>
                  <a:srgbClr val="521751"/>
                </a:solidFill>
                <a:latin typeface="Trebuchet MS"/>
                <a:cs typeface="Trebuchet MS"/>
              </a:rPr>
              <a:t> </a:t>
            </a:r>
            <a:r>
              <a:rPr sz="1360" spc="-5" dirty="0">
                <a:solidFill>
                  <a:srgbClr val="521751"/>
                </a:solidFill>
                <a:latin typeface="Trebuchet MS"/>
                <a:cs typeface="Trebuchet MS"/>
              </a:rPr>
              <a:t>undefined</a:t>
            </a:r>
            <a:endParaRPr sz="136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8032-BC86-4BE2-AD3D-BD95CDC7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201488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Thank you </a:t>
            </a:r>
            <a:r>
              <a:rPr lang="en-IN" sz="4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86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322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Times New Roman</vt:lpstr>
      <vt:lpstr>Trebuchet MS</vt:lpstr>
      <vt:lpstr>Verdana</vt:lpstr>
      <vt:lpstr>Gallery</vt:lpstr>
      <vt:lpstr>PowerPoint Presentation</vt:lpstr>
      <vt:lpstr>JavaScript Summary</vt:lpstr>
      <vt:lpstr>    Arrow Functions</vt:lpstr>
      <vt:lpstr>Classes</vt:lpstr>
      <vt:lpstr>Classes, Properties &amp; Methods</vt:lpstr>
      <vt:lpstr>Spread &amp; Rest Operators</vt:lpstr>
      <vt:lpstr>Destructuring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arora</dc:creator>
  <cp:lastModifiedBy>shubham arora</cp:lastModifiedBy>
  <cp:revision>11</cp:revision>
  <dcterms:created xsi:type="dcterms:W3CDTF">2020-02-25T12:46:03Z</dcterms:created>
  <dcterms:modified xsi:type="dcterms:W3CDTF">2020-03-04T15:45:02Z</dcterms:modified>
</cp:coreProperties>
</file>