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348A9-3689-4D87-BF3D-A7F144C1E9F7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3FDFDCD-968C-4AD3-A31D-EE1C901D1B6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337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348A9-3689-4D87-BF3D-A7F144C1E9F7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FDCD-968C-4AD3-A31D-EE1C901D1B65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78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348A9-3689-4D87-BF3D-A7F144C1E9F7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FDCD-968C-4AD3-A31D-EE1C901D1B6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762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21768" y="2503963"/>
            <a:ext cx="5348464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2523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76" b="1" i="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37115" y="2266538"/>
            <a:ext cx="4839876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789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348A9-3689-4D87-BF3D-A7F144C1E9F7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FDCD-968C-4AD3-A31D-EE1C901D1B65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47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348A9-3689-4D87-BF3D-A7F144C1E9F7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FDCD-968C-4AD3-A31D-EE1C901D1B6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09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348A9-3689-4D87-BF3D-A7F144C1E9F7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FDCD-968C-4AD3-A31D-EE1C901D1B65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21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348A9-3689-4D87-BF3D-A7F144C1E9F7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FDCD-968C-4AD3-A31D-EE1C901D1B65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748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348A9-3689-4D87-BF3D-A7F144C1E9F7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FDCD-968C-4AD3-A31D-EE1C901D1B65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04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348A9-3689-4D87-BF3D-A7F144C1E9F7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FDCD-968C-4AD3-A31D-EE1C901D1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056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348A9-3689-4D87-BF3D-A7F144C1E9F7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FDCD-968C-4AD3-A31D-EE1C901D1B65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127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8C348A9-3689-4D87-BF3D-A7F144C1E9F7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FDCD-968C-4AD3-A31D-EE1C901D1B65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69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348A9-3689-4D87-BF3D-A7F144C1E9F7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3FDFDCD-968C-4AD3-A31D-EE1C901D1B6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68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my-pag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0FD0717-BEEE-48D4-8750-E44E166E9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4CBA4EB-F997-4F56-9436-88F607540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2DA450E-1EDD-4D4A-8257-4808EB937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9392" y="938882"/>
            <a:ext cx="6562082" cy="4236223"/>
            <a:chOff x="7807230" y="2012810"/>
            <a:chExt cx="3251252" cy="345986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28FBF78-9E7E-46C0-950D-FC7AEE43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2116C23-5ED0-4F29-84D0-584CD0150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37EE4B41-0C22-468A-BCFF-66786B9C8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7777" y="1269341"/>
            <a:ext cx="5925312" cy="3575304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1446756" y="1463015"/>
            <a:ext cx="5492683" cy="3196668"/>
          </a:xfrm>
          <a:prstGeom prst="rect">
            <a:avLst/>
          </a:prstGeom>
        </p:spPr>
        <p:txBody>
          <a:bodyPr vert="horz" lIns="91440" tIns="45720" rIns="91440" bIns="0" rtlCol="0" anchor="ctr">
            <a:normAutofit/>
          </a:bodyPr>
          <a:lstStyle/>
          <a:p>
            <a:pPr marL="11516"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cap="all" spc="-9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Node.js</a:t>
            </a:r>
            <a:r>
              <a:rPr lang="en-US" sz="4000" cap="all" spc="-1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cap="all" spc="-113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Basics</a:t>
            </a:r>
            <a:endParaRPr lang="en-US" sz="4000" cap="all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8B060F31-12EA-4404-8435-DA25F36C8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4F1CB68-9DEB-4A71-8E7C-DE9278F03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8641" y="1179250"/>
            <a:ext cx="5587462" cy="504071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1"/>
              </a:spcBef>
            </a:pPr>
            <a:r>
              <a:rPr spc="-45" dirty="0"/>
              <a:t>Asynchronous</a:t>
            </a:r>
            <a:r>
              <a:rPr spc="-136" dirty="0"/>
              <a:t> </a:t>
            </a:r>
            <a:r>
              <a:rPr spc="-41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7174" y="2053772"/>
            <a:ext cx="1961814" cy="301737"/>
          </a:xfrm>
          <a:prstGeom prst="rect">
            <a:avLst/>
          </a:prstGeom>
          <a:solidFill>
            <a:srgbClr val="521751"/>
          </a:solidFill>
        </p:spPr>
        <p:txBody>
          <a:bodyPr vert="horz" wrap="square" lIns="0" tIns="91555" rIns="0" bIns="0" rtlCol="0">
            <a:spAutoFit/>
          </a:bodyPr>
          <a:lstStyle/>
          <a:p>
            <a:pPr marL="213053">
              <a:spcBef>
                <a:spcPts val="721"/>
              </a:spcBef>
            </a:pP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Synchronous</a:t>
            </a:r>
            <a:r>
              <a:rPr sz="1360" spc="-10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32" dirty="0">
                <a:solidFill>
                  <a:srgbClr val="FFFFFF"/>
                </a:solidFill>
                <a:latin typeface="Verdana"/>
                <a:cs typeface="Verdana"/>
              </a:rPr>
              <a:t>Code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61537" y="2059531"/>
            <a:ext cx="6026517" cy="295923"/>
          </a:xfrm>
          <a:prstGeom prst="rect">
            <a:avLst/>
          </a:prstGeom>
          <a:solidFill>
            <a:srgbClr val="FA923F"/>
          </a:solidFill>
          <a:ln w="12700">
            <a:solidFill>
              <a:srgbClr val="521751"/>
            </a:solidFill>
          </a:ln>
        </p:spPr>
        <p:txBody>
          <a:bodyPr vert="horz" wrap="square" lIns="0" tIns="85797" rIns="0" bIns="0" rtlCol="0">
            <a:spAutoFit/>
          </a:bodyPr>
          <a:lstStyle/>
          <a:p>
            <a:pPr algn="ctr">
              <a:spcBef>
                <a:spcPts val="676"/>
              </a:spcBef>
            </a:pPr>
            <a:r>
              <a:rPr sz="1360" spc="-32" dirty="0">
                <a:solidFill>
                  <a:srgbClr val="FFFFFF"/>
                </a:solidFill>
                <a:latin typeface="Verdana"/>
                <a:cs typeface="Verdana"/>
              </a:rPr>
              <a:t>Asynchronous</a:t>
            </a:r>
            <a:r>
              <a:rPr sz="136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32" dirty="0">
                <a:solidFill>
                  <a:srgbClr val="FFFFFF"/>
                </a:solidFill>
                <a:latin typeface="Verdana"/>
                <a:cs typeface="Verdana"/>
              </a:rPr>
              <a:t>Code</a:t>
            </a:r>
            <a:endParaRPr sz="1360">
              <a:latin typeface="Verdana"/>
              <a:cs typeface="Verdan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55779" y="4946432"/>
          <a:ext cx="6025366" cy="3894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7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488">
                <a:tc>
                  <a:txBody>
                    <a:bodyPr/>
                    <a:lstStyle/>
                    <a:p>
                      <a:pPr marL="62611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Callbacks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86949" marB="0">
                    <a:lnL w="19050">
                      <a:solidFill>
                        <a:srgbClr val="521751"/>
                      </a:solidFill>
                      <a:prstDash val="solid"/>
                    </a:lnL>
                    <a:lnR w="19050">
                      <a:solidFill>
                        <a:srgbClr val="521751"/>
                      </a:solidFill>
                      <a:prstDash val="solid"/>
                    </a:lnR>
                    <a:lnT w="19050">
                      <a:solidFill>
                        <a:srgbClr val="521751"/>
                      </a:solidFill>
                      <a:prstDash val="solid"/>
                    </a:lnT>
                    <a:lnB w="19050">
                      <a:solidFill>
                        <a:srgbClr val="521751"/>
                      </a:solidFill>
                      <a:prstDash val="solid"/>
                    </a:lnB>
                    <a:solidFill>
                      <a:srgbClr val="FA923F"/>
                    </a:solidFill>
                  </a:tcPr>
                </a:tc>
                <a:tc>
                  <a:txBody>
                    <a:bodyPr/>
                    <a:lstStyle/>
                    <a:p>
                      <a:pPr marL="66929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400" spc="-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Promises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86949" marB="0">
                    <a:lnL w="19050">
                      <a:solidFill>
                        <a:srgbClr val="521751"/>
                      </a:solidFill>
                      <a:prstDash val="solid"/>
                    </a:lnL>
                    <a:lnR w="19050">
                      <a:solidFill>
                        <a:srgbClr val="521751"/>
                      </a:solidFill>
                      <a:prstDash val="solid"/>
                    </a:lnR>
                    <a:lnT w="19050">
                      <a:solidFill>
                        <a:srgbClr val="521751"/>
                      </a:solidFill>
                      <a:prstDash val="solid"/>
                    </a:lnT>
                    <a:lnB w="19050">
                      <a:solidFill>
                        <a:srgbClr val="521751"/>
                      </a:solidFill>
                      <a:prstDash val="solid"/>
                    </a:lnB>
                    <a:solidFill>
                      <a:srgbClr val="FA923F"/>
                    </a:solidFill>
                  </a:tcPr>
                </a:tc>
                <a:tc>
                  <a:txBody>
                    <a:bodyPr/>
                    <a:lstStyle/>
                    <a:p>
                      <a:pPr marL="57023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400" spc="-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async </a:t>
                      </a:r>
                      <a:r>
                        <a:rPr sz="1400" spc="-254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/</a:t>
                      </a:r>
                      <a:r>
                        <a:rPr sz="1400" spc="-1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await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86949" marB="0">
                    <a:lnL w="19050">
                      <a:solidFill>
                        <a:srgbClr val="521751"/>
                      </a:solidFill>
                      <a:prstDash val="solid"/>
                    </a:lnL>
                    <a:lnR w="19050">
                      <a:solidFill>
                        <a:srgbClr val="521751"/>
                      </a:solidFill>
                      <a:prstDash val="solid"/>
                    </a:lnR>
                    <a:lnT w="19050">
                      <a:solidFill>
                        <a:srgbClr val="521751"/>
                      </a:solidFill>
                      <a:prstDash val="solid"/>
                    </a:lnT>
                    <a:lnB w="19050">
                      <a:solidFill>
                        <a:srgbClr val="521751"/>
                      </a:solidFill>
                      <a:prstDash val="solid"/>
                    </a:lnB>
                    <a:solidFill>
                      <a:srgbClr val="FA92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992932" y="2639127"/>
            <a:ext cx="1950298" cy="297086"/>
          </a:xfrm>
          <a:prstGeom prst="rect">
            <a:avLst/>
          </a:prstGeom>
          <a:solidFill>
            <a:srgbClr val="EDC0EC"/>
          </a:solidFill>
          <a:ln w="12700">
            <a:solidFill>
              <a:srgbClr val="521751"/>
            </a:solidFill>
          </a:ln>
        </p:spPr>
        <p:txBody>
          <a:bodyPr vert="horz" wrap="square" lIns="0" tIns="86949" rIns="0" bIns="0" rtlCol="0">
            <a:spAutoFit/>
          </a:bodyPr>
          <a:lstStyle/>
          <a:p>
            <a:pPr algn="ctr">
              <a:spcBef>
                <a:spcPts val="685"/>
              </a:spcBef>
            </a:pPr>
            <a:r>
              <a:rPr sz="1360" spc="18" dirty="0">
                <a:solidFill>
                  <a:srgbClr val="521751"/>
                </a:solidFill>
                <a:latin typeface="Courier New"/>
                <a:cs typeface="Courier New"/>
              </a:rPr>
              <a:t>&lt;Code&gt;</a:t>
            </a:r>
            <a:endParaRPr sz="136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92932" y="3171114"/>
            <a:ext cx="1950298" cy="298248"/>
          </a:xfrm>
          <a:prstGeom prst="rect">
            <a:avLst/>
          </a:prstGeom>
          <a:solidFill>
            <a:srgbClr val="EDC0EC"/>
          </a:solidFill>
          <a:ln w="12700">
            <a:solidFill>
              <a:srgbClr val="521751"/>
            </a:solidFill>
          </a:ln>
        </p:spPr>
        <p:txBody>
          <a:bodyPr vert="horz" wrap="square" lIns="0" tIns="88100" rIns="0" bIns="0" rtlCol="0">
            <a:spAutoFit/>
          </a:bodyPr>
          <a:lstStyle/>
          <a:p>
            <a:pPr algn="ctr">
              <a:spcBef>
                <a:spcPts val="694"/>
              </a:spcBef>
            </a:pPr>
            <a:r>
              <a:rPr sz="1360" spc="18" dirty="0">
                <a:solidFill>
                  <a:srgbClr val="521751"/>
                </a:solidFill>
                <a:latin typeface="Courier New"/>
                <a:cs typeface="Courier New"/>
              </a:rPr>
              <a:t>&lt;Code&gt;</a:t>
            </a:r>
            <a:endParaRPr sz="136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92932" y="3703090"/>
            <a:ext cx="1950298" cy="297086"/>
          </a:xfrm>
          <a:prstGeom prst="rect">
            <a:avLst/>
          </a:prstGeom>
          <a:solidFill>
            <a:srgbClr val="EDC0EC"/>
          </a:solidFill>
          <a:ln w="12700">
            <a:solidFill>
              <a:srgbClr val="521751"/>
            </a:solidFill>
          </a:ln>
        </p:spPr>
        <p:txBody>
          <a:bodyPr vert="horz" wrap="square" lIns="0" tIns="86949" rIns="0" bIns="0" rtlCol="0">
            <a:spAutoFit/>
          </a:bodyPr>
          <a:lstStyle/>
          <a:p>
            <a:pPr algn="ctr">
              <a:spcBef>
                <a:spcPts val="685"/>
              </a:spcBef>
            </a:pPr>
            <a:r>
              <a:rPr sz="1360" spc="18" dirty="0">
                <a:solidFill>
                  <a:srgbClr val="521751"/>
                </a:solidFill>
                <a:latin typeface="Courier New"/>
                <a:cs typeface="Courier New"/>
              </a:rPr>
              <a:t>&lt;Code&gt;</a:t>
            </a:r>
            <a:endParaRPr sz="136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61537" y="2639127"/>
            <a:ext cx="6026517" cy="297086"/>
          </a:xfrm>
          <a:prstGeom prst="rect">
            <a:avLst/>
          </a:prstGeom>
          <a:solidFill>
            <a:srgbClr val="FEE9D9"/>
          </a:solidFill>
          <a:ln w="12700">
            <a:solidFill>
              <a:srgbClr val="FA923F"/>
            </a:solidFill>
          </a:ln>
        </p:spPr>
        <p:txBody>
          <a:bodyPr vert="horz" wrap="square" lIns="0" tIns="86949" rIns="0" bIns="0" rtlCol="0">
            <a:spAutoFit/>
          </a:bodyPr>
          <a:lstStyle/>
          <a:p>
            <a:pPr algn="ctr">
              <a:spcBef>
                <a:spcPts val="685"/>
              </a:spcBef>
            </a:pPr>
            <a:r>
              <a:rPr sz="1360" spc="18" dirty="0">
                <a:solidFill>
                  <a:srgbClr val="FA923F"/>
                </a:solidFill>
                <a:latin typeface="Courier New"/>
                <a:cs typeface="Courier New"/>
              </a:rPr>
              <a:t>&lt;Code&gt;</a:t>
            </a:r>
            <a:endParaRPr sz="136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155779" y="3165356"/>
            <a:ext cx="6038033" cy="933402"/>
            <a:chOff x="3207067" y="3490684"/>
            <a:chExt cx="6658609" cy="1029335"/>
          </a:xfrm>
        </p:grpSpPr>
        <p:sp>
          <p:nvSpPr>
            <p:cNvPr id="11" name="object 11"/>
            <p:cNvSpPr/>
            <p:nvPr/>
          </p:nvSpPr>
          <p:spPr>
            <a:xfrm>
              <a:off x="3213417" y="3497034"/>
              <a:ext cx="6645909" cy="1016635"/>
            </a:xfrm>
            <a:custGeom>
              <a:avLst/>
              <a:gdLst/>
              <a:ahLst/>
              <a:cxnLst/>
              <a:rect l="l" t="t" r="r" b="b"/>
              <a:pathLst>
                <a:path w="6645909" h="1016635">
                  <a:moveTo>
                    <a:pt x="6645351" y="0"/>
                  </a:moveTo>
                  <a:lnTo>
                    <a:pt x="0" y="0"/>
                  </a:lnTo>
                  <a:lnTo>
                    <a:pt x="0" y="1016177"/>
                  </a:lnTo>
                  <a:lnTo>
                    <a:pt x="6645351" y="1016177"/>
                  </a:lnTo>
                  <a:lnTo>
                    <a:pt x="6645351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2" name="object 12"/>
            <p:cNvSpPr/>
            <p:nvPr/>
          </p:nvSpPr>
          <p:spPr>
            <a:xfrm>
              <a:off x="3213417" y="3497034"/>
              <a:ext cx="6645909" cy="1016635"/>
            </a:xfrm>
            <a:custGeom>
              <a:avLst/>
              <a:gdLst/>
              <a:ahLst/>
              <a:cxnLst/>
              <a:rect l="l" t="t" r="r" b="b"/>
              <a:pathLst>
                <a:path w="6645909" h="1016635">
                  <a:moveTo>
                    <a:pt x="0" y="0"/>
                  </a:moveTo>
                  <a:lnTo>
                    <a:pt x="6645355" y="0"/>
                  </a:lnTo>
                  <a:lnTo>
                    <a:pt x="6645355" y="1016177"/>
                  </a:lnTo>
                  <a:lnTo>
                    <a:pt x="0" y="101617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205509" y="3513425"/>
            <a:ext cx="1619202" cy="22091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360" spc="14" dirty="0">
                <a:solidFill>
                  <a:srgbClr val="FA923F"/>
                </a:solidFill>
                <a:latin typeface="Courier New"/>
                <a:cs typeface="Courier New"/>
              </a:rPr>
              <a:t>&lt;Long-Taking</a:t>
            </a:r>
            <a:r>
              <a:rPr sz="1360" spc="-9" dirty="0">
                <a:solidFill>
                  <a:srgbClr val="FA923F"/>
                </a:solidFill>
                <a:latin typeface="Courier New"/>
                <a:cs typeface="Courier New"/>
              </a:rPr>
              <a:t> </a:t>
            </a:r>
            <a:r>
              <a:rPr sz="1360" spc="18" dirty="0">
                <a:solidFill>
                  <a:srgbClr val="FA923F"/>
                </a:solidFill>
                <a:latin typeface="Courier New"/>
                <a:cs typeface="Courier New"/>
              </a:rPr>
              <a:t>Co</a:t>
            </a:r>
            <a:endParaRPr sz="136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12913" y="3514577"/>
            <a:ext cx="319579" cy="219754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>
              <a:spcBef>
                <a:spcPts val="82"/>
              </a:spcBef>
            </a:pPr>
            <a:r>
              <a:rPr sz="1360" spc="18" dirty="0">
                <a:solidFill>
                  <a:srgbClr val="FA923F"/>
                </a:solidFill>
                <a:latin typeface="Courier New"/>
                <a:cs typeface="Courier New"/>
              </a:rPr>
              <a:t>de&gt;</a:t>
            </a:r>
            <a:endParaRPr sz="136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61537" y="4235078"/>
            <a:ext cx="6026517" cy="295923"/>
          </a:xfrm>
          <a:prstGeom prst="rect">
            <a:avLst/>
          </a:prstGeom>
          <a:solidFill>
            <a:srgbClr val="FEE9D9"/>
          </a:solidFill>
          <a:ln w="12700">
            <a:solidFill>
              <a:srgbClr val="FA923F"/>
            </a:solidFill>
          </a:ln>
        </p:spPr>
        <p:txBody>
          <a:bodyPr vert="horz" wrap="square" lIns="0" tIns="85797" rIns="0" bIns="0" rtlCol="0">
            <a:spAutoFit/>
          </a:bodyPr>
          <a:lstStyle/>
          <a:p>
            <a:pPr algn="ctr">
              <a:spcBef>
                <a:spcPts val="676"/>
              </a:spcBef>
            </a:pPr>
            <a:r>
              <a:rPr sz="1360" spc="18" dirty="0">
                <a:solidFill>
                  <a:srgbClr val="FA923F"/>
                </a:solidFill>
                <a:latin typeface="Courier New"/>
                <a:cs typeface="Courier New"/>
              </a:rPr>
              <a:t>&lt;Code&gt;</a:t>
            </a:r>
            <a:endParaRPr sz="1360">
              <a:latin typeface="Courier New"/>
              <a:cs typeface="Courier Ne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533160" y="3073029"/>
            <a:ext cx="3560286" cy="1160850"/>
            <a:chOff x="5828791" y="3388868"/>
            <a:chExt cx="3926204" cy="1280160"/>
          </a:xfrm>
        </p:grpSpPr>
        <p:sp>
          <p:nvSpPr>
            <p:cNvPr id="17" name="object 17"/>
            <p:cNvSpPr/>
            <p:nvPr/>
          </p:nvSpPr>
          <p:spPr>
            <a:xfrm>
              <a:off x="5828791" y="3388868"/>
              <a:ext cx="1280160" cy="12801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8" name="object 18"/>
            <p:cNvSpPr/>
            <p:nvPr/>
          </p:nvSpPr>
          <p:spPr>
            <a:xfrm>
              <a:off x="5861100" y="3419919"/>
              <a:ext cx="1170940" cy="1170940"/>
            </a:xfrm>
            <a:custGeom>
              <a:avLst/>
              <a:gdLst/>
              <a:ahLst/>
              <a:cxnLst/>
              <a:rect l="l" t="t" r="r" b="b"/>
              <a:pathLst>
                <a:path w="1170940" h="1170939">
                  <a:moveTo>
                    <a:pt x="970076" y="0"/>
                  </a:moveTo>
                  <a:lnTo>
                    <a:pt x="585279" y="384746"/>
                  </a:lnTo>
                  <a:lnTo>
                    <a:pt x="200482" y="0"/>
                  </a:lnTo>
                  <a:lnTo>
                    <a:pt x="0" y="200456"/>
                  </a:lnTo>
                  <a:lnTo>
                    <a:pt x="384797" y="585203"/>
                  </a:lnTo>
                  <a:lnTo>
                    <a:pt x="0" y="969949"/>
                  </a:lnTo>
                  <a:lnTo>
                    <a:pt x="200482" y="1170406"/>
                  </a:lnTo>
                  <a:lnTo>
                    <a:pt x="585279" y="785647"/>
                  </a:lnTo>
                  <a:lnTo>
                    <a:pt x="970076" y="1170406"/>
                  </a:lnTo>
                  <a:lnTo>
                    <a:pt x="1170558" y="969949"/>
                  </a:lnTo>
                  <a:lnTo>
                    <a:pt x="785761" y="585203"/>
                  </a:lnTo>
                  <a:lnTo>
                    <a:pt x="1170558" y="200456"/>
                  </a:lnTo>
                  <a:lnTo>
                    <a:pt x="970076" y="0"/>
                  </a:lnTo>
                  <a:close/>
                </a:path>
              </a:pathLst>
            </a:custGeom>
            <a:solidFill>
              <a:srgbClr val="B42E2C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9" name="object 19"/>
            <p:cNvSpPr/>
            <p:nvPr/>
          </p:nvSpPr>
          <p:spPr>
            <a:xfrm>
              <a:off x="5861104" y="3419923"/>
              <a:ext cx="1170940" cy="1170940"/>
            </a:xfrm>
            <a:custGeom>
              <a:avLst/>
              <a:gdLst/>
              <a:ahLst/>
              <a:cxnLst/>
              <a:rect l="l" t="t" r="r" b="b"/>
              <a:pathLst>
                <a:path w="1170940" h="1170939">
                  <a:moveTo>
                    <a:pt x="0" y="969949"/>
                  </a:moveTo>
                  <a:lnTo>
                    <a:pt x="384801" y="585199"/>
                  </a:lnTo>
                  <a:lnTo>
                    <a:pt x="0" y="200449"/>
                  </a:lnTo>
                  <a:lnTo>
                    <a:pt x="200476" y="0"/>
                  </a:lnTo>
                  <a:lnTo>
                    <a:pt x="585277" y="384749"/>
                  </a:lnTo>
                  <a:lnTo>
                    <a:pt x="970077" y="1"/>
                  </a:lnTo>
                  <a:lnTo>
                    <a:pt x="1170553" y="200450"/>
                  </a:lnTo>
                  <a:lnTo>
                    <a:pt x="785753" y="585199"/>
                  </a:lnTo>
                  <a:lnTo>
                    <a:pt x="1170553" y="969947"/>
                  </a:lnTo>
                  <a:lnTo>
                    <a:pt x="970077" y="1170397"/>
                  </a:lnTo>
                  <a:lnTo>
                    <a:pt x="585277" y="785648"/>
                  </a:lnTo>
                  <a:lnTo>
                    <a:pt x="200476" y="1170398"/>
                  </a:lnTo>
                  <a:lnTo>
                    <a:pt x="0" y="969949"/>
                  </a:lnTo>
                  <a:close/>
                </a:path>
              </a:pathLst>
            </a:custGeom>
            <a:ln w="12700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0" name="object 20"/>
            <p:cNvSpPr/>
            <p:nvPr/>
          </p:nvSpPr>
          <p:spPr>
            <a:xfrm>
              <a:off x="7252207" y="3583940"/>
              <a:ext cx="2502407" cy="8900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1" name="object 21"/>
            <p:cNvSpPr/>
            <p:nvPr/>
          </p:nvSpPr>
          <p:spPr>
            <a:xfrm>
              <a:off x="7325359" y="3687572"/>
              <a:ext cx="2407920" cy="7406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850531" y="3275728"/>
            <a:ext cx="2174867" cy="561030"/>
          </a:xfrm>
          <a:prstGeom prst="rect">
            <a:avLst/>
          </a:prstGeom>
          <a:solidFill>
            <a:srgbClr val="F4D2D1"/>
          </a:solidFill>
          <a:ln w="12700">
            <a:solidFill>
              <a:srgbClr val="B42E2C"/>
            </a:solidFill>
          </a:ln>
        </p:spPr>
        <p:txBody>
          <a:bodyPr vert="horz" wrap="square" lIns="0" tIns="141076" rIns="0" bIns="0" rtlCol="0">
            <a:spAutoFit/>
          </a:bodyPr>
          <a:lstStyle/>
          <a:p>
            <a:pPr marL="552209" marR="163532" indent="-384071">
              <a:spcBef>
                <a:spcPts val="1111"/>
              </a:spcBef>
            </a:pPr>
            <a:r>
              <a:rPr sz="1360" spc="-50" dirty="0">
                <a:solidFill>
                  <a:srgbClr val="B42E2C"/>
                </a:solidFill>
                <a:latin typeface="Verdana"/>
                <a:cs typeface="Verdana"/>
              </a:rPr>
              <a:t>JavaScript </a:t>
            </a:r>
            <a:r>
              <a:rPr sz="1360" spc="-77" dirty="0">
                <a:solidFill>
                  <a:srgbClr val="B42E2C"/>
                </a:solidFill>
                <a:latin typeface="Verdana"/>
                <a:cs typeface="Verdana"/>
              </a:rPr>
              <a:t>&amp; </a:t>
            </a:r>
            <a:r>
              <a:rPr sz="1360" spc="-63" dirty="0">
                <a:solidFill>
                  <a:srgbClr val="B42E2C"/>
                </a:solidFill>
                <a:latin typeface="Verdana"/>
                <a:cs typeface="Verdana"/>
              </a:rPr>
              <a:t>Node.js</a:t>
            </a:r>
            <a:r>
              <a:rPr sz="1360" spc="-172" dirty="0">
                <a:solidFill>
                  <a:srgbClr val="B42E2C"/>
                </a:solidFill>
                <a:latin typeface="Verdana"/>
                <a:cs typeface="Verdana"/>
              </a:rPr>
              <a:t> </a:t>
            </a:r>
            <a:r>
              <a:rPr sz="1360" spc="-41" dirty="0">
                <a:solidFill>
                  <a:srgbClr val="B42E2C"/>
                </a:solidFill>
                <a:latin typeface="Verdana"/>
                <a:cs typeface="Verdana"/>
              </a:rPr>
              <a:t>is  non-blocking</a:t>
            </a:r>
            <a:endParaRPr sz="136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7521" y="1179249"/>
            <a:ext cx="5843086" cy="504071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1"/>
              </a:spcBef>
            </a:pPr>
            <a:r>
              <a:rPr spc="-50" dirty="0"/>
              <a:t>Node’s </a:t>
            </a:r>
            <a:r>
              <a:rPr spc="36" dirty="0"/>
              <a:t>Module</a:t>
            </a:r>
            <a:r>
              <a:rPr spc="-168" dirty="0"/>
              <a:t> </a:t>
            </a:r>
            <a:r>
              <a:rPr spc="-32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14979" y="2145027"/>
            <a:ext cx="4151077" cy="357556"/>
          </a:xfrm>
          <a:prstGeom prst="rect">
            <a:avLst/>
          </a:prstGeom>
          <a:solidFill>
            <a:srgbClr val="521751"/>
          </a:solidFill>
        </p:spPr>
        <p:txBody>
          <a:bodyPr vert="horz" wrap="square" lIns="0" tIns="146834" rIns="0" bIns="0" rtlCol="0">
            <a:spAutoFit/>
          </a:bodyPr>
          <a:lstStyle/>
          <a:p>
            <a:pPr marL="1117663">
              <a:spcBef>
                <a:spcPts val="1156"/>
              </a:spcBef>
            </a:pPr>
            <a:r>
              <a:rPr sz="1360" spc="14" dirty="0">
                <a:solidFill>
                  <a:srgbClr val="FFFFFF"/>
                </a:solidFill>
                <a:latin typeface="Courier New"/>
                <a:cs typeface="Courier New"/>
              </a:rPr>
              <a:t>module.exports </a:t>
            </a:r>
            <a:r>
              <a:rPr sz="136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360" spc="5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60" dirty="0">
                <a:solidFill>
                  <a:srgbClr val="FFFFFF"/>
                </a:solidFill>
                <a:latin typeface="Courier New"/>
                <a:cs typeface="Courier New"/>
              </a:rPr>
              <a:t>…</a:t>
            </a:r>
            <a:endParaRPr sz="136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14979" y="2895400"/>
            <a:ext cx="4151077" cy="359300"/>
          </a:xfrm>
          <a:prstGeom prst="rect">
            <a:avLst/>
          </a:prstGeom>
          <a:solidFill>
            <a:srgbClr val="521751"/>
          </a:solidFill>
        </p:spPr>
        <p:txBody>
          <a:bodyPr vert="horz" wrap="square" lIns="0" tIns="148561" rIns="0" bIns="0" rtlCol="0">
            <a:spAutoFit/>
          </a:bodyPr>
          <a:lstStyle/>
          <a:p>
            <a:pPr marL="335126">
              <a:spcBef>
                <a:spcPts val="1170"/>
              </a:spcBef>
            </a:pPr>
            <a:r>
              <a:rPr sz="1360" spc="14" dirty="0">
                <a:solidFill>
                  <a:srgbClr val="FFFFFF"/>
                </a:solidFill>
                <a:latin typeface="Courier New"/>
                <a:cs typeface="Courier New"/>
              </a:rPr>
              <a:t>exports </a:t>
            </a:r>
            <a:r>
              <a:rPr sz="1360" spc="-41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360" spc="-27" dirty="0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sz="1360" spc="-18" dirty="0">
                <a:solidFill>
                  <a:srgbClr val="FFFFFF"/>
                </a:solidFill>
                <a:latin typeface="Verdana"/>
                <a:cs typeface="Verdana"/>
              </a:rPr>
              <a:t>alias </a:t>
            </a:r>
            <a:r>
              <a:rPr sz="1360" spc="-41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360" spc="-28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18" dirty="0">
                <a:solidFill>
                  <a:srgbClr val="FFFFFF"/>
                </a:solidFill>
                <a:latin typeface="Courier New"/>
                <a:cs typeface="Courier New"/>
              </a:rPr>
              <a:t>module.exports</a:t>
            </a:r>
            <a:endParaRPr sz="136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0738" y="4799840"/>
            <a:ext cx="4139560" cy="565681"/>
          </a:xfrm>
          <a:prstGeom prst="rect">
            <a:avLst/>
          </a:prstGeom>
          <a:solidFill>
            <a:srgbClr val="FA923F"/>
          </a:solidFill>
          <a:ln w="12700">
            <a:solidFill>
              <a:srgbClr val="521751"/>
            </a:solidFill>
          </a:ln>
        </p:spPr>
        <p:txBody>
          <a:bodyPr vert="horz" wrap="square" lIns="0" tIns="145682" rIns="0" bIns="0" rtlCol="0">
            <a:spAutoFit/>
          </a:bodyPr>
          <a:lstStyle/>
          <a:p>
            <a:pPr marL="912672" marR="86949" indent="-821691">
              <a:spcBef>
                <a:spcPts val="1147"/>
              </a:spcBef>
            </a:pPr>
            <a:r>
              <a:rPr sz="1360" spc="-32" dirty="0">
                <a:solidFill>
                  <a:srgbClr val="FFFFFF"/>
                </a:solidFill>
                <a:latin typeface="Verdana"/>
                <a:cs typeface="Verdana"/>
              </a:rPr>
              <a:t>But </a:t>
            </a:r>
            <a:r>
              <a:rPr sz="1360" spc="14" dirty="0">
                <a:solidFill>
                  <a:srgbClr val="FFFFFF"/>
                </a:solidFill>
                <a:latin typeface="Courier New"/>
                <a:cs typeface="Courier New"/>
              </a:rPr>
              <a:t>exports </a:t>
            </a:r>
            <a:r>
              <a:rPr sz="1360" dirty="0">
                <a:solidFill>
                  <a:srgbClr val="FFFFFF"/>
                </a:solidFill>
                <a:latin typeface="Courier New"/>
                <a:cs typeface="Courier New"/>
              </a:rPr>
              <a:t>= { </a:t>
            </a:r>
            <a:r>
              <a:rPr sz="1360" spc="9" dirty="0">
                <a:solidFill>
                  <a:srgbClr val="FFFFFF"/>
                </a:solidFill>
                <a:latin typeface="Courier New"/>
                <a:cs typeface="Courier New"/>
              </a:rPr>
              <a:t>... </a:t>
            </a:r>
            <a:r>
              <a:rPr sz="1360" dirty="0">
                <a:solidFill>
                  <a:srgbClr val="FFFFFF"/>
                </a:solidFill>
                <a:latin typeface="Courier New"/>
                <a:cs typeface="Courier New"/>
              </a:rPr>
              <a:t>} </a:t>
            </a:r>
            <a:r>
              <a:rPr sz="1360" spc="-18" dirty="0">
                <a:solidFill>
                  <a:srgbClr val="FFFFFF"/>
                </a:solidFill>
                <a:latin typeface="Verdana"/>
                <a:cs typeface="Verdana"/>
              </a:rPr>
              <a:t>won’t 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work! </a:t>
            </a:r>
            <a:r>
              <a:rPr sz="1360" spc="-27" dirty="0">
                <a:solidFill>
                  <a:srgbClr val="FFFFFF"/>
                </a:solidFill>
                <a:latin typeface="Verdana"/>
                <a:cs typeface="Verdana"/>
              </a:rPr>
              <a:t>Because  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360" spc="-54" dirty="0">
                <a:solidFill>
                  <a:srgbClr val="FFFFFF"/>
                </a:solidFill>
                <a:latin typeface="Verdana"/>
                <a:cs typeface="Verdana"/>
              </a:rPr>
              <a:t>then </a:t>
            </a:r>
            <a:r>
              <a:rPr sz="1360" spc="-32" dirty="0">
                <a:solidFill>
                  <a:srgbClr val="FFFFFF"/>
                </a:solidFill>
                <a:latin typeface="Verdana"/>
                <a:cs typeface="Verdana"/>
              </a:rPr>
              <a:t>re-assign </a:t>
            </a:r>
            <a:r>
              <a:rPr sz="1360" spc="-54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360" spc="-22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alias!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0738" y="4030523"/>
            <a:ext cx="4139560" cy="351742"/>
          </a:xfrm>
          <a:prstGeom prst="rect">
            <a:avLst/>
          </a:prstGeom>
          <a:solidFill>
            <a:srgbClr val="EDC0EC"/>
          </a:solidFill>
          <a:ln w="12700">
            <a:solidFill>
              <a:srgbClr val="521751"/>
            </a:solidFill>
          </a:ln>
        </p:spPr>
        <p:txBody>
          <a:bodyPr vert="horz" wrap="square" lIns="0" tIns="141076" rIns="0" bIns="0" rtlCol="0">
            <a:spAutoFit/>
          </a:bodyPr>
          <a:lstStyle/>
          <a:p>
            <a:pPr marL="951827">
              <a:spcBef>
                <a:spcPts val="1111"/>
              </a:spcBef>
            </a:pPr>
            <a:r>
              <a:rPr sz="1360" spc="14" dirty="0">
                <a:solidFill>
                  <a:srgbClr val="521751"/>
                </a:solidFill>
                <a:latin typeface="Courier New"/>
                <a:cs typeface="Courier New"/>
              </a:rPr>
              <a:t>exports.something </a:t>
            </a:r>
            <a:r>
              <a:rPr sz="1360" dirty="0">
                <a:solidFill>
                  <a:srgbClr val="521751"/>
                </a:solidFill>
                <a:latin typeface="Courier New"/>
                <a:cs typeface="Courier New"/>
              </a:rPr>
              <a:t>=</a:t>
            </a:r>
            <a:r>
              <a:rPr sz="1360" spc="59" dirty="0">
                <a:solidFill>
                  <a:srgbClr val="521751"/>
                </a:solidFill>
                <a:latin typeface="Courier New"/>
                <a:cs typeface="Courier New"/>
              </a:rPr>
              <a:t> </a:t>
            </a:r>
            <a:r>
              <a:rPr sz="1360" dirty="0">
                <a:solidFill>
                  <a:srgbClr val="521751"/>
                </a:solidFill>
                <a:latin typeface="Courier New"/>
                <a:cs typeface="Courier New"/>
              </a:rPr>
              <a:t>…</a:t>
            </a:r>
            <a:endParaRPr sz="136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895649" y="3441138"/>
            <a:ext cx="389252" cy="549907"/>
            <a:chOff x="5125757" y="3794810"/>
            <a:chExt cx="429259" cy="606425"/>
          </a:xfrm>
        </p:grpSpPr>
        <p:sp>
          <p:nvSpPr>
            <p:cNvPr id="8" name="object 8"/>
            <p:cNvSpPr/>
            <p:nvPr/>
          </p:nvSpPr>
          <p:spPr>
            <a:xfrm>
              <a:off x="5132108" y="3801160"/>
              <a:ext cx="416559" cy="593725"/>
            </a:xfrm>
            <a:custGeom>
              <a:avLst/>
              <a:gdLst/>
              <a:ahLst/>
              <a:cxnLst/>
              <a:rect l="l" t="t" r="r" b="b"/>
              <a:pathLst>
                <a:path w="416560" h="593725">
                  <a:moveTo>
                    <a:pt x="312356" y="0"/>
                  </a:moveTo>
                  <a:lnTo>
                    <a:pt x="104127" y="0"/>
                  </a:lnTo>
                  <a:lnTo>
                    <a:pt x="104127" y="385241"/>
                  </a:lnTo>
                  <a:lnTo>
                    <a:pt x="0" y="385241"/>
                  </a:lnTo>
                  <a:lnTo>
                    <a:pt x="208241" y="593458"/>
                  </a:lnTo>
                  <a:lnTo>
                    <a:pt x="416483" y="385241"/>
                  </a:lnTo>
                  <a:lnTo>
                    <a:pt x="312356" y="385241"/>
                  </a:lnTo>
                  <a:lnTo>
                    <a:pt x="312356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9" name="object 9"/>
            <p:cNvSpPr/>
            <p:nvPr/>
          </p:nvSpPr>
          <p:spPr>
            <a:xfrm>
              <a:off x="5132108" y="3801160"/>
              <a:ext cx="416559" cy="593725"/>
            </a:xfrm>
            <a:custGeom>
              <a:avLst/>
              <a:gdLst/>
              <a:ahLst/>
              <a:cxnLst/>
              <a:rect l="l" t="t" r="r" b="b"/>
              <a:pathLst>
                <a:path w="416560" h="593725">
                  <a:moveTo>
                    <a:pt x="0" y="385247"/>
                  </a:moveTo>
                  <a:lnTo>
                    <a:pt x="104120" y="385247"/>
                  </a:lnTo>
                  <a:lnTo>
                    <a:pt x="104120" y="0"/>
                  </a:lnTo>
                  <a:lnTo>
                    <a:pt x="312360" y="0"/>
                  </a:lnTo>
                  <a:lnTo>
                    <a:pt x="312360" y="385247"/>
                  </a:lnTo>
                  <a:lnTo>
                    <a:pt x="416480" y="385247"/>
                  </a:lnTo>
                  <a:lnTo>
                    <a:pt x="208240" y="593460"/>
                  </a:lnTo>
                  <a:lnTo>
                    <a:pt x="0" y="385247"/>
                  </a:lnTo>
                  <a:close/>
                </a:path>
              </a:pathLst>
            </a:custGeom>
            <a:ln w="12701">
              <a:solidFill>
                <a:srgbClr val="521751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3520" y="1179250"/>
            <a:ext cx="4485971" cy="504071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1"/>
              </a:spcBef>
            </a:pPr>
            <a:r>
              <a:rPr spc="32" dirty="0"/>
              <a:t>Module</a:t>
            </a:r>
            <a:r>
              <a:rPr spc="-118" dirty="0"/>
              <a:t> </a:t>
            </a:r>
            <a:r>
              <a:rPr spc="-36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92931" y="1934271"/>
            <a:ext cx="4806934" cy="304063"/>
          </a:xfrm>
          <a:prstGeom prst="rect">
            <a:avLst/>
          </a:prstGeom>
          <a:solidFill>
            <a:srgbClr val="521751"/>
          </a:solidFill>
        </p:spPr>
        <p:txBody>
          <a:bodyPr vert="horz" wrap="square" lIns="0" tIns="93858" rIns="0" bIns="0" rtlCol="0">
            <a:spAutoFit/>
          </a:bodyPr>
          <a:lstStyle/>
          <a:p>
            <a:pPr algn="ctr">
              <a:spcBef>
                <a:spcPts val="739"/>
              </a:spcBef>
            </a:pPr>
            <a:r>
              <a:rPr sz="1360" spc="27" dirty="0">
                <a:solidFill>
                  <a:srgbClr val="FFFFFF"/>
                </a:solidFill>
                <a:latin typeface="Verdana"/>
                <a:cs typeface="Verdana"/>
              </a:rPr>
              <a:t>How </a:t>
            </a:r>
            <a:r>
              <a:rPr sz="1360" spc="-54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360" spc="41" dirty="0">
                <a:solidFill>
                  <a:srgbClr val="FFFFFF"/>
                </a:solidFill>
                <a:latin typeface="Verdana"/>
                <a:cs typeface="Verdana"/>
              </a:rPr>
              <a:t>Web</a:t>
            </a:r>
            <a:r>
              <a:rPr sz="136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" dirty="0">
                <a:solidFill>
                  <a:srgbClr val="FFFFFF"/>
                </a:solidFill>
                <a:latin typeface="Verdana"/>
                <a:cs typeface="Verdana"/>
              </a:rPr>
              <a:t>Works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9873" y="1911256"/>
            <a:ext cx="3278135" cy="304063"/>
          </a:xfrm>
          <a:prstGeom prst="rect">
            <a:avLst/>
          </a:prstGeom>
          <a:solidFill>
            <a:srgbClr val="521751"/>
          </a:solidFill>
        </p:spPr>
        <p:txBody>
          <a:bodyPr vert="horz" wrap="square" lIns="0" tIns="93858" rIns="0" bIns="0" rtlCol="0">
            <a:spAutoFit/>
          </a:bodyPr>
          <a:lstStyle/>
          <a:p>
            <a:pPr marL="669101">
              <a:spcBef>
                <a:spcPts val="739"/>
              </a:spcBef>
            </a:pP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Node.js 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&amp; 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Core</a:t>
            </a:r>
            <a:r>
              <a:rPr sz="1360" spc="-14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27" dirty="0">
                <a:solidFill>
                  <a:srgbClr val="FFFFFF"/>
                </a:solidFill>
                <a:latin typeface="Verdana"/>
                <a:cs typeface="Verdana"/>
              </a:rPr>
              <a:t>Modules</a:t>
            </a:r>
            <a:endParaRPr sz="136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2699" y="3552028"/>
            <a:ext cx="2495022" cy="304643"/>
          </a:xfrm>
          <a:prstGeom prst="rect">
            <a:avLst/>
          </a:prstGeom>
          <a:solidFill>
            <a:srgbClr val="521751"/>
          </a:solidFill>
        </p:spPr>
        <p:txBody>
          <a:bodyPr vert="horz" wrap="square" lIns="0" tIns="94433" rIns="0" bIns="0" rtlCol="0">
            <a:spAutoFit/>
          </a:bodyPr>
          <a:lstStyle/>
          <a:p>
            <a:pPr marL="199809">
              <a:spcBef>
                <a:spcPts val="743"/>
              </a:spcBef>
            </a:pP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360" spc="-23" dirty="0">
                <a:solidFill>
                  <a:srgbClr val="FFFFFF"/>
                </a:solidFill>
                <a:latin typeface="Verdana"/>
                <a:cs typeface="Verdana"/>
              </a:rPr>
              <a:t>Node </a:t>
            </a:r>
            <a:r>
              <a:rPr sz="1360" spc="-32" dirty="0">
                <a:solidFill>
                  <a:srgbClr val="FFFFFF"/>
                </a:solidFill>
                <a:latin typeface="Verdana"/>
                <a:cs typeface="Verdana"/>
              </a:rPr>
              <a:t>Module</a:t>
            </a:r>
            <a:r>
              <a:rPr sz="136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2931" y="3010149"/>
            <a:ext cx="4806934" cy="304643"/>
          </a:xfrm>
          <a:prstGeom prst="rect">
            <a:avLst/>
          </a:prstGeom>
          <a:solidFill>
            <a:srgbClr val="521751"/>
          </a:solidFill>
        </p:spPr>
        <p:txBody>
          <a:bodyPr vert="horz" wrap="square" lIns="0" tIns="94433" rIns="0" bIns="0" rtlCol="0">
            <a:spAutoFit/>
          </a:bodyPr>
          <a:lstStyle/>
          <a:p>
            <a:pPr algn="ctr">
              <a:spcBef>
                <a:spcPts val="743"/>
              </a:spcBef>
            </a:pPr>
            <a:r>
              <a:rPr sz="1360" spc="-32" dirty="0">
                <a:solidFill>
                  <a:srgbClr val="FFFFFF"/>
                </a:solidFill>
                <a:latin typeface="Verdana"/>
                <a:cs typeface="Verdana"/>
              </a:rPr>
              <a:t>Program </a:t>
            </a:r>
            <a:r>
              <a:rPr sz="1360" spc="-41" dirty="0">
                <a:solidFill>
                  <a:srgbClr val="FFFFFF"/>
                </a:solidFill>
                <a:latin typeface="Verdana"/>
                <a:cs typeface="Verdana"/>
              </a:rPr>
              <a:t>Lifecycle 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&amp; </a:t>
            </a:r>
            <a:r>
              <a:rPr sz="1360" spc="-54" dirty="0">
                <a:solidFill>
                  <a:srgbClr val="FFFFFF"/>
                </a:solidFill>
                <a:latin typeface="Verdana"/>
                <a:cs typeface="Verdana"/>
              </a:rPr>
              <a:t>Event</a:t>
            </a:r>
            <a:r>
              <a:rPr sz="136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27" dirty="0">
                <a:solidFill>
                  <a:srgbClr val="FFFFFF"/>
                </a:solidFill>
                <a:latin typeface="Verdana"/>
                <a:cs typeface="Verdana"/>
              </a:rPr>
              <a:t>Loop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92932" y="4830081"/>
            <a:ext cx="2534178" cy="303482"/>
          </a:xfrm>
          <a:prstGeom prst="rect">
            <a:avLst/>
          </a:prstGeom>
          <a:solidFill>
            <a:srgbClr val="521751"/>
          </a:solidFill>
        </p:spPr>
        <p:txBody>
          <a:bodyPr vert="horz" wrap="square" lIns="0" tIns="93283" rIns="0" bIns="0" rtlCol="0">
            <a:spAutoFit/>
          </a:bodyPr>
          <a:lstStyle/>
          <a:p>
            <a:pPr marL="445107">
              <a:spcBef>
                <a:spcPts val="735"/>
              </a:spcBef>
            </a:pPr>
            <a:r>
              <a:rPr sz="1360" spc="-32" dirty="0">
                <a:solidFill>
                  <a:srgbClr val="FFFFFF"/>
                </a:solidFill>
                <a:latin typeface="Verdana"/>
                <a:cs typeface="Verdana"/>
              </a:rPr>
              <a:t>Asynchronous</a:t>
            </a:r>
            <a:r>
              <a:rPr sz="1360" spc="-10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32" dirty="0">
                <a:solidFill>
                  <a:srgbClr val="FFFFFF"/>
                </a:solidFill>
                <a:latin typeface="Verdana"/>
                <a:cs typeface="Verdana"/>
              </a:rPr>
              <a:t>Code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37071" y="4820039"/>
            <a:ext cx="2945312" cy="302319"/>
          </a:xfrm>
          <a:prstGeom prst="rect">
            <a:avLst/>
          </a:prstGeom>
          <a:solidFill>
            <a:srgbClr val="521751"/>
          </a:solidFill>
        </p:spPr>
        <p:txBody>
          <a:bodyPr vert="horz" wrap="square" lIns="0" tIns="92131" rIns="0" bIns="0" rtlCol="0">
            <a:spAutoFit/>
          </a:bodyPr>
          <a:lstStyle/>
          <a:p>
            <a:pPr marL="538390">
              <a:spcBef>
                <a:spcPts val="725"/>
              </a:spcBef>
            </a:pPr>
            <a:r>
              <a:rPr sz="1360" spc="-32" dirty="0">
                <a:solidFill>
                  <a:srgbClr val="FFFFFF"/>
                </a:solidFill>
                <a:latin typeface="Verdana"/>
                <a:cs typeface="Verdana"/>
              </a:rPr>
              <a:t>Requests 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sz="1360" spc="-16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27" dirty="0">
                <a:solidFill>
                  <a:srgbClr val="FFFFFF"/>
                </a:solidFill>
                <a:latin typeface="Verdana"/>
                <a:cs typeface="Verdana"/>
              </a:rPr>
              <a:t>Responses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92931" y="2266538"/>
            <a:ext cx="4806934" cy="383139"/>
          </a:xfrm>
          <a:prstGeom prst="rect">
            <a:avLst/>
          </a:prstGeom>
          <a:solidFill>
            <a:srgbClr val="EDC0EC"/>
          </a:solidFill>
        </p:spPr>
        <p:txBody>
          <a:bodyPr vert="horz" wrap="square" lIns="0" tIns="172170" rIns="0" bIns="0" rtlCol="0">
            <a:spAutoFit/>
          </a:bodyPr>
          <a:lstStyle/>
          <a:p>
            <a:pPr marL="318427">
              <a:spcBef>
                <a:spcPts val="1356"/>
              </a:spcBef>
            </a:pPr>
            <a:r>
              <a:rPr sz="1360" spc="-41" dirty="0">
                <a:solidFill>
                  <a:srgbClr val="521751"/>
                </a:solidFill>
                <a:latin typeface="Verdana"/>
                <a:cs typeface="Verdana"/>
              </a:rPr>
              <a:t>Client </a:t>
            </a:r>
            <a:r>
              <a:rPr sz="1360" spc="-290" dirty="0">
                <a:solidFill>
                  <a:srgbClr val="521751"/>
                </a:solidFill>
                <a:latin typeface="Verdana"/>
                <a:cs typeface="Verdana"/>
              </a:rPr>
              <a:t>=&gt; </a:t>
            </a:r>
            <a:r>
              <a:rPr sz="1360" spc="-36" dirty="0">
                <a:solidFill>
                  <a:srgbClr val="521751"/>
                </a:solidFill>
                <a:latin typeface="Verdana"/>
                <a:cs typeface="Verdana"/>
              </a:rPr>
              <a:t>Request </a:t>
            </a:r>
            <a:r>
              <a:rPr sz="1360" spc="-290" dirty="0">
                <a:solidFill>
                  <a:srgbClr val="521751"/>
                </a:solidFill>
                <a:latin typeface="Verdana"/>
                <a:cs typeface="Verdana"/>
              </a:rPr>
              <a:t>=&gt; </a:t>
            </a:r>
            <a:r>
              <a:rPr sz="1360" spc="-68" dirty="0">
                <a:solidFill>
                  <a:srgbClr val="521751"/>
                </a:solidFill>
                <a:latin typeface="Verdana"/>
                <a:cs typeface="Verdana"/>
              </a:rPr>
              <a:t>Server </a:t>
            </a:r>
            <a:r>
              <a:rPr sz="1360" spc="-290" dirty="0">
                <a:solidFill>
                  <a:srgbClr val="521751"/>
                </a:solidFill>
                <a:latin typeface="Verdana"/>
                <a:cs typeface="Verdana"/>
              </a:rPr>
              <a:t>=&gt; </a:t>
            </a:r>
            <a:r>
              <a:rPr sz="1360" spc="-32" dirty="0">
                <a:solidFill>
                  <a:srgbClr val="521751"/>
                </a:solidFill>
                <a:latin typeface="Verdana"/>
                <a:cs typeface="Verdana"/>
              </a:rPr>
              <a:t>Response </a:t>
            </a:r>
            <a:r>
              <a:rPr sz="1360" spc="-290" dirty="0">
                <a:solidFill>
                  <a:srgbClr val="521751"/>
                </a:solidFill>
                <a:latin typeface="Verdana"/>
                <a:cs typeface="Verdana"/>
              </a:rPr>
              <a:t>=&gt;</a:t>
            </a:r>
            <a:r>
              <a:rPr sz="1360" spc="-258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41" dirty="0">
                <a:solidFill>
                  <a:srgbClr val="521751"/>
                </a:solidFill>
                <a:latin typeface="Verdana"/>
                <a:cs typeface="Verdana"/>
              </a:rPr>
              <a:t>Client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09873" y="2266538"/>
            <a:ext cx="3278135" cy="1115602"/>
          </a:xfrm>
          <a:prstGeom prst="rect">
            <a:avLst/>
          </a:prstGeom>
          <a:solidFill>
            <a:srgbClr val="EDC0EC"/>
          </a:solidFill>
        </p:spPr>
        <p:txBody>
          <a:bodyPr vert="horz" wrap="square" lIns="0" tIns="47792" rIns="0" bIns="0" rtlCol="0">
            <a:spAutoFit/>
          </a:bodyPr>
          <a:lstStyle/>
          <a:p>
            <a:pPr marL="293667" marR="392131" indent="-222842">
              <a:spcBef>
                <a:spcPts val="375"/>
              </a:spcBef>
              <a:buFont typeface="Arial"/>
              <a:buChar char="•"/>
              <a:tabLst>
                <a:tab pos="293667" algn="l"/>
                <a:tab pos="294243" algn="l"/>
              </a:tabLst>
            </a:pPr>
            <a:r>
              <a:rPr sz="1360" spc="-63" dirty="0">
                <a:solidFill>
                  <a:srgbClr val="521751"/>
                </a:solidFill>
                <a:latin typeface="Verdana"/>
                <a:cs typeface="Verdana"/>
              </a:rPr>
              <a:t>Node.js </a:t>
            </a:r>
            <a:r>
              <a:rPr sz="1360" spc="-36" dirty="0">
                <a:solidFill>
                  <a:srgbClr val="521751"/>
                </a:solidFill>
                <a:latin typeface="Verdana"/>
                <a:cs typeface="Verdana"/>
              </a:rPr>
              <a:t>ships </a:t>
            </a:r>
            <a:r>
              <a:rPr sz="1360" spc="-18" dirty="0">
                <a:solidFill>
                  <a:srgbClr val="521751"/>
                </a:solidFill>
                <a:latin typeface="Verdana"/>
                <a:cs typeface="Verdana"/>
              </a:rPr>
              <a:t>with </a:t>
            </a:r>
            <a:r>
              <a:rPr sz="1360" spc="-54" dirty="0">
                <a:solidFill>
                  <a:srgbClr val="521751"/>
                </a:solidFill>
                <a:latin typeface="Verdana"/>
                <a:cs typeface="Verdana"/>
              </a:rPr>
              <a:t>multiple</a:t>
            </a:r>
            <a:r>
              <a:rPr sz="1360" spc="-254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50" dirty="0">
                <a:solidFill>
                  <a:srgbClr val="521751"/>
                </a:solidFill>
                <a:latin typeface="Verdana"/>
                <a:cs typeface="Verdana"/>
              </a:rPr>
              <a:t>core  </a:t>
            </a:r>
            <a:r>
              <a:rPr sz="1360" spc="-45" dirty="0">
                <a:solidFill>
                  <a:srgbClr val="521751"/>
                </a:solidFill>
                <a:latin typeface="Verdana"/>
                <a:cs typeface="Verdana"/>
              </a:rPr>
              <a:t>modules </a:t>
            </a:r>
            <a:r>
              <a:rPr sz="1360" spc="-86" dirty="0">
                <a:solidFill>
                  <a:srgbClr val="521751"/>
                </a:solidFill>
                <a:latin typeface="Verdana"/>
                <a:cs typeface="Verdana"/>
              </a:rPr>
              <a:t>(http, </a:t>
            </a:r>
            <a:r>
              <a:rPr sz="1360" spc="-68" dirty="0">
                <a:solidFill>
                  <a:srgbClr val="521751"/>
                </a:solidFill>
                <a:latin typeface="Verdana"/>
                <a:cs typeface="Verdana"/>
              </a:rPr>
              <a:t>fs, </a:t>
            </a:r>
            <a:r>
              <a:rPr sz="1360" spc="-59" dirty="0">
                <a:solidFill>
                  <a:srgbClr val="521751"/>
                </a:solidFill>
                <a:latin typeface="Verdana"/>
                <a:cs typeface="Verdana"/>
              </a:rPr>
              <a:t>path,</a:t>
            </a:r>
            <a:r>
              <a:rPr sz="1360" spc="-222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168" dirty="0">
                <a:solidFill>
                  <a:srgbClr val="521751"/>
                </a:solidFill>
                <a:latin typeface="Verdana"/>
                <a:cs typeface="Verdana"/>
              </a:rPr>
              <a:t>…)</a:t>
            </a:r>
            <a:endParaRPr sz="1360">
              <a:latin typeface="Verdana"/>
              <a:cs typeface="Verdana"/>
            </a:endParaRPr>
          </a:p>
          <a:p>
            <a:pPr marL="293667" marR="120346" indent="-222842">
              <a:lnSpc>
                <a:spcPct val="105300"/>
              </a:lnSpc>
              <a:buFont typeface="Arial"/>
              <a:buChar char="•"/>
              <a:tabLst>
                <a:tab pos="293667" algn="l"/>
                <a:tab pos="294243" algn="l"/>
              </a:tabLst>
            </a:pPr>
            <a:r>
              <a:rPr sz="1360" spc="-45" dirty="0">
                <a:solidFill>
                  <a:srgbClr val="521751"/>
                </a:solidFill>
                <a:latin typeface="Verdana"/>
                <a:cs typeface="Verdana"/>
              </a:rPr>
              <a:t>Core modules </a:t>
            </a:r>
            <a:r>
              <a:rPr sz="1360" spc="-23" dirty="0">
                <a:solidFill>
                  <a:srgbClr val="521751"/>
                </a:solidFill>
                <a:latin typeface="Verdana"/>
                <a:cs typeface="Verdana"/>
              </a:rPr>
              <a:t>can </a:t>
            </a:r>
            <a:r>
              <a:rPr sz="1360" spc="-45" dirty="0">
                <a:solidFill>
                  <a:srgbClr val="521751"/>
                </a:solidFill>
                <a:latin typeface="Verdana"/>
                <a:cs typeface="Verdana"/>
              </a:rPr>
              <a:t>be </a:t>
            </a:r>
            <a:r>
              <a:rPr sz="1360" spc="-50" dirty="0">
                <a:solidFill>
                  <a:srgbClr val="521751"/>
                </a:solidFill>
                <a:latin typeface="Verdana"/>
                <a:cs typeface="Verdana"/>
              </a:rPr>
              <a:t>imported</a:t>
            </a:r>
            <a:r>
              <a:rPr sz="1360" spc="-331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50" dirty="0">
                <a:solidFill>
                  <a:srgbClr val="521751"/>
                </a:solidFill>
                <a:latin typeface="Verdana"/>
                <a:cs typeface="Verdana"/>
              </a:rPr>
              <a:t>into  </a:t>
            </a:r>
            <a:r>
              <a:rPr sz="1360" spc="-36" dirty="0">
                <a:solidFill>
                  <a:srgbClr val="521751"/>
                </a:solidFill>
                <a:latin typeface="Verdana"/>
                <a:cs typeface="Verdana"/>
              </a:rPr>
              <a:t>any </a:t>
            </a:r>
            <a:r>
              <a:rPr sz="1360" spc="-41" dirty="0">
                <a:solidFill>
                  <a:srgbClr val="521751"/>
                </a:solidFill>
                <a:latin typeface="Verdana"/>
                <a:cs typeface="Verdana"/>
              </a:rPr>
              <a:t>file </a:t>
            </a:r>
            <a:r>
              <a:rPr sz="1360" spc="-50" dirty="0">
                <a:solidFill>
                  <a:srgbClr val="521751"/>
                </a:solidFill>
                <a:latin typeface="Verdana"/>
                <a:cs typeface="Verdana"/>
              </a:rPr>
              <a:t>to </a:t>
            </a:r>
            <a:r>
              <a:rPr sz="1360" spc="-45" dirty="0">
                <a:solidFill>
                  <a:srgbClr val="521751"/>
                </a:solidFill>
                <a:latin typeface="Verdana"/>
                <a:cs typeface="Verdana"/>
              </a:rPr>
              <a:t>be </a:t>
            </a:r>
            <a:r>
              <a:rPr sz="1360" spc="-41" dirty="0">
                <a:solidFill>
                  <a:srgbClr val="521751"/>
                </a:solidFill>
                <a:latin typeface="Verdana"/>
                <a:cs typeface="Verdana"/>
              </a:rPr>
              <a:t>used</a:t>
            </a:r>
            <a:r>
              <a:rPr sz="1360" spc="-304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59" dirty="0">
                <a:solidFill>
                  <a:srgbClr val="521751"/>
                </a:solidFill>
                <a:latin typeface="Verdana"/>
                <a:cs typeface="Verdana"/>
              </a:rPr>
              <a:t>there</a:t>
            </a:r>
            <a:endParaRPr sz="1360">
              <a:latin typeface="Verdana"/>
              <a:cs typeface="Verdana"/>
            </a:endParaRPr>
          </a:p>
          <a:p>
            <a:pPr marL="293667" indent="-223416">
              <a:buFont typeface="Arial"/>
              <a:buChar char="•"/>
              <a:tabLst>
                <a:tab pos="293667" algn="l"/>
                <a:tab pos="294243" algn="l"/>
              </a:tabLst>
            </a:pPr>
            <a:r>
              <a:rPr sz="1360" spc="-82" dirty="0">
                <a:solidFill>
                  <a:srgbClr val="521751"/>
                </a:solidFill>
                <a:latin typeface="Verdana"/>
                <a:cs typeface="Verdana"/>
              </a:rPr>
              <a:t>Import </a:t>
            </a:r>
            <a:r>
              <a:rPr sz="1360" spc="-41" dirty="0">
                <a:solidFill>
                  <a:srgbClr val="521751"/>
                </a:solidFill>
                <a:latin typeface="Verdana"/>
                <a:cs typeface="Verdana"/>
              </a:rPr>
              <a:t>via</a:t>
            </a:r>
            <a:r>
              <a:rPr sz="1360" spc="-113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68" dirty="0">
                <a:solidFill>
                  <a:srgbClr val="521751"/>
                </a:solidFill>
                <a:latin typeface="Verdana"/>
                <a:cs typeface="Verdana"/>
              </a:rPr>
              <a:t>require(‘module’)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92699" y="3954908"/>
            <a:ext cx="2495022" cy="1832904"/>
          </a:xfrm>
          <a:prstGeom prst="rect">
            <a:avLst/>
          </a:prstGeom>
          <a:solidFill>
            <a:srgbClr val="EDC0EC"/>
          </a:solidFill>
        </p:spPr>
        <p:txBody>
          <a:bodyPr vert="horz" wrap="square" lIns="0" tIns="122649" rIns="0" bIns="0" rtlCol="0">
            <a:spAutoFit/>
          </a:bodyPr>
          <a:lstStyle/>
          <a:p>
            <a:pPr marL="293667" marR="105375" indent="-222842" algn="just">
              <a:lnSpc>
                <a:spcPct val="104000"/>
              </a:lnSpc>
              <a:spcBef>
                <a:spcPts val="966"/>
              </a:spcBef>
              <a:buFont typeface="Arial"/>
              <a:buChar char="•"/>
              <a:tabLst>
                <a:tab pos="294243" algn="l"/>
              </a:tabLst>
            </a:pPr>
            <a:r>
              <a:rPr sz="1360" spc="-82" dirty="0">
                <a:solidFill>
                  <a:srgbClr val="521751"/>
                </a:solidFill>
                <a:latin typeface="Verdana"/>
                <a:cs typeface="Verdana"/>
              </a:rPr>
              <a:t>Import </a:t>
            </a:r>
            <a:r>
              <a:rPr sz="1360" spc="-41" dirty="0">
                <a:solidFill>
                  <a:srgbClr val="521751"/>
                </a:solidFill>
                <a:latin typeface="Verdana"/>
                <a:cs typeface="Verdana"/>
              </a:rPr>
              <a:t>via</a:t>
            </a:r>
            <a:r>
              <a:rPr sz="1360" spc="-122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73" dirty="0">
                <a:solidFill>
                  <a:srgbClr val="521751"/>
                </a:solidFill>
                <a:latin typeface="Verdana"/>
                <a:cs typeface="Verdana"/>
              </a:rPr>
              <a:t>require(‘./path-  </a:t>
            </a:r>
            <a:r>
              <a:rPr sz="1360" spc="-54" dirty="0">
                <a:solidFill>
                  <a:srgbClr val="521751"/>
                </a:solidFill>
                <a:latin typeface="Verdana"/>
                <a:cs typeface="Verdana"/>
              </a:rPr>
              <a:t>to-file’) </a:t>
            </a:r>
            <a:r>
              <a:rPr sz="1360" spc="-41" dirty="0">
                <a:solidFill>
                  <a:srgbClr val="521751"/>
                </a:solidFill>
                <a:latin typeface="Verdana"/>
                <a:cs typeface="Verdana"/>
              </a:rPr>
              <a:t>for </a:t>
            </a:r>
            <a:r>
              <a:rPr sz="1360" spc="-50" dirty="0">
                <a:solidFill>
                  <a:srgbClr val="521751"/>
                </a:solidFill>
                <a:latin typeface="Verdana"/>
                <a:cs typeface="Verdana"/>
              </a:rPr>
              <a:t>custom </a:t>
            </a:r>
            <a:r>
              <a:rPr sz="1360" spc="-36" dirty="0">
                <a:solidFill>
                  <a:srgbClr val="521751"/>
                </a:solidFill>
                <a:latin typeface="Verdana"/>
                <a:cs typeface="Verdana"/>
              </a:rPr>
              <a:t>files</a:t>
            </a:r>
            <a:r>
              <a:rPr sz="1360" spc="-272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59" dirty="0">
                <a:solidFill>
                  <a:srgbClr val="521751"/>
                </a:solidFill>
                <a:latin typeface="Verdana"/>
                <a:cs typeface="Verdana"/>
              </a:rPr>
              <a:t>or  </a:t>
            </a:r>
            <a:r>
              <a:rPr sz="1360" spc="-68" dirty="0">
                <a:solidFill>
                  <a:srgbClr val="521751"/>
                </a:solidFill>
                <a:latin typeface="Verdana"/>
                <a:cs typeface="Verdana"/>
              </a:rPr>
              <a:t>require(‘module’) </a:t>
            </a:r>
            <a:r>
              <a:rPr sz="1360" spc="-41" dirty="0">
                <a:solidFill>
                  <a:srgbClr val="521751"/>
                </a:solidFill>
                <a:latin typeface="Verdana"/>
                <a:cs typeface="Verdana"/>
              </a:rPr>
              <a:t>for </a:t>
            </a:r>
            <a:r>
              <a:rPr sz="1360" spc="-45" dirty="0">
                <a:solidFill>
                  <a:srgbClr val="521751"/>
                </a:solidFill>
                <a:latin typeface="Verdana"/>
                <a:cs typeface="Verdana"/>
              </a:rPr>
              <a:t>core  </a:t>
            </a:r>
            <a:r>
              <a:rPr sz="1360" spc="-77" dirty="0">
                <a:solidFill>
                  <a:srgbClr val="521751"/>
                </a:solidFill>
                <a:latin typeface="Verdana"/>
                <a:cs typeface="Verdana"/>
              </a:rPr>
              <a:t>&amp; </a:t>
            </a:r>
            <a:r>
              <a:rPr sz="1360" spc="-45" dirty="0">
                <a:solidFill>
                  <a:srgbClr val="521751"/>
                </a:solidFill>
                <a:latin typeface="Verdana"/>
                <a:cs typeface="Verdana"/>
              </a:rPr>
              <a:t>third-party</a:t>
            </a:r>
            <a:r>
              <a:rPr sz="1360" spc="-118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45" dirty="0">
                <a:solidFill>
                  <a:srgbClr val="521751"/>
                </a:solidFill>
                <a:latin typeface="Verdana"/>
                <a:cs typeface="Verdana"/>
              </a:rPr>
              <a:t>modules</a:t>
            </a:r>
            <a:endParaRPr sz="1360">
              <a:latin typeface="Verdana"/>
              <a:cs typeface="Verdana"/>
            </a:endParaRPr>
          </a:p>
          <a:p>
            <a:pPr marL="293667" indent="-223416" algn="just">
              <a:buFont typeface="Arial"/>
              <a:buChar char="•"/>
              <a:tabLst>
                <a:tab pos="294243" algn="l"/>
              </a:tabLst>
            </a:pPr>
            <a:r>
              <a:rPr sz="1360" spc="-45" dirty="0">
                <a:solidFill>
                  <a:srgbClr val="521751"/>
                </a:solidFill>
                <a:latin typeface="Verdana"/>
                <a:cs typeface="Verdana"/>
              </a:rPr>
              <a:t>Export</a:t>
            </a:r>
            <a:r>
              <a:rPr sz="1360" spc="-103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41" dirty="0">
                <a:solidFill>
                  <a:srgbClr val="521751"/>
                </a:solidFill>
                <a:latin typeface="Verdana"/>
                <a:cs typeface="Verdana"/>
              </a:rPr>
              <a:t>via</a:t>
            </a:r>
            <a:endParaRPr sz="1360">
              <a:latin typeface="Verdana"/>
              <a:cs typeface="Verdana"/>
            </a:endParaRPr>
          </a:p>
          <a:p>
            <a:pPr marL="293667" marR="380615">
              <a:lnSpc>
                <a:spcPct val="102699"/>
              </a:lnSpc>
              <a:spcBef>
                <a:spcPts val="41"/>
              </a:spcBef>
            </a:pPr>
            <a:r>
              <a:rPr sz="1360" spc="-59" dirty="0">
                <a:solidFill>
                  <a:srgbClr val="521751"/>
                </a:solidFill>
                <a:latin typeface="Verdana"/>
                <a:cs typeface="Verdana"/>
              </a:rPr>
              <a:t>module.exports or</a:t>
            </a:r>
            <a:r>
              <a:rPr sz="1360" spc="-15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73" dirty="0">
                <a:solidFill>
                  <a:srgbClr val="521751"/>
                </a:solidFill>
                <a:latin typeface="Verdana"/>
                <a:cs typeface="Verdana"/>
              </a:rPr>
              <a:t>just  </a:t>
            </a:r>
            <a:r>
              <a:rPr sz="1360" spc="-45" dirty="0">
                <a:solidFill>
                  <a:srgbClr val="521751"/>
                </a:solidFill>
                <a:latin typeface="Verdana"/>
                <a:cs typeface="Verdana"/>
              </a:rPr>
              <a:t>exports </a:t>
            </a:r>
            <a:r>
              <a:rPr sz="1360" spc="-77" dirty="0">
                <a:solidFill>
                  <a:srgbClr val="521751"/>
                </a:solidFill>
                <a:latin typeface="Verdana"/>
                <a:cs typeface="Verdana"/>
              </a:rPr>
              <a:t>(for </a:t>
            </a:r>
            <a:r>
              <a:rPr sz="1360" spc="-54" dirty="0">
                <a:solidFill>
                  <a:srgbClr val="521751"/>
                </a:solidFill>
                <a:latin typeface="Verdana"/>
                <a:cs typeface="Verdana"/>
              </a:rPr>
              <a:t>multiple  </a:t>
            </a:r>
            <a:r>
              <a:rPr sz="1360" spc="-45" dirty="0">
                <a:solidFill>
                  <a:srgbClr val="521751"/>
                </a:solidFill>
                <a:latin typeface="Verdana"/>
                <a:cs typeface="Verdana"/>
              </a:rPr>
              <a:t>exports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92931" y="3413028"/>
            <a:ext cx="4806934" cy="1304573"/>
          </a:xfrm>
          <a:prstGeom prst="rect">
            <a:avLst/>
          </a:prstGeom>
          <a:solidFill>
            <a:srgbClr val="EDC0EC"/>
          </a:solidFill>
        </p:spPr>
        <p:txBody>
          <a:bodyPr vert="horz" wrap="square" lIns="0" tIns="14971" rIns="0" bIns="0" rtlCol="0">
            <a:spAutoFit/>
          </a:bodyPr>
          <a:lstStyle/>
          <a:p>
            <a:pPr marL="293667" marR="103647" indent="-222842">
              <a:spcBef>
                <a:spcPts val="118"/>
              </a:spcBef>
              <a:buFont typeface="Arial"/>
              <a:buChar char="•"/>
              <a:tabLst>
                <a:tab pos="293667" algn="l"/>
                <a:tab pos="294243" algn="l"/>
              </a:tabLst>
            </a:pPr>
            <a:r>
              <a:rPr sz="1360" spc="-63" dirty="0">
                <a:solidFill>
                  <a:srgbClr val="521751"/>
                </a:solidFill>
                <a:latin typeface="Verdana"/>
                <a:cs typeface="Verdana"/>
              </a:rPr>
              <a:t>Node.js </a:t>
            </a:r>
            <a:r>
              <a:rPr sz="1360" spc="-54" dirty="0">
                <a:solidFill>
                  <a:srgbClr val="521751"/>
                </a:solidFill>
                <a:latin typeface="Verdana"/>
                <a:cs typeface="Verdana"/>
              </a:rPr>
              <a:t>runs </a:t>
            </a:r>
            <a:r>
              <a:rPr sz="1360" spc="-41" dirty="0">
                <a:solidFill>
                  <a:srgbClr val="521751"/>
                </a:solidFill>
                <a:latin typeface="Verdana"/>
                <a:cs typeface="Verdana"/>
              </a:rPr>
              <a:t>non-blocking </a:t>
            </a:r>
            <a:r>
              <a:rPr sz="1360" spc="-122" dirty="0">
                <a:solidFill>
                  <a:srgbClr val="521751"/>
                </a:solidFill>
                <a:latin typeface="Verdana"/>
                <a:cs typeface="Verdana"/>
              </a:rPr>
              <a:t>JS </a:t>
            </a:r>
            <a:r>
              <a:rPr sz="1360" spc="-36" dirty="0">
                <a:solidFill>
                  <a:srgbClr val="521751"/>
                </a:solidFill>
                <a:latin typeface="Verdana"/>
                <a:cs typeface="Verdana"/>
              </a:rPr>
              <a:t>code </a:t>
            </a:r>
            <a:r>
              <a:rPr sz="1360" spc="-23" dirty="0">
                <a:solidFill>
                  <a:srgbClr val="521751"/>
                </a:solidFill>
                <a:latin typeface="Verdana"/>
                <a:cs typeface="Verdana"/>
              </a:rPr>
              <a:t>and </a:t>
            </a:r>
            <a:r>
              <a:rPr sz="1360" spc="-41" dirty="0">
                <a:solidFill>
                  <a:srgbClr val="521751"/>
                </a:solidFill>
                <a:latin typeface="Verdana"/>
                <a:cs typeface="Verdana"/>
              </a:rPr>
              <a:t>uses </a:t>
            </a:r>
            <a:r>
              <a:rPr sz="1360" spc="-27" dirty="0">
                <a:solidFill>
                  <a:srgbClr val="521751"/>
                </a:solidFill>
                <a:latin typeface="Verdana"/>
                <a:cs typeface="Verdana"/>
              </a:rPr>
              <a:t>an</a:t>
            </a:r>
            <a:r>
              <a:rPr sz="1360" spc="-29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54" dirty="0">
                <a:solidFill>
                  <a:srgbClr val="521751"/>
                </a:solidFill>
                <a:latin typeface="Verdana"/>
                <a:cs typeface="Verdana"/>
              </a:rPr>
              <a:t>event-  driven </a:t>
            </a:r>
            <a:r>
              <a:rPr sz="1360" spc="-36" dirty="0">
                <a:solidFill>
                  <a:srgbClr val="521751"/>
                </a:solidFill>
                <a:latin typeface="Verdana"/>
                <a:cs typeface="Verdana"/>
              </a:rPr>
              <a:t>code </a:t>
            </a:r>
            <a:r>
              <a:rPr sz="1360" spc="-73" dirty="0">
                <a:solidFill>
                  <a:srgbClr val="521751"/>
                </a:solidFill>
                <a:latin typeface="Verdana"/>
                <a:cs typeface="Verdana"/>
              </a:rPr>
              <a:t>(”Event </a:t>
            </a:r>
            <a:r>
              <a:rPr sz="1360" spc="-59" dirty="0">
                <a:solidFill>
                  <a:srgbClr val="521751"/>
                </a:solidFill>
                <a:latin typeface="Verdana"/>
                <a:cs typeface="Verdana"/>
              </a:rPr>
              <a:t>Loop”) </a:t>
            </a:r>
            <a:r>
              <a:rPr sz="1360" spc="-41" dirty="0">
                <a:solidFill>
                  <a:srgbClr val="521751"/>
                </a:solidFill>
                <a:latin typeface="Verdana"/>
                <a:cs typeface="Verdana"/>
              </a:rPr>
              <a:t>for </a:t>
            </a:r>
            <a:r>
              <a:rPr sz="1360" spc="-50" dirty="0">
                <a:solidFill>
                  <a:srgbClr val="521751"/>
                </a:solidFill>
                <a:latin typeface="Verdana"/>
                <a:cs typeface="Verdana"/>
              </a:rPr>
              <a:t>running </a:t>
            </a:r>
            <a:r>
              <a:rPr sz="1360" spc="-63" dirty="0">
                <a:solidFill>
                  <a:srgbClr val="521751"/>
                </a:solidFill>
                <a:latin typeface="Verdana"/>
                <a:cs typeface="Verdana"/>
              </a:rPr>
              <a:t>your</a:t>
            </a:r>
            <a:r>
              <a:rPr sz="1360" spc="-34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32" dirty="0">
                <a:solidFill>
                  <a:srgbClr val="521751"/>
                </a:solidFill>
                <a:latin typeface="Verdana"/>
                <a:cs typeface="Verdana"/>
              </a:rPr>
              <a:t>logic</a:t>
            </a:r>
            <a:endParaRPr sz="1360">
              <a:latin typeface="Verdana"/>
              <a:cs typeface="Verdana"/>
            </a:endParaRPr>
          </a:p>
          <a:p>
            <a:pPr marL="293667" marR="419771" indent="-222842">
              <a:lnSpc>
                <a:spcPct val="105300"/>
              </a:lnSpc>
              <a:spcBef>
                <a:spcPts val="23"/>
              </a:spcBef>
              <a:buFont typeface="Arial"/>
              <a:buChar char="•"/>
              <a:tabLst>
                <a:tab pos="293667" algn="l"/>
                <a:tab pos="294243" algn="l"/>
              </a:tabLst>
            </a:pPr>
            <a:r>
              <a:rPr sz="1360" spc="68" dirty="0">
                <a:solidFill>
                  <a:srgbClr val="521751"/>
                </a:solidFill>
                <a:latin typeface="Verdana"/>
                <a:cs typeface="Verdana"/>
              </a:rPr>
              <a:t>A</a:t>
            </a:r>
            <a:r>
              <a:rPr sz="1360" spc="-82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23" dirty="0">
                <a:solidFill>
                  <a:srgbClr val="521751"/>
                </a:solidFill>
                <a:latin typeface="Verdana"/>
                <a:cs typeface="Verdana"/>
              </a:rPr>
              <a:t>Node</a:t>
            </a:r>
            <a:r>
              <a:rPr sz="1360" spc="-9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45" dirty="0">
                <a:solidFill>
                  <a:srgbClr val="521751"/>
                </a:solidFill>
                <a:latin typeface="Verdana"/>
                <a:cs typeface="Verdana"/>
              </a:rPr>
              <a:t>program</a:t>
            </a:r>
            <a:r>
              <a:rPr sz="1360" spc="-73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50" dirty="0">
                <a:solidFill>
                  <a:srgbClr val="521751"/>
                </a:solidFill>
                <a:latin typeface="Verdana"/>
                <a:cs typeface="Verdana"/>
              </a:rPr>
              <a:t>exits</a:t>
            </a:r>
            <a:r>
              <a:rPr sz="1360" spc="-10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9" dirty="0">
                <a:solidFill>
                  <a:srgbClr val="521751"/>
                </a:solidFill>
                <a:latin typeface="Verdana"/>
                <a:cs typeface="Verdana"/>
              </a:rPr>
              <a:t>as</a:t>
            </a:r>
            <a:r>
              <a:rPr sz="1360" spc="-10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36" dirty="0">
                <a:solidFill>
                  <a:srgbClr val="521751"/>
                </a:solidFill>
                <a:latin typeface="Verdana"/>
                <a:cs typeface="Verdana"/>
              </a:rPr>
              <a:t>soon</a:t>
            </a:r>
            <a:r>
              <a:rPr sz="1360" spc="-91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9" dirty="0">
                <a:solidFill>
                  <a:srgbClr val="521751"/>
                </a:solidFill>
                <a:latin typeface="Verdana"/>
                <a:cs typeface="Verdana"/>
              </a:rPr>
              <a:t>as</a:t>
            </a:r>
            <a:r>
              <a:rPr sz="1360" spc="-10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59" dirty="0">
                <a:solidFill>
                  <a:srgbClr val="521751"/>
                </a:solidFill>
                <a:latin typeface="Verdana"/>
                <a:cs typeface="Verdana"/>
              </a:rPr>
              <a:t>there</a:t>
            </a:r>
            <a:r>
              <a:rPr sz="1360" spc="-91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41" dirty="0">
                <a:solidFill>
                  <a:srgbClr val="521751"/>
                </a:solidFill>
                <a:latin typeface="Verdana"/>
                <a:cs typeface="Verdana"/>
              </a:rPr>
              <a:t>is</a:t>
            </a:r>
            <a:r>
              <a:rPr sz="1360" spc="-10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50" dirty="0">
                <a:solidFill>
                  <a:srgbClr val="521751"/>
                </a:solidFill>
                <a:latin typeface="Verdana"/>
                <a:cs typeface="Verdana"/>
              </a:rPr>
              <a:t>no</a:t>
            </a:r>
            <a:r>
              <a:rPr sz="1360" spc="-9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68" dirty="0">
                <a:solidFill>
                  <a:srgbClr val="521751"/>
                </a:solidFill>
                <a:latin typeface="Verdana"/>
                <a:cs typeface="Verdana"/>
              </a:rPr>
              <a:t>more  </a:t>
            </a:r>
            <a:r>
              <a:rPr sz="1360" spc="-27" dirty="0">
                <a:solidFill>
                  <a:srgbClr val="521751"/>
                </a:solidFill>
                <a:latin typeface="Verdana"/>
                <a:cs typeface="Verdana"/>
              </a:rPr>
              <a:t>work </a:t>
            </a:r>
            <a:r>
              <a:rPr sz="1360" spc="-50" dirty="0">
                <a:solidFill>
                  <a:srgbClr val="521751"/>
                </a:solidFill>
                <a:latin typeface="Verdana"/>
                <a:cs typeface="Verdana"/>
              </a:rPr>
              <a:t>to</a:t>
            </a:r>
            <a:r>
              <a:rPr sz="1360" spc="-159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32" dirty="0">
                <a:solidFill>
                  <a:srgbClr val="521751"/>
                </a:solidFill>
                <a:latin typeface="Verdana"/>
                <a:cs typeface="Verdana"/>
              </a:rPr>
              <a:t>do</a:t>
            </a:r>
            <a:endParaRPr sz="1360">
              <a:latin typeface="Verdana"/>
              <a:cs typeface="Verdana"/>
            </a:endParaRPr>
          </a:p>
          <a:p>
            <a:pPr marL="293667" indent="-223416">
              <a:buFont typeface="Arial"/>
              <a:buChar char="•"/>
              <a:tabLst>
                <a:tab pos="293667" algn="l"/>
                <a:tab pos="294243" algn="l"/>
              </a:tabLst>
            </a:pPr>
            <a:r>
              <a:rPr sz="1360" spc="-86" dirty="0">
                <a:solidFill>
                  <a:srgbClr val="521751"/>
                </a:solidFill>
                <a:latin typeface="Verdana"/>
                <a:cs typeface="Verdana"/>
              </a:rPr>
              <a:t>Note: </a:t>
            </a:r>
            <a:r>
              <a:rPr sz="1360" spc="-36" dirty="0">
                <a:solidFill>
                  <a:srgbClr val="521751"/>
                </a:solidFill>
                <a:latin typeface="Verdana"/>
                <a:cs typeface="Verdana"/>
              </a:rPr>
              <a:t>The </a:t>
            </a:r>
            <a:r>
              <a:rPr sz="1360" spc="-73" dirty="0">
                <a:solidFill>
                  <a:srgbClr val="521751"/>
                </a:solidFill>
                <a:latin typeface="Verdana"/>
                <a:cs typeface="Verdana"/>
              </a:rPr>
              <a:t>createServer() </a:t>
            </a:r>
            <a:r>
              <a:rPr sz="1360" spc="-59" dirty="0">
                <a:solidFill>
                  <a:srgbClr val="521751"/>
                </a:solidFill>
                <a:latin typeface="Verdana"/>
                <a:cs typeface="Verdana"/>
              </a:rPr>
              <a:t>event </a:t>
            </a:r>
            <a:r>
              <a:rPr sz="1360" spc="-63" dirty="0">
                <a:solidFill>
                  <a:srgbClr val="521751"/>
                </a:solidFill>
                <a:latin typeface="Verdana"/>
                <a:cs typeface="Verdana"/>
              </a:rPr>
              <a:t>never </a:t>
            </a:r>
            <a:r>
              <a:rPr sz="1360" spc="-41" dirty="0">
                <a:solidFill>
                  <a:srgbClr val="521751"/>
                </a:solidFill>
                <a:latin typeface="Verdana"/>
                <a:cs typeface="Verdana"/>
              </a:rPr>
              <a:t>finishes</a:t>
            </a:r>
            <a:r>
              <a:rPr sz="1360" spc="-24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50" dirty="0">
                <a:solidFill>
                  <a:srgbClr val="521751"/>
                </a:solidFill>
                <a:latin typeface="Verdana"/>
                <a:cs typeface="Verdana"/>
              </a:rPr>
              <a:t>by</a:t>
            </a:r>
            <a:endParaRPr sz="1360">
              <a:latin typeface="Verdana"/>
              <a:cs typeface="Verdana"/>
            </a:endParaRPr>
          </a:p>
          <a:p>
            <a:pPr marL="293667">
              <a:spcBef>
                <a:spcPts val="86"/>
              </a:spcBef>
            </a:pPr>
            <a:r>
              <a:rPr sz="1360" spc="-32" dirty="0">
                <a:solidFill>
                  <a:srgbClr val="521751"/>
                </a:solidFill>
                <a:latin typeface="Verdana"/>
                <a:cs typeface="Verdana"/>
              </a:rPr>
              <a:t>default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92932" y="5232960"/>
            <a:ext cx="2534178" cy="668597"/>
          </a:xfrm>
          <a:prstGeom prst="rect">
            <a:avLst/>
          </a:prstGeom>
          <a:solidFill>
            <a:srgbClr val="EDC0EC"/>
          </a:solidFill>
        </p:spPr>
        <p:txBody>
          <a:bodyPr vert="horz" wrap="square" lIns="0" tIns="27639" rIns="0" bIns="0" rtlCol="0">
            <a:spAutoFit/>
          </a:bodyPr>
          <a:lstStyle/>
          <a:p>
            <a:pPr marL="293667" indent="-223416">
              <a:spcBef>
                <a:spcPts val="218"/>
              </a:spcBef>
              <a:buFont typeface="Arial"/>
              <a:buChar char="•"/>
              <a:tabLst>
                <a:tab pos="293667" algn="l"/>
                <a:tab pos="294243" algn="l"/>
              </a:tabLst>
            </a:pPr>
            <a:r>
              <a:rPr sz="1360" spc="-122" dirty="0">
                <a:solidFill>
                  <a:srgbClr val="521751"/>
                </a:solidFill>
                <a:latin typeface="Verdana"/>
                <a:cs typeface="Verdana"/>
              </a:rPr>
              <a:t>JS </a:t>
            </a:r>
            <a:r>
              <a:rPr sz="1360" spc="-36" dirty="0">
                <a:solidFill>
                  <a:srgbClr val="521751"/>
                </a:solidFill>
                <a:latin typeface="Verdana"/>
                <a:cs typeface="Verdana"/>
              </a:rPr>
              <a:t>code </a:t>
            </a:r>
            <a:r>
              <a:rPr sz="1360" spc="-41" dirty="0">
                <a:solidFill>
                  <a:srgbClr val="521751"/>
                </a:solidFill>
                <a:latin typeface="Verdana"/>
                <a:cs typeface="Verdana"/>
              </a:rPr>
              <a:t>is</a:t>
            </a:r>
            <a:r>
              <a:rPr sz="1360" spc="-113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41" dirty="0">
                <a:solidFill>
                  <a:srgbClr val="521751"/>
                </a:solidFill>
                <a:latin typeface="Verdana"/>
                <a:cs typeface="Verdana"/>
              </a:rPr>
              <a:t>non-blocking</a:t>
            </a:r>
            <a:endParaRPr sz="1360">
              <a:latin typeface="Verdana"/>
              <a:cs typeface="Verdana"/>
            </a:endParaRPr>
          </a:p>
          <a:p>
            <a:pPr marL="293667" indent="-223416">
              <a:buFont typeface="Arial"/>
              <a:buChar char="•"/>
              <a:tabLst>
                <a:tab pos="293667" algn="l"/>
                <a:tab pos="294243" algn="l"/>
              </a:tabLst>
            </a:pPr>
            <a:r>
              <a:rPr sz="1360" spc="-23" dirty="0">
                <a:solidFill>
                  <a:srgbClr val="521751"/>
                </a:solidFill>
                <a:latin typeface="Verdana"/>
                <a:cs typeface="Verdana"/>
              </a:rPr>
              <a:t>Use </a:t>
            </a:r>
            <a:r>
              <a:rPr sz="1360" spc="-27" dirty="0">
                <a:solidFill>
                  <a:srgbClr val="521751"/>
                </a:solidFill>
                <a:latin typeface="Verdana"/>
                <a:cs typeface="Verdana"/>
              </a:rPr>
              <a:t>callbacks </a:t>
            </a:r>
            <a:r>
              <a:rPr sz="1360" spc="-23" dirty="0">
                <a:solidFill>
                  <a:srgbClr val="521751"/>
                </a:solidFill>
                <a:latin typeface="Verdana"/>
                <a:cs typeface="Verdana"/>
              </a:rPr>
              <a:t>and</a:t>
            </a:r>
            <a:r>
              <a:rPr sz="1360" spc="-24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54" dirty="0">
                <a:solidFill>
                  <a:srgbClr val="521751"/>
                </a:solidFill>
                <a:latin typeface="Verdana"/>
                <a:cs typeface="Verdana"/>
              </a:rPr>
              <a:t>events</a:t>
            </a:r>
            <a:endParaRPr sz="1360">
              <a:latin typeface="Verdana"/>
              <a:cs typeface="Verdana"/>
            </a:endParaRPr>
          </a:p>
          <a:p>
            <a:pPr marL="293667">
              <a:spcBef>
                <a:spcPts val="86"/>
              </a:spcBef>
            </a:pPr>
            <a:r>
              <a:rPr sz="1360" spc="-290" dirty="0">
                <a:solidFill>
                  <a:srgbClr val="521751"/>
                </a:solidFill>
                <a:latin typeface="Verdana"/>
                <a:cs typeface="Verdana"/>
              </a:rPr>
              <a:t>=&gt; </a:t>
            </a:r>
            <a:r>
              <a:rPr sz="1360" spc="-45" dirty="0">
                <a:solidFill>
                  <a:srgbClr val="521751"/>
                </a:solidFill>
                <a:latin typeface="Verdana"/>
                <a:cs typeface="Verdana"/>
              </a:rPr>
              <a:t>Order</a:t>
            </a:r>
            <a:r>
              <a:rPr sz="1360" spc="-9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50" dirty="0">
                <a:solidFill>
                  <a:srgbClr val="521751"/>
                </a:solidFill>
                <a:latin typeface="Verdana"/>
                <a:cs typeface="Verdana"/>
              </a:rPr>
              <a:t>changes!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37071" y="5222918"/>
            <a:ext cx="2945312" cy="670341"/>
          </a:xfrm>
          <a:prstGeom prst="rect">
            <a:avLst/>
          </a:prstGeom>
          <a:solidFill>
            <a:srgbClr val="EDC0EC"/>
          </a:solidFill>
        </p:spPr>
        <p:txBody>
          <a:bodyPr vert="horz" wrap="square" lIns="0" tIns="29366" rIns="0" bIns="0" rtlCol="0">
            <a:spAutoFit/>
          </a:bodyPr>
          <a:lstStyle/>
          <a:p>
            <a:pPr marL="293667" marR="266604" indent="-222842">
              <a:spcBef>
                <a:spcPts val="230"/>
              </a:spcBef>
              <a:buFont typeface="Arial"/>
              <a:buChar char="•"/>
              <a:tabLst>
                <a:tab pos="293667" algn="l"/>
                <a:tab pos="294243" algn="l"/>
              </a:tabLst>
            </a:pPr>
            <a:r>
              <a:rPr sz="1360" spc="-14" dirty="0">
                <a:solidFill>
                  <a:srgbClr val="521751"/>
                </a:solidFill>
                <a:latin typeface="Verdana"/>
                <a:cs typeface="Verdana"/>
              </a:rPr>
              <a:t>Parse </a:t>
            </a:r>
            <a:r>
              <a:rPr sz="1360" spc="-50" dirty="0">
                <a:solidFill>
                  <a:srgbClr val="521751"/>
                </a:solidFill>
                <a:latin typeface="Verdana"/>
                <a:cs typeface="Verdana"/>
              </a:rPr>
              <a:t>request </a:t>
            </a:r>
            <a:r>
              <a:rPr sz="1360" spc="-14" dirty="0">
                <a:solidFill>
                  <a:srgbClr val="521751"/>
                </a:solidFill>
                <a:latin typeface="Verdana"/>
                <a:cs typeface="Verdana"/>
              </a:rPr>
              <a:t>data </a:t>
            </a:r>
            <a:r>
              <a:rPr sz="1360" spc="-59" dirty="0">
                <a:solidFill>
                  <a:srgbClr val="521751"/>
                </a:solidFill>
                <a:latin typeface="Verdana"/>
                <a:cs typeface="Verdana"/>
              </a:rPr>
              <a:t>in</a:t>
            </a:r>
            <a:r>
              <a:rPr sz="1360" spc="-313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50" dirty="0">
                <a:solidFill>
                  <a:srgbClr val="521751"/>
                </a:solidFill>
                <a:latin typeface="Verdana"/>
                <a:cs typeface="Verdana"/>
              </a:rPr>
              <a:t>chunks  </a:t>
            </a:r>
            <a:r>
              <a:rPr sz="1360" spc="-63" dirty="0">
                <a:solidFill>
                  <a:srgbClr val="521751"/>
                </a:solidFill>
                <a:latin typeface="Verdana"/>
                <a:cs typeface="Verdana"/>
              </a:rPr>
              <a:t>(Streams </a:t>
            </a:r>
            <a:r>
              <a:rPr sz="1360" spc="-77" dirty="0">
                <a:solidFill>
                  <a:srgbClr val="521751"/>
                </a:solidFill>
                <a:latin typeface="Verdana"/>
                <a:cs typeface="Verdana"/>
              </a:rPr>
              <a:t>&amp;</a:t>
            </a:r>
            <a:r>
              <a:rPr sz="1360" spc="-131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45" dirty="0">
                <a:solidFill>
                  <a:srgbClr val="521751"/>
                </a:solidFill>
                <a:latin typeface="Verdana"/>
                <a:cs typeface="Verdana"/>
              </a:rPr>
              <a:t>Buffers)</a:t>
            </a:r>
            <a:endParaRPr sz="1360">
              <a:latin typeface="Verdana"/>
              <a:cs typeface="Verdana"/>
            </a:endParaRPr>
          </a:p>
          <a:p>
            <a:pPr marL="293667" indent="-223416">
              <a:spcBef>
                <a:spcPts val="109"/>
              </a:spcBef>
              <a:buFont typeface="Arial"/>
              <a:buChar char="•"/>
              <a:tabLst>
                <a:tab pos="293667" algn="l"/>
                <a:tab pos="294243" algn="l"/>
              </a:tabLst>
            </a:pPr>
            <a:r>
              <a:rPr sz="1360" spc="-18" dirty="0">
                <a:solidFill>
                  <a:srgbClr val="521751"/>
                </a:solidFill>
                <a:latin typeface="Verdana"/>
                <a:cs typeface="Verdana"/>
              </a:rPr>
              <a:t>Avoid </a:t>
            </a:r>
            <a:r>
              <a:rPr sz="1360" spc="-45" dirty="0">
                <a:solidFill>
                  <a:srgbClr val="521751"/>
                </a:solidFill>
                <a:latin typeface="Verdana"/>
                <a:cs typeface="Verdana"/>
              </a:rPr>
              <a:t>“double</a:t>
            </a:r>
            <a:r>
              <a:rPr sz="1360" spc="-163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45" dirty="0">
                <a:solidFill>
                  <a:srgbClr val="521751"/>
                </a:solidFill>
                <a:latin typeface="Verdana"/>
                <a:cs typeface="Verdana"/>
              </a:rPr>
              <a:t>responses”</a:t>
            </a:r>
            <a:endParaRPr sz="136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0560" y="1179250"/>
            <a:ext cx="4945865" cy="504071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1"/>
              </a:spcBef>
            </a:pPr>
            <a:r>
              <a:rPr spc="-63" dirty="0"/>
              <a:t>A</a:t>
            </a:r>
            <a:r>
              <a:rPr spc="-68" dirty="0"/>
              <a:t>s</a:t>
            </a:r>
            <a:r>
              <a:rPr spc="-154" dirty="0"/>
              <a:t>s</a:t>
            </a:r>
            <a:r>
              <a:rPr spc="27" dirty="0"/>
              <a:t>i</a:t>
            </a:r>
            <a:r>
              <a:rPr spc="-41" dirty="0"/>
              <a:t>g</a:t>
            </a:r>
            <a:r>
              <a:rPr spc="-45" dirty="0"/>
              <a:t>n</a:t>
            </a:r>
            <a:r>
              <a:rPr spc="-54" dirty="0"/>
              <a:t>m</a:t>
            </a:r>
            <a:r>
              <a:rPr spc="63" dirty="0"/>
              <a:t>e</a:t>
            </a:r>
            <a:r>
              <a:rPr spc="-45" dirty="0"/>
              <a:t>n</a:t>
            </a:r>
            <a:r>
              <a:rPr spc="240"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62394" y="2207907"/>
            <a:ext cx="6153774" cy="363952"/>
          </a:xfrm>
          <a:prstGeom prst="rect">
            <a:avLst/>
          </a:prstGeom>
          <a:solidFill>
            <a:srgbClr val="521751"/>
          </a:solidFill>
        </p:spPr>
        <p:txBody>
          <a:bodyPr vert="horz" wrap="square" lIns="0" tIns="153168" rIns="0" bIns="0" rtlCol="0">
            <a:spAutoFit/>
          </a:bodyPr>
          <a:lstStyle/>
          <a:p>
            <a:pPr marL="76584">
              <a:spcBef>
                <a:spcPts val="1206"/>
              </a:spcBef>
            </a:pP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Spin up </a:t>
            </a:r>
            <a:r>
              <a:rPr sz="1360" spc="-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360" spc="-54" dirty="0">
                <a:solidFill>
                  <a:srgbClr val="FFFFFF"/>
                </a:solidFill>
                <a:latin typeface="Verdana"/>
                <a:cs typeface="Verdana"/>
              </a:rPr>
              <a:t>Node.js-driven </a:t>
            </a:r>
            <a:r>
              <a:rPr sz="1360" spc="-68" dirty="0">
                <a:solidFill>
                  <a:srgbClr val="FFFFFF"/>
                </a:solidFill>
                <a:latin typeface="Verdana"/>
                <a:cs typeface="Verdana"/>
              </a:rPr>
              <a:t>Server </a:t>
            </a:r>
            <a:r>
              <a:rPr sz="1360" spc="-91" dirty="0">
                <a:solidFill>
                  <a:srgbClr val="FFFFFF"/>
                </a:solidFill>
                <a:latin typeface="Verdana"/>
                <a:cs typeface="Verdana"/>
              </a:rPr>
              <a:t>(on 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port</a:t>
            </a:r>
            <a:r>
              <a:rPr sz="1360" spc="-33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3000)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9380" y="2207907"/>
            <a:ext cx="574091" cy="363952"/>
          </a:xfrm>
          <a:prstGeom prst="rect">
            <a:avLst/>
          </a:prstGeom>
          <a:solidFill>
            <a:srgbClr val="521751"/>
          </a:solidFill>
        </p:spPr>
        <p:txBody>
          <a:bodyPr vert="horz" wrap="square" lIns="0" tIns="153168" rIns="0" bIns="0" rtlCol="0">
            <a:spAutoFit/>
          </a:bodyPr>
          <a:lstStyle/>
          <a:p>
            <a:pPr algn="ctr">
              <a:spcBef>
                <a:spcPts val="1206"/>
              </a:spcBef>
            </a:pP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62394" y="2870213"/>
            <a:ext cx="6153774" cy="690111"/>
          </a:xfrm>
          <a:prstGeom prst="rect">
            <a:avLst/>
          </a:prstGeom>
          <a:solidFill>
            <a:srgbClr val="521751"/>
          </a:solidFill>
        </p:spPr>
        <p:txBody>
          <a:bodyPr vert="horz" wrap="square" lIns="0" tIns="48945" rIns="0" bIns="0" rtlCol="0">
            <a:spAutoFit/>
          </a:bodyPr>
          <a:lstStyle/>
          <a:p>
            <a:pPr marL="76584">
              <a:spcBef>
                <a:spcPts val="385"/>
              </a:spcBef>
            </a:pPr>
            <a:r>
              <a:rPr sz="1360" spc="-18" dirty="0">
                <a:solidFill>
                  <a:srgbClr val="FFFFFF"/>
                </a:solidFill>
                <a:latin typeface="Verdana"/>
                <a:cs typeface="Verdana"/>
              </a:rPr>
              <a:t>Handle </a:t>
            </a:r>
            <a:r>
              <a:rPr sz="1360" dirty="0">
                <a:solidFill>
                  <a:srgbClr val="FFFFFF"/>
                </a:solidFill>
                <a:latin typeface="Verdana"/>
                <a:cs typeface="Verdana"/>
              </a:rPr>
              <a:t>two </a:t>
            </a:r>
            <a:r>
              <a:rPr sz="1360" spc="-73" dirty="0">
                <a:solidFill>
                  <a:srgbClr val="FFFFFF"/>
                </a:solidFill>
                <a:latin typeface="Verdana"/>
                <a:cs typeface="Verdana"/>
              </a:rPr>
              <a:t>Routes: </a:t>
            </a:r>
            <a:r>
              <a:rPr sz="1360" spc="-127" dirty="0">
                <a:solidFill>
                  <a:srgbClr val="FFFFFF"/>
                </a:solidFill>
                <a:latin typeface="Verdana"/>
                <a:cs typeface="Verdana"/>
              </a:rPr>
              <a:t>“/” </a:t>
            </a:r>
            <a:r>
              <a:rPr sz="1360" spc="-23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360" spc="-26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“/users”</a:t>
            </a:r>
            <a:endParaRPr sz="1360">
              <a:latin typeface="Verdana"/>
              <a:cs typeface="Verdana"/>
            </a:endParaRPr>
          </a:p>
          <a:p>
            <a:pPr marL="299425" indent="-223416">
              <a:buFont typeface="Wingdings"/>
              <a:buChar char=""/>
              <a:tabLst>
                <a:tab pos="299425" algn="l"/>
                <a:tab pos="300001" algn="l"/>
              </a:tabLst>
            </a:pP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Return </a:t>
            </a:r>
            <a:r>
              <a:rPr sz="1360" spc="-54" dirty="0">
                <a:solidFill>
                  <a:srgbClr val="FFFFFF"/>
                </a:solidFill>
                <a:latin typeface="Verdana"/>
                <a:cs typeface="Verdana"/>
              </a:rPr>
              <a:t>some 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greeting 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text 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360" spc="-24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127" dirty="0">
                <a:solidFill>
                  <a:srgbClr val="FFFFFF"/>
                </a:solidFill>
                <a:latin typeface="Verdana"/>
                <a:cs typeface="Verdana"/>
              </a:rPr>
              <a:t>“/”</a:t>
            </a:r>
            <a:endParaRPr sz="1360">
              <a:latin typeface="Verdana"/>
              <a:cs typeface="Verdana"/>
            </a:endParaRPr>
          </a:p>
          <a:p>
            <a:pPr marL="299425" indent="-223416">
              <a:spcBef>
                <a:spcPts val="113"/>
              </a:spcBef>
              <a:buFont typeface="Wingdings"/>
              <a:buChar char=""/>
              <a:tabLst>
                <a:tab pos="299425" algn="l"/>
                <a:tab pos="300001" algn="l"/>
              </a:tabLst>
            </a:pP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Return </a:t>
            </a:r>
            <a:r>
              <a:rPr sz="1360" spc="-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list </a:t>
            </a:r>
            <a:r>
              <a:rPr sz="1360" spc="-27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360" spc="-68" dirty="0">
                <a:solidFill>
                  <a:srgbClr val="FFFFFF"/>
                </a:solidFill>
                <a:latin typeface="Verdana"/>
                <a:cs typeface="Verdana"/>
              </a:rPr>
              <a:t>dummy 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users</a:t>
            </a:r>
            <a:r>
              <a:rPr sz="1360" spc="-31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118" dirty="0">
                <a:solidFill>
                  <a:srgbClr val="FFFFFF"/>
                </a:solidFill>
                <a:latin typeface="Verdana"/>
                <a:cs typeface="Verdana"/>
              </a:rPr>
              <a:t>(e.g. </a:t>
            </a:r>
            <a:r>
              <a:rPr sz="1360" spc="-122" dirty="0">
                <a:solidFill>
                  <a:srgbClr val="FFFFFF"/>
                </a:solidFill>
                <a:latin typeface="Verdana"/>
                <a:cs typeface="Verdana"/>
              </a:rPr>
              <a:t>&lt;ul&gt;&lt;li&gt;User </a:t>
            </a:r>
            <a:r>
              <a:rPr sz="1360" spc="-163" dirty="0">
                <a:solidFill>
                  <a:srgbClr val="FFFFFF"/>
                </a:solidFill>
                <a:latin typeface="Verdana"/>
                <a:cs typeface="Verdana"/>
              </a:rPr>
              <a:t>1&lt;/li&gt;&lt;/ul&gt;)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29380" y="2870214"/>
            <a:ext cx="574091" cy="488467"/>
          </a:xfrm>
          <a:prstGeom prst="rect">
            <a:avLst/>
          </a:prstGeom>
          <a:solidFill>
            <a:srgbClr val="52175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14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62394" y="3753278"/>
            <a:ext cx="6153774" cy="466836"/>
          </a:xfrm>
          <a:prstGeom prst="rect">
            <a:avLst/>
          </a:prstGeom>
          <a:solidFill>
            <a:srgbClr val="521751"/>
          </a:solidFill>
        </p:spPr>
        <p:txBody>
          <a:bodyPr vert="horz" wrap="square" lIns="0" tIns="47793" rIns="0" bIns="0" rtlCol="0">
            <a:spAutoFit/>
          </a:bodyPr>
          <a:lstStyle/>
          <a:p>
            <a:pPr marL="76584" marR="558543">
              <a:spcBef>
                <a:spcPts val="376"/>
              </a:spcBef>
            </a:pPr>
            <a:r>
              <a:rPr sz="1360" spc="18" dirty="0">
                <a:solidFill>
                  <a:srgbClr val="FFFFFF"/>
                </a:solidFill>
                <a:latin typeface="Verdana"/>
                <a:cs typeface="Verdana"/>
              </a:rPr>
              <a:t>Add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form</a:t>
            </a:r>
            <a:r>
              <a:rPr sz="1360" spc="-68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18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360" spc="-8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4" dirty="0">
                <a:solidFill>
                  <a:srgbClr val="FFFFFF"/>
                </a:solidFill>
                <a:latin typeface="Verdana"/>
                <a:cs typeface="Verdana"/>
              </a:rPr>
              <a:t>“username”</a:t>
            </a:r>
            <a:r>
              <a:rPr sz="136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113" dirty="0">
                <a:solidFill>
                  <a:srgbClr val="FFFFFF"/>
                </a:solidFill>
                <a:latin typeface="Verdana"/>
                <a:cs typeface="Verdana"/>
              </a:rPr>
              <a:t>&lt;input&gt;</a:t>
            </a:r>
            <a:r>
              <a:rPr sz="1360" spc="-8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360" spc="-9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360" spc="-9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127" dirty="0">
                <a:solidFill>
                  <a:srgbClr val="FFFFFF"/>
                </a:solidFill>
                <a:latin typeface="Verdana"/>
                <a:cs typeface="Verdana"/>
              </a:rPr>
              <a:t>“/”</a:t>
            </a:r>
            <a:r>
              <a:rPr sz="136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18" dirty="0">
                <a:solidFill>
                  <a:srgbClr val="FFFFFF"/>
                </a:solidFill>
                <a:latin typeface="Verdana"/>
                <a:cs typeface="Verdana"/>
              </a:rPr>
              <a:t>page</a:t>
            </a:r>
            <a:r>
              <a:rPr sz="1360" spc="-9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23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submit</a:t>
            </a:r>
            <a:r>
              <a:rPr sz="136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1360" spc="5" dirty="0">
                <a:solidFill>
                  <a:srgbClr val="FFFFFF"/>
                </a:solidFill>
                <a:latin typeface="Verdana"/>
                <a:cs typeface="Verdana"/>
              </a:rPr>
              <a:t>POST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request</a:t>
            </a:r>
            <a:r>
              <a:rPr sz="136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360" spc="-9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“/create-user”</a:t>
            </a:r>
            <a:r>
              <a:rPr sz="136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41" dirty="0">
                <a:solidFill>
                  <a:srgbClr val="FFFFFF"/>
                </a:solidFill>
                <a:latin typeface="Verdana"/>
                <a:cs typeface="Verdana"/>
              </a:rPr>
              <a:t>upon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button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click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29380" y="3753277"/>
            <a:ext cx="574091" cy="363952"/>
          </a:xfrm>
          <a:prstGeom prst="rect">
            <a:avLst/>
          </a:prstGeom>
          <a:solidFill>
            <a:srgbClr val="521751"/>
          </a:solidFill>
        </p:spPr>
        <p:txBody>
          <a:bodyPr vert="horz" wrap="square" lIns="0" tIns="153168" rIns="0" bIns="0" rtlCol="0">
            <a:spAutoFit/>
          </a:bodyPr>
          <a:lstStyle/>
          <a:p>
            <a:pPr algn="ctr">
              <a:spcBef>
                <a:spcPts val="1206"/>
              </a:spcBef>
            </a:pP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62394" y="4415584"/>
            <a:ext cx="6153774" cy="465091"/>
          </a:xfrm>
          <a:prstGeom prst="rect">
            <a:avLst/>
          </a:prstGeom>
          <a:solidFill>
            <a:srgbClr val="521751"/>
          </a:solidFill>
        </p:spPr>
        <p:txBody>
          <a:bodyPr vert="horz" wrap="square" lIns="0" tIns="46065" rIns="0" bIns="0" rtlCol="0">
            <a:spAutoFit/>
          </a:bodyPr>
          <a:lstStyle/>
          <a:p>
            <a:pPr marL="76584" marR="727834">
              <a:spcBef>
                <a:spcPts val="363"/>
              </a:spcBef>
            </a:pPr>
            <a:r>
              <a:rPr sz="1360" spc="18" dirty="0">
                <a:solidFill>
                  <a:srgbClr val="FFFFFF"/>
                </a:solidFill>
                <a:latin typeface="Verdana"/>
                <a:cs typeface="Verdana"/>
              </a:rPr>
              <a:t>Add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“/create-user”</a:t>
            </a:r>
            <a:r>
              <a:rPr sz="136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route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23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parse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360" spc="-9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incoming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14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127" dirty="0">
                <a:solidFill>
                  <a:srgbClr val="FFFFFF"/>
                </a:solidFill>
                <a:latin typeface="Verdana"/>
                <a:cs typeface="Verdana"/>
              </a:rPr>
              <a:t>(i.e.</a:t>
            </a:r>
            <a:r>
              <a:rPr sz="136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the  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username) </a:t>
            </a:r>
            <a:r>
              <a:rPr sz="1360" spc="-23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simply </a:t>
            </a: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log </a:t>
            </a:r>
            <a:r>
              <a:rPr sz="1360" spc="-54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360" spc="-36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41" dirty="0">
                <a:solidFill>
                  <a:srgbClr val="FFFFFF"/>
                </a:solidFill>
                <a:latin typeface="Verdana"/>
                <a:cs typeface="Verdana"/>
              </a:rPr>
              <a:t>console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29380" y="4415584"/>
            <a:ext cx="574091" cy="364533"/>
          </a:xfrm>
          <a:prstGeom prst="rect">
            <a:avLst/>
          </a:prstGeom>
          <a:solidFill>
            <a:srgbClr val="521751"/>
          </a:solidFill>
        </p:spPr>
        <p:txBody>
          <a:bodyPr vert="horz" wrap="square" lIns="0" tIns="153744" rIns="0" bIns="0" rtlCol="0">
            <a:spAutoFit/>
          </a:bodyPr>
          <a:lstStyle/>
          <a:p>
            <a:pPr algn="ctr">
              <a:spcBef>
                <a:spcPts val="1211"/>
              </a:spcBef>
            </a:pP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136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2BB3D1-FC10-43EE-8114-34C0EBA6F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4976636" y="992221"/>
            <a:ext cx="6247308" cy="4873558"/>
          </a:xfrm>
          <a:prstGeom prst="rect">
            <a:avLst/>
          </a:prstGeom>
        </p:spPr>
        <p:txBody>
          <a:bodyPr vert="horz" lIns="91440" tIns="45720" rIns="91440" bIns="0" rtlCol="0" anchor="ctr">
            <a:normAutofit/>
          </a:bodyPr>
          <a:lstStyle/>
          <a:p>
            <a:pPr marL="11516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spc="-5">
                <a:latin typeface="+mj-lt"/>
                <a:ea typeface="+mj-ea"/>
                <a:cs typeface="+mj-cs"/>
              </a:rPr>
              <a:t>Debugging </a:t>
            </a:r>
            <a:r>
              <a:rPr lang="en-US" sz="4800" cap="all" spc="-54">
                <a:latin typeface="+mj-lt"/>
                <a:ea typeface="+mj-ea"/>
                <a:cs typeface="+mj-cs"/>
              </a:rPr>
              <a:t>&amp; </a:t>
            </a:r>
            <a:r>
              <a:rPr lang="en-US" sz="4800" cap="all" spc="-27">
                <a:latin typeface="+mj-lt"/>
                <a:ea typeface="+mj-ea"/>
                <a:cs typeface="+mj-cs"/>
              </a:rPr>
              <a:t>Easier</a:t>
            </a:r>
            <a:r>
              <a:rPr lang="en-US" sz="4800" cap="all" spc="-230">
                <a:latin typeface="+mj-lt"/>
                <a:ea typeface="+mj-ea"/>
                <a:cs typeface="+mj-cs"/>
              </a:rPr>
              <a:t> </a:t>
            </a:r>
            <a:r>
              <a:rPr lang="en-US" sz="4800" cap="all" spc="59">
                <a:latin typeface="+mj-lt"/>
                <a:ea typeface="+mj-ea"/>
                <a:cs typeface="+mj-cs"/>
              </a:rPr>
              <a:t>Development</a:t>
            </a:r>
            <a:endParaRPr lang="en-US" sz="4800" cap="all"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766695C-9F91-4225-8954-E3288BC5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ject 3"/>
          <p:cNvSpPr txBox="1"/>
          <p:nvPr/>
        </p:nvSpPr>
        <p:spPr>
          <a:xfrm>
            <a:off x="5120640" y="4033061"/>
            <a:ext cx="6512560" cy="77786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IN" sz="2448" spc="-73" dirty="0">
                <a:solidFill>
                  <a:srgbClr val="521751"/>
                </a:solidFill>
                <a:latin typeface="Verdana"/>
                <a:cs typeface="Verdana"/>
              </a:rPr>
              <a:t>               </a:t>
            </a:r>
          </a:p>
          <a:p>
            <a:pPr marL="11516">
              <a:spcBef>
                <a:spcPts val="91"/>
              </a:spcBef>
            </a:pPr>
            <a:r>
              <a:rPr sz="2448" spc="-73" dirty="0">
                <a:solidFill>
                  <a:srgbClr val="521751"/>
                </a:solidFill>
                <a:latin typeface="Verdana"/>
                <a:cs typeface="Verdana"/>
              </a:rPr>
              <a:t>Fixing </a:t>
            </a:r>
            <a:r>
              <a:rPr sz="2448" spc="-136" dirty="0">
                <a:solidFill>
                  <a:srgbClr val="521751"/>
                </a:solidFill>
                <a:latin typeface="Verdana"/>
                <a:cs typeface="Verdana"/>
              </a:rPr>
              <a:t>Errors, </a:t>
            </a:r>
            <a:r>
              <a:rPr sz="2448" spc="-77" dirty="0">
                <a:solidFill>
                  <a:srgbClr val="521751"/>
                </a:solidFill>
                <a:latin typeface="Verdana"/>
                <a:cs typeface="Verdana"/>
              </a:rPr>
              <a:t>Developing</a:t>
            </a:r>
            <a:r>
              <a:rPr sz="2448" spc="-349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2448" spc="-82" dirty="0">
                <a:solidFill>
                  <a:srgbClr val="521751"/>
                </a:solidFill>
                <a:latin typeface="Verdana"/>
                <a:cs typeface="Verdana"/>
              </a:rPr>
              <a:t>Efficiently</a:t>
            </a:r>
            <a:endParaRPr sz="2448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7173" y="1253932"/>
            <a:ext cx="5117465" cy="504071"/>
          </a:xfrm>
          <a:prstGeom prst="rect">
            <a:avLst/>
          </a:prstGeom>
        </p:spPr>
        <p:txBody>
          <a:bodyPr vert="horz" wrap="square" lIns="0" tIns="11516" rIns="0" bIns="0" rtlCol="0" anchor="t">
            <a:spAutoFit/>
          </a:bodyPr>
          <a:lstStyle/>
          <a:p>
            <a:pPr marL="11516">
              <a:lnSpc>
                <a:spcPct val="100000"/>
              </a:lnSpc>
              <a:spcBef>
                <a:spcPts val="91"/>
              </a:spcBef>
            </a:pPr>
            <a:r>
              <a:rPr spc="-54" dirty="0"/>
              <a:t>Types </a:t>
            </a:r>
            <a:r>
              <a:rPr spc="91" dirty="0"/>
              <a:t>of</a:t>
            </a:r>
            <a:r>
              <a:rPr spc="-154" dirty="0"/>
              <a:t> </a:t>
            </a:r>
            <a:r>
              <a:rPr spc="-18" dirty="0"/>
              <a:t>Errors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7173" y="2686528"/>
            <a:ext cx="2466807" cy="1184235"/>
          </a:xfrm>
          <a:prstGeom prst="rect">
            <a:avLst/>
          </a:prstGeom>
          <a:solidFill>
            <a:srgbClr val="52175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23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23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23">
              <a:latin typeface="Times New Roman"/>
              <a:cs typeface="Times New Roman"/>
            </a:endParaRPr>
          </a:p>
          <a:p>
            <a:pPr marL="679465">
              <a:spcBef>
                <a:spcPts val="1396"/>
              </a:spcBef>
            </a:pP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Syntax</a:t>
            </a:r>
            <a:r>
              <a:rPr sz="1360" spc="-9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4" dirty="0">
                <a:solidFill>
                  <a:srgbClr val="FFFFFF"/>
                </a:solidFill>
                <a:latin typeface="Verdana"/>
                <a:cs typeface="Verdana"/>
              </a:rPr>
              <a:t>Errors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26671" y="2686528"/>
            <a:ext cx="2466807" cy="1184235"/>
          </a:xfrm>
          <a:prstGeom prst="rect">
            <a:avLst/>
          </a:prstGeom>
          <a:solidFill>
            <a:srgbClr val="E2A77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23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23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23">
              <a:latin typeface="Times New Roman"/>
              <a:cs typeface="Times New Roman"/>
            </a:endParaRPr>
          </a:p>
          <a:p>
            <a:pPr marL="673707">
              <a:spcBef>
                <a:spcPts val="1396"/>
              </a:spcBef>
            </a:pPr>
            <a:r>
              <a:rPr sz="1360" spc="-18" dirty="0">
                <a:solidFill>
                  <a:srgbClr val="FFFFFF"/>
                </a:solidFill>
                <a:latin typeface="Verdana"/>
                <a:cs typeface="Verdana"/>
              </a:rPr>
              <a:t>Logical</a:t>
            </a:r>
            <a:r>
              <a:rPr sz="1360" spc="-11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4" dirty="0">
                <a:solidFill>
                  <a:srgbClr val="FFFFFF"/>
                </a:solidFill>
                <a:latin typeface="Verdana"/>
                <a:cs typeface="Verdana"/>
              </a:rPr>
              <a:t>Errors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56918" y="2686528"/>
            <a:ext cx="2466807" cy="1184235"/>
          </a:xfrm>
          <a:prstGeom prst="rect">
            <a:avLst/>
          </a:prstGeom>
          <a:solidFill>
            <a:srgbClr val="FA923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23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23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23">
              <a:latin typeface="Times New Roman"/>
              <a:cs typeface="Times New Roman"/>
            </a:endParaRPr>
          </a:p>
          <a:p>
            <a:pPr marL="621883">
              <a:spcBef>
                <a:spcPts val="1396"/>
              </a:spcBef>
            </a:pP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Runtime</a:t>
            </a:r>
            <a:r>
              <a:rPr sz="136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4" dirty="0">
                <a:solidFill>
                  <a:srgbClr val="FFFFFF"/>
                </a:solidFill>
                <a:latin typeface="Verdana"/>
                <a:cs typeface="Verdana"/>
              </a:rPr>
              <a:t>Errors</a:t>
            </a:r>
            <a:endParaRPr sz="136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5348" y="1253932"/>
            <a:ext cx="5244144" cy="504071"/>
          </a:xfrm>
          <a:prstGeom prst="rect">
            <a:avLst/>
          </a:prstGeom>
        </p:spPr>
        <p:txBody>
          <a:bodyPr vert="horz" wrap="square" lIns="0" tIns="11516" rIns="0" bIns="0" rtlCol="0" anchor="t">
            <a:spAutoFit/>
          </a:bodyPr>
          <a:lstStyle/>
          <a:p>
            <a:pPr marL="11516">
              <a:lnSpc>
                <a:spcPct val="100000"/>
              </a:lnSpc>
              <a:spcBef>
                <a:spcPts val="91"/>
              </a:spcBef>
            </a:pPr>
            <a:r>
              <a:rPr spc="32" dirty="0"/>
              <a:t>Module</a:t>
            </a:r>
            <a:r>
              <a:rPr spc="-118" dirty="0"/>
              <a:t> </a:t>
            </a:r>
            <a:r>
              <a:rPr spc="-36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92932" y="1912777"/>
            <a:ext cx="3411725" cy="304063"/>
          </a:xfrm>
          <a:prstGeom prst="rect">
            <a:avLst/>
          </a:prstGeom>
          <a:solidFill>
            <a:srgbClr val="521751"/>
          </a:solidFill>
        </p:spPr>
        <p:txBody>
          <a:bodyPr vert="horz" wrap="square" lIns="0" tIns="93858" rIns="0" bIns="0" rtlCol="0">
            <a:spAutoFit/>
          </a:bodyPr>
          <a:lstStyle/>
          <a:p>
            <a:pPr algn="ctr">
              <a:spcBef>
                <a:spcPts val="739"/>
              </a:spcBef>
            </a:pP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npm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3520" y="1912777"/>
            <a:ext cx="4683133" cy="304063"/>
          </a:xfrm>
          <a:prstGeom prst="rect">
            <a:avLst/>
          </a:prstGeom>
          <a:solidFill>
            <a:srgbClr val="521751"/>
          </a:solidFill>
        </p:spPr>
        <p:txBody>
          <a:bodyPr vert="horz" wrap="square" lIns="0" tIns="93858" rIns="0" bIns="0" rtlCol="0">
            <a:spAutoFit/>
          </a:bodyPr>
          <a:lstStyle/>
          <a:p>
            <a:pPr algn="ctr">
              <a:spcBef>
                <a:spcPts val="739"/>
              </a:spcBef>
            </a:pP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3rd </a:t>
            </a:r>
            <a:r>
              <a:rPr sz="1360" spc="-23" dirty="0">
                <a:solidFill>
                  <a:srgbClr val="FFFFFF"/>
                </a:solidFill>
                <a:latin typeface="Verdana"/>
                <a:cs typeface="Verdana"/>
              </a:rPr>
              <a:t>Party</a:t>
            </a:r>
            <a:r>
              <a:rPr sz="1360" spc="-14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9" dirty="0">
                <a:solidFill>
                  <a:srgbClr val="FFFFFF"/>
                </a:solidFill>
                <a:latin typeface="Verdana"/>
                <a:cs typeface="Verdana"/>
              </a:rPr>
              <a:t>Packages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2932" y="4313284"/>
            <a:ext cx="4756838" cy="303482"/>
          </a:xfrm>
          <a:prstGeom prst="rect">
            <a:avLst/>
          </a:prstGeom>
          <a:solidFill>
            <a:srgbClr val="521751"/>
          </a:solidFill>
        </p:spPr>
        <p:txBody>
          <a:bodyPr vert="horz" wrap="square" lIns="0" tIns="93283" rIns="0" bIns="0" rtlCol="0">
            <a:spAutoFit/>
          </a:bodyPr>
          <a:lstStyle/>
          <a:p>
            <a:pPr algn="ctr">
              <a:spcBef>
                <a:spcPts val="735"/>
              </a:spcBef>
            </a:pPr>
            <a:r>
              <a:rPr sz="1360" spc="-32" dirty="0">
                <a:solidFill>
                  <a:srgbClr val="FFFFFF"/>
                </a:solidFill>
                <a:latin typeface="Verdana"/>
                <a:cs typeface="Verdana"/>
              </a:rPr>
              <a:t>Types </a:t>
            </a:r>
            <a:r>
              <a:rPr sz="1360" spc="-27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360" spc="-15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4" dirty="0">
                <a:solidFill>
                  <a:srgbClr val="FFFFFF"/>
                </a:solidFill>
                <a:latin typeface="Verdana"/>
                <a:cs typeface="Verdana"/>
              </a:rPr>
              <a:t>Errors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49654" y="3723174"/>
            <a:ext cx="3338021" cy="304643"/>
          </a:xfrm>
          <a:prstGeom prst="rect">
            <a:avLst/>
          </a:prstGeom>
          <a:solidFill>
            <a:srgbClr val="521751"/>
          </a:solidFill>
        </p:spPr>
        <p:txBody>
          <a:bodyPr vert="horz" wrap="square" lIns="0" tIns="94433" rIns="0" bIns="0" rtlCol="0">
            <a:spAutoFit/>
          </a:bodyPr>
          <a:lstStyle/>
          <a:p>
            <a:pPr algn="ctr">
              <a:spcBef>
                <a:spcPts val="743"/>
              </a:spcBef>
            </a:pPr>
            <a:r>
              <a:rPr sz="1360" spc="-32" dirty="0">
                <a:solidFill>
                  <a:srgbClr val="FFFFFF"/>
                </a:solidFill>
                <a:latin typeface="Verdana"/>
                <a:cs typeface="Verdana"/>
              </a:rPr>
              <a:t>Debugging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92932" y="2266539"/>
            <a:ext cx="3411725" cy="1954830"/>
          </a:xfrm>
          <a:prstGeom prst="rect">
            <a:avLst/>
          </a:prstGeom>
          <a:solidFill>
            <a:srgbClr val="EDC0EC"/>
          </a:solidFill>
        </p:spPr>
        <p:txBody>
          <a:bodyPr vert="horz" wrap="square" lIns="0" tIns="25336" rIns="0" bIns="0" rtlCol="0">
            <a:spAutoFit/>
          </a:bodyPr>
          <a:lstStyle/>
          <a:p>
            <a:pPr marL="293667" marR="556816" indent="-222842">
              <a:spcBef>
                <a:spcPts val="199"/>
              </a:spcBef>
              <a:buFont typeface="Arial"/>
              <a:buChar char="•"/>
              <a:tabLst>
                <a:tab pos="293667" algn="l"/>
                <a:tab pos="294243" algn="l"/>
              </a:tabLst>
            </a:pPr>
            <a:r>
              <a:rPr sz="1360" spc="-63" dirty="0">
                <a:solidFill>
                  <a:srgbClr val="521751"/>
                </a:solidFill>
                <a:latin typeface="Verdana"/>
                <a:cs typeface="Verdana"/>
              </a:rPr>
              <a:t>npm </a:t>
            </a:r>
            <a:r>
              <a:rPr sz="1360" spc="-27" dirty="0">
                <a:solidFill>
                  <a:srgbClr val="521751"/>
                </a:solidFill>
                <a:latin typeface="Verdana"/>
                <a:cs typeface="Verdana"/>
              </a:rPr>
              <a:t>stands </a:t>
            </a:r>
            <a:r>
              <a:rPr sz="1360" spc="-41" dirty="0">
                <a:solidFill>
                  <a:srgbClr val="521751"/>
                </a:solidFill>
                <a:latin typeface="Verdana"/>
                <a:cs typeface="Verdana"/>
              </a:rPr>
              <a:t>for </a:t>
            </a:r>
            <a:r>
              <a:rPr sz="1360" spc="-36" dirty="0">
                <a:solidFill>
                  <a:srgbClr val="521751"/>
                </a:solidFill>
                <a:latin typeface="Verdana"/>
                <a:cs typeface="Verdana"/>
              </a:rPr>
              <a:t>“Node</a:t>
            </a:r>
            <a:r>
              <a:rPr sz="1360" spc="-24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9" dirty="0">
                <a:solidFill>
                  <a:srgbClr val="521751"/>
                </a:solidFill>
                <a:latin typeface="Verdana"/>
                <a:cs typeface="Verdana"/>
              </a:rPr>
              <a:t>Package  </a:t>
            </a:r>
            <a:r>
              <a:rPr sz="1360" spc="-23" dirty="0">
                <a:solidFill>
                  <a:srgbClr val="521751"/>
                </a:solidFill>
                <a:latin typeface="Verdana"/>
                <a:cs typeface="Verdana"/>
              </a:rPr>
              <a:t>Manager” and </a:t>
            </a:r>
            <a:r>
              <a:rPr sz="1360" spc="-54" dirty="0">
                <a:solidFill>
                  <a:srgbClr val="521751"/>
                </a:solidFill>
                <a:latin typeface="Verdana"/>
                <a:cs typeface="Verdana"/>
              </a:rPr>
              <a:t>it </a:t>
            </a:r>
            <a:r>
              <a:rPr sz="1360" spc="-9" dirty="0">
                <a:solidFill>
                  <a:srgbClr val="521751"/>
                </a:solidFill>
                <a:latin typeface="Verdana"/>
                <a:cs typeface="Verdana"/>
              </a:rPr>
              <a:t>allows</a:t>
            </a:r>
            <a:r>
              <a:rPr sz="1360" spc="-34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59" dirty="0">
                <a:solidFill>
                  <a:srgbClr val="521751"/>
                </a:solidFill>
                <a:latin typeface="Verdana"/>
                <a:cs typeface="Verdana"/>
              </a:rPr>
              <a:t>you </a:t>
            </a:r>
            <a:r>
              <a:rPr sz="1360" spc="-50" dirty="0">
                <a:solidFill>
                  <a:srgbClr val="521751"/>
                </a:solidFill>
                <a:latin typeface="Verdana"/>
                <a:cs typeface="Verdana"/>
              </a:rPr>
              <a:t>to</a:t>
            </a:r>
            <a:endParaRPr sz="1360">
              <a:latin typeface="Verdana"/>
              <a:cs typeface="Verdana"/>
            </a:endParaRPr>
          </a:p>
          <a:p>
            <a:pPr marL="293667" marR="331095">
              <a:lnSpc>
                <a:spcPct val="105300"/>
              </a:lnSpc>
            </a:pPr>
            <a:r>
              <a:rPr sz="1360" spc="-32" dirty="0">
                <a:solidFill>
                  <a:srgbClr val="521751"/>
                </a:solidFill>
                <a:latin typeface="Verdana"/>
                <a:cs typeface="Verdana"/>
              </a:rPr>
              <a:t>manage </a:t>
            </a:r>
            <a:r>
              <a:rPr sz="1360" spc="-59" dirty="0">
                <a:solidFill>
                  <a:srgbClr val="521751"/>
                </a:solidFill>
                <a:latin typeface="Verdana"/>
                <a:cs typeface="Verdana"/>
              </a:rPr>
              <a:t>your </a:t>
            </a:r>
            <a:r>
              <a:rPr sz="1360" spc="-23" dirty="0">
                <a:solidFill>
                  <a:srgbClr val="521751"/>
                </a:solidFill>
                <a:latin typeface="Verdana"/>
                <a:cs typeface="Verdana"/>
              </a:rPr>
              <a:t>Node </a:t>
            </a:r>
            <a:r>
              <a:rPr sz="1360" spc="-59" dirty="0">
                <a:solidFill>
                  <a:srgbClr val="521751"/>
                </a:solidFill>
                <a:latin typeface="Verdana"/>
                <a:cs typeface="Verdana"/>
              </a:rPr>
              <a:t>project </a:t>
            </a:r>
            <a:r>
              <a:rPr sz="1360" spc="-23" dirty="0">
                <a:solidFill>
                  <a:srgbClr val="521751"/>
                </a:solidFill>
                <a:latin typeface="Verdana"/>
                <a:cs typeface="Verdana"/>
              </a:rPr>
              <a:t>and</a:t>
            </a:r>
            <a:r>
              <a:rPr sz="1360" spc="-322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45" dirty="0">
                <a:solidFill>
                  <a:srgbClr val="521751"/>
                </a:solidFill>
                <a:latin typeface="Verdana"/>
                <a:cs typeface="Verdana"/>
              </a:rPr>
              <a:t>its  </a:t>
            </a:r>
            <a:r>
              <a:rPr sz="1360" spc="-36" dirty="0">
                <a:solidFill>
                  <a:srgbClr val="521751"/>
                </a:solidFill>
                <a:latin typeface="Verdana"/>
                <a:cs typeface="Verdana"/>
              </a:rPr>
              <a:t>dependencies</a:t>
            </a:r>
            <a:endParaRPr sz="1360">
              <a:latin typeface="Verdana"/>
              <a:cs typeface="Verdana"/>
            </a:endParaRPr>
          </a:p>
          <a:p>
            <a:pPr marL="293667" indent="-223416">
              <a:buFont typeface="Arial"/>
              <a:buChar char="•"/>
              <a:tabLst>
                <a:tab pos="293667" algn="l"/>
                <a:tab pos="294243" algn="l"/>
              </a:tabLst>
            </a:pPr>
            <a:r>
              <a:rPr sz="1360" spc="-36" dirty="0">
                <a:solidFill>
                  <a:srgbClr val="521751"/>
                </a:solidFill>
                <a:latin typeface="Verdana"/>
                <a:cs typeface="Verdana"/>
              </a:rPr>
              <a:t>You</a:t>
            </a:r>
            <a:r>
              <a:rPr sz="1360" spc="-91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27" dirty="0">
                <a:solidFill>
                  <a:srgbClr val="521751"/>
                </a:solidFill>
                <a:latin typeface="Verdana"/>
                <a:cs typeface="Verdana"/>
              </a:rPr>
              <a:t>can</a:t>
            </a:r>
            <a:r>
              <a:rPr sz="1360" spc="-91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36" dirty="0">
                <a:solidFill>
                  <a:srgbClr val="521751"/>
                </a:solidFill>
                <a:latin typeface="Verdana"/>
                <a:cs typeface="Verdana"/>
              </a:rPr>
              <a:t>initialize</a:t>
            </a:r>
            <a:r>
              <a:rPr sz="1360" spc="-91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5" dirty="0">
                <a:solidFill>
                  <a:srgbClr val="521751"/>
                </a:solidFill>
                <a:latin typeface="Verdana"/>
                <a:cs typeface="Verdana"/>
              </a:rPr>
              <a:t>a</a:t>
            </a:r>
            <a:r>
              <a:rPr sz="1360" spc="-9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59" dirty="0">
                <a:solidFill>
                  <a:srgbClr val="521751"/>
                </a:solidFill>
                <a:latin typeface="Verdana"/>
                <a:cs typeface="Verdana"/>
              </a:rPr>
              <a:t>project</a:t>
            </a:r>
            <a:r>
              <a:rPr sz="1360" spc="-10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18" dirty="0">
                <a:solidFill>
                  <a:srgbClr val="521751"/>
                </a:solidFill>
                <a:latin typeface="Verdana"/>
                <a:cs typeface="Verdana"/>
              </a:rPr>
              <a:t>with</a:t>
            </a:r>
            <a:r>
              <a:rPr sz="1360" spc="-86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18" dirty="0">
                <a:solidFill>
                  <a:srgbClr val="521751"/>
                </a:solidFill>
                <a:latin typeface="Courier New"/>
                <a:cs typeface="Courier New"/>
              </a:rPr>
              <a:t>npm</a:t>
            </a:r>
            <a:endParaRPr sz="1360">
              <a:latin typeface="Courier New"/>
              <a:cs typeface="Courier New"/>
            </a:endParaRPr>
          </a:p>
          <a:p>
            <a:pPr marL="293667">
              <a:spcBef>
                <a:spcPts val="91"/>
              </a:spcBef>
            </a:pPr>
            <a:r>
              <a:rPr sz="1360" spc="18" dirty="0">
                <a:solidFill>
                  <a:srgbClr val="521751"/>
                </a:solidFill>
                <a:latin typeface="Courier New"/>
                <a:cs typeface="Courier New"/>
              </a:rPr>
              <a:t>init</a:t>
            </a:r>
            <a:endParaRPr sz="1360">
              <a:latin typeface="Courier New"/>
              <a:cs typeface="Courier New"/>
            </a:endParaRPr>
          </a:p>
          <a:p>
            <a:pPr marL="293667" indent="-223416">
              <a:buFont typeface="Arial"/>
              <a:buChar char="•"/>
              <a:tabLst>
                <a:tab pos="293667" algn="l"/>
                <a:tab pos="294243" algn="l"/>
              </a:tabLst>
            </a:pPr>
            <a:r>
              <a:rPr sz="1360" spc="-63" dirty="0">
                <a:solidFill>
                  <a:srgbClr val="521751"/>
                </a:solidFill>
                <a:latin typeface="Verdana"/>
                <a:cs typeface="Verdana"/>
              </a:rPr>
              <a:t>npm </a:t>
            </a:r>
            <a:r>
              <a:rPr sz="1360" spc="-41" dirty="0">
                <a:solidFill>
                  <a:srgbClr val="521751"/>
                </a:solidFill>
                <a:latin typeface="Verdana"/>
                <a:cs typeface="Verdana"/>
              </a:rPr>
              <a:t>scripts </a:t>
            </a:r>
            <a:r>
              <a:rPr sz="1360" spc="-23" dirty="0">
                <a:solidFill>
                  <a:srgbClr val="521751"/>
                </a:solidFill>
                <a:latin typeface="Verdana"/>
                <a:cs typeface="Verdana"/>
              </a:rPr>
              <a:t>can </a:t>
            </a:r>
            <a:r>
              <a:rPr sz="1360" spc="-45" dirty="0">
                <a:solidFill>
                  <a:srgbClr val="521751"/>
                </a:solidFill>
                <a:latin typeface="Verdana"/>
                <a:cs typeface="Verdana"/>
              </a:rPr>
              <a:t>be </a:t>
            </a:r>
            <a:r>
              <a:rPr sz="1360" spc="-36" dirty="0">
                <a:solidFill>
                  <a:srgbClr val="521751"/>
                </a:solidFill>
                <a:latin typeface="Verdana"/>
                <a:cs typeface="Verdana"/>
              </a:rPr>
              <a:t>defined </a:t>
            </a:r>
            <a:r>
              <a:rPr sz="1360" spc="-59" dirty="0">
                <a:solidFill>
                  <a:srgbClr val="521751"/>
                </a:solidFill>
                <a:latin typeface="Verdana"/>
                <a:cs typeface="Verdana"/>
              </a:rPr>
              <a:t>in</a:t>
            </a:r>
            <a:r>
              <a:rPr sz="1360" spc="-313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59" dirty="0">
                <a:solidFill>
                  <a:srgbClr val="521751"/>
                </a:solidFill>
                <a:latin typeface="Verdana"/>
                <a:cs typeface="Verdana"/>
              </a:rPr>
              <a:t>the</a:t>
            </a:r>
            <a:endParaRPr sz="1360">
              <a:latin typeface="Verdana"/>
              <a:cs typeface="Verdana"/>
            </a:endParaRPr>
          </a:p>
          <a:p>
            <a:pPr marL="293667" marR="143379">
              <a:lnSpc>
                <a:spcPts val="1741"/>
              </a:lnSpc>
              <a:spcBef>
                <a:spcPts val="54"/>
              </a:spcBef>
            </a:pPr>
            <a:r>
              <a:rPr sz="1360" spc="-50" dirty="0">
                <a:solidFill>
                  <a:srgbClr val="521751"/>
                </a:solidFill>
                <a:latin typeface="Verdana"/>
                <a:cs typeface="Verdana"/>
              </a:rPr>
              <a:t>package.json to give </a:t>
            </a:r>
            <a:r>
              <a:rPr sz="1360" spc="-59" dirty="0">
                <a:solidFill>
                  <a:srgbClr val="521751"/>
                </a:solidFill>
                <a:latin typeface="Verdana"/>
                <a:cs typeface="Verdana"/>
              </a:rPr>
              <a:t>you</a:t>
            </a:r>
            <a:r>
              <a:rPr sz="1360" spc="-222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50" dirty="0">
                <a:solidFill>
                  <a:srgbClr val="521751"/>
                </a:solidFill>
                <a:latin typeface="Verdana"/>
                <a:cs typeface="Verdana"/>
              </a:rPr>
              <a:t>“shortcuts”  to </a:t>
            </a:r>
            <a:r>
              <a:rPr sz="1360" spc="-54" dirty="0">
                <a:solidFill>
                  <a:srgbClr val="521751"/>
                </a:solidFill>
                <a:latin typeface="Verdana"/>
                <a:cs typeface="Verdana"/>
              </a:rPr>
              <a:t>common </a:t>
            </a:r>
            <a:r>
              <a:rPr sz="1360" spc="-68" dirty="0">
                <a:solidFill>
                  <a:srgbClr val="521751"/>
                </a:solidFill>
                <a:latin typeface="Verdana"/>
                <a:cs typeface="Verdana"/>
              </a:rPr>
              <a:t>tasks/</a:t>
            </a:r>
            <a:r>
              <a:rPr sz="1360" spc="-181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41" dirty="0">
                <a:solidFill>
                  <a:srgbClr val="521751"/>
                </a:solidFill>
                <a:latin typeface="Verdana"/>
                <a:cs typeface="Verdana"/>
              </a:rPr>
              <a:t>commands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04795" y="2266538"/>
            <a:ext cx="4683133" cy="1333115"/>
          </a:xfrm>
          <a:prstGeom prst="rect">
            <a:avLst/>
          </a:prstGeom>
          <a:solidFill>
            <a:srgbClr val="EDC0EC"/>
          </a:solidFill>
        </p:spPr>
        <p:txBody>
          <a:bodyPr vert="horz" wrap="square" lIns="0" tIns="50095" rIns="0" bIns="0" rtlCol="0">
            <a:spAutoFit/>
          </a:bodyPr>
          <a:lstStyle/>
          <a:p>
            <a:pPr marL="293667" marR="252784" indent="-222842">
              <a:spcBef>
                <a:spcPts val="394"/>
              </a:spcBef>
              <a:buFont typeface="Arial"/>
              <a:buChar char="•"/>
              <a:tabLst>
                <a:tab pos="293667" algn="l"/>
                <a:tab pos="294243" algn="l"/>
              </a:tabLst>
            </a:pPr>
            <a:r>
              <a:rPr sz="1360" spc="-23" dirty="0">
                <a:solidFill>
                  <a:srgbClr val="521751"/>
                </a:solidFill>
                <a:latin typeface="Verdana"/>
                <a:cs typeface="Verdana"/>
              </a:rPr>
              <a:t>Node</a:t>
            </a:r>
            <a:r>
              <a:rPr sz="1360" spc="-9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54" dirty="0">
                <a:solidFill>
                  <a:srgbClr val="521751"/>
                </a:solidFill>
                <a:latin typeface="Verdana"/>
                <a:cs typeface="Verdana"/>
              </a:rPr>
              <a:t>projects</a:t>
            </a:r>
            <a:r>
              <a:rPr sz="1360" spc="-9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41" dirty="0">
                <a:solidFill>
                  <a:srgbClr val="521751"/>
                </a:solidFill>
                <a:latin typeface="Verdana"/>
                <a:cs typeface="Verdana"/>
              </a:rPr>
              <a:t>typically</a:t>
            </a:r>
            <a:r>
              <a:rPr sz="1360" spc="-9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41" dirty="0">
                <a:solidFill>
                  <a:srgbClr val="521751"/>
                </a:solidFill>
                <a:latin typeface="Verdana"/>
                <a:cs typeface="Verdana"/>
              </a:rPr>
              <a:t>don’t</a:t>
            </a:r>
            <a:r>
              <a:rPr sz="1360" spc="-10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73" dirty="0">
                <a:solidFill>
                  <a:srgbClr val="521751"/>
                </a:solidFill>
                <a:latin typeface="Verdana"/>
                <a:cs typeface="Verdana"/>
              </a:rPr>
              <a:t>just</a:t>
            </a:r>
            <a:r>
              <a:rPr sz="1360" spc="-103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50" dirty="0">
                <a:solidFill>
                  <a:srgbClr val="521751"/>
                </a:solidFill>
                <a:latin typeface="Verdana"/>
                <a:cs typeface="Verdana"/>
              </a:rPr>
              <a:t>use</a:t>
            </a:r>
            <a:r>
              <a:rPr sz="1360" spc="-91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50" dirty="0">
                <a:solidFill>
                  <a:srgbClr val="521751"/>
                </a:solidFill>
                <a:latin typeface="Verdana"/>
                <a:cs typeface="Verdana"/>
              </a:rPr>
              <a:t>core</a:t>
            </a:r>
            <a:r>
              <a:rPr sz="1360" spc="-9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45" dirty="0">
                <a:solidFill>
                  <a:srgbClr val="521751"/>
                </a:solidFill>
                <a:latin typeface="Verdana"/>
                <a:cs typeface="Verdana"/>
              </a:rPr>
              <a:t>modules  </a:t>
            </a:r>
            <a:r>
              <a:rPr sz="1360" spc="-23" dirty="0">
                <a:solidFill>
                  <a:srgbClr val="521751"/>
                </a:solidFill>
                <a:latin typeface="Verdana"/>
                <a:cs typeface="Verdana"/>
              </a:rPr>
              <a:t>and </a:t>
            </a:r>
            <a:r>
              <a:rPr sz="1360" spc="-50" dirty="0">
                <a:solidFill>
                  <a:srgbClr val="521751"/>
                </a:solidFill>
                <a:latin typeface="Verdana"/>
                <a:cs typeface="Verdana"/>
              </a:rPr>
              <a:t>custom </a:t>
            </a:r>
            <a:r>
              <a:rPr sz="1360" spc="-36" dirty="0">
                <a:solidFill>
                  <a:srgbClr val="521751"/>
                </a:solidFill>
                <a:latin typeface="Verdana"/>
                <a:cs typeface="Verdana"/>
              </a:rPr>
              <a:t>code </a:t>
            </a:r>
            <a:r>
              <a:rPr sz="1360" spc="-45" dirty="0">
                <a:solidFill>
                  <a:srgbClr val="521751"/>
                </a:solidFill>
                <a:latin typeface="Verdana"/>
                <a:cs typeface="Verdana"/>
              </a:rPr>
              <a:t>but </a:t>
            </a:r>
            <a:r>
              <a:rPr sz="1360" spc="-27" dirty="0">
                <a:solidFill>
                  <a:srgbClr val="521751"/>
                </a:solidFill>
                <a:latin typeface="Verdana"/>
                <a:cs typeface="Verdana"/>
              </a:rPr>
              <a:t>also </a:t>
            </a:r>
            <a:r>
              <a:rPr sz="1360" spc="-45" dirty="0">
                <a:solidFill>
                  <a:srgbClr val="521751"/>
                </a:solidFill>
                <a:latin typeface="Verdana"/>
                <a:cs typeface="Verdana"/>
              </a:rPr>
              <a:t>third-party</a:t>
            </a:r>
            <a:r>
              <a:rPr sz="1360" spc="-349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23" dirty="0">
                <a:solidFill>
                  <a:srgbClr val="521751"/>
                </a:solidFill>
                <a:latin typeface="Verdana"/>
                <a:cs typeface="Verdana"/>
              </a:rPr>
              <a:t>packages</a:t>
            </a:r>
            <a:endParaRPr sz="1360">
              <a:latin typeface="Verdana"/>
              <a:cs typeface="Verdana"/>
            </a:endParaRPr>
          </a:p>
          <a:p>
            <a:pPr marL="293667" indent="-223416">
              <a:spcBef>
                <a:spcPts val="91"/>
              </a:spcBef>
              <a:buFont typeface="Arial"/>
              <a:buChar char="•"/>
              <a:tabLst>
                <a:tab pos="293667" algn="l"/>
                <a:tab pos="294243" algn="l"/>
              </a:tabLst>
            </a:pPr>
            <a:r>
              <a:rPr sz="1360" spc="-36" dirty="0">
                <a:solidFill>
                  <a:srgbClr val="521751"/>
                </a:solidFill>
                <a:latin typeface="Verdana"/>
                <a:cs typeface="Verdana"/>
              </a:rPr>
              <a:t>You install </a:t>
            </a:r>
            <a:r>
              <a:rPr sz="1360" spc="-73" dirty="0">
                <a:solidFill>
                  <a:srgbClr val="521751"/>
                </a:solidFill>
                <a:latin typeface="Verdana"/>
                <a:cs typeface="Verdana"/>
              </a:rPr>
              <a:t>them </a:t>
            </a:r>
            <a:r>
              <a:rPr sz="1360" spc="-41" dirty="0">
                <a:solidFill>
                  <a:srgbClr val="521751"/>
                </a:solidFill>
                <a:latin typeface="Verdana"/>
                <a:cs typeface="Verdana"/>
              </a:rPr>
              <a:t>via</a:t>
            </a:r>
            <a:r>
              <a:rPr sz="1360" spc="-204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63" dirty="0">
                <a:solidFill>
                  <a:srgbClr val="521751"/>
                </a:solidFill>
                <a:latin typeface="Verdana"/>
                <a:cs typeface="Verdana"/>
              </a:rPr>
              <a:t>npm</a:t>
            </a:r>
            <a:endParaRPr sz="1360">
              <a:latin typeface="Verdana"/>
              <a:cs typeface="Verdana"/>
            </a:endParaRPr>
          </a:p>
          <a:p>
            <a:pPr marL="293667" marR="226296" indent="-222842">
              <a:lnSpc>
                <a:spcPct val="102699"/>
              </a:lnSpc>
              <a:spcBef>
                <a:spcPts val="63"/>
              </a:spcBef>
              <a:buFont typeface="Arial"/>
              <a:buChar char="•"/>
              <a:tabLst>
                <a:tab pos="293667" algn="l"/>
                <a:tab pos="294243" algn="l"/>
              </a:tabLst>
            </a:pPr>
            <a:r>
              <a:rPr sz="1360" spc="-36" dirty="0">
                <a:solidFill>
                  <a:srgbClr val="521751"/>
                </a:solidFill>
                <a:latin typeface="Verdana"/>
                <a:cs typeface="Verdana"/>
              </a:rPr>
              <a:t>You </a:t>
            </a:r>
            <a:r>
              <a:rPr sz="1360" spc="-27" dirty="0">
                <a:solidFill>
                  <a:srgbClr val="521751"/>
                </a:solidFill>
                <a:latin typeface="Verdana"/>
                <a:cs typeface="Verdana"/>
              </a:rPr>
              <a:t>can </a:t>
            </a:r>
            <a:r>
              <a:rPr sz="1360" spc="-41" dirty="0">
                <a:solidFill>
                  <a:srgbClr val="521751"/>
                </a:solidFill>
                <a:latin typeface="Verdana"/>
                <a:cs typeface="Verdana"/>
              </a:rPr>
              <a:t>differentiate </a:t>
            </a:r>
            <a:r>
              <a:rPr sz="1360" spc="-27" dirty="0">
                <a:solidFill>
                  <a:srgbClr val="521751"/>
                </a:solidFill>
                <a:latin typeface="Verdana"/>
                <a:cs typeface="Verdana"/>
              </a:rPr>
              <a:t>between </a:t>
            </a:r>
            <a:r>
              <a:rPr sz="1360" spc="-41" dirty="0">
                <a:solidFill>
                  <a:srgbClr val="521751"/>
                </a:solidFill>
                <a:latin typeface="Verdana"/>
                <a:cs typeface="Verdana"/>
              </a:rPr>
              <a:t>production  </a:t>
            </a:r>
            <a:r>
              <a:rPr sz="1360" spc="-36" dirty="0">
                <a:solidFill>
                  <a:srgbClr val="521751"/>
                </a:solidFill>
                <a:latin typeface="Verdana"/>
                <a:cs typeface="Verdana"/>
              </a:rPr>
              <a:t>dependencies </a:t>
            </a:r>
            <a:r>
              <a:rPr sz="1360" spc="-77" dirty="0">
                <a:solidFill>
                  <a:srgbClr val="521751"/>
                </a:solidFill>
                <a:latin typeface="Verdana"/>
                <a:cs typeface="Verdana"/>
              </a:rPr>
              <a:t>(--save), </a:t>
            </a:r>
            <a:r>
              <a:rPr sz="1360" spc="-50" dirty="0">
                <a:solidFill>
                  <a:srgbClr val="521751"/>
                </a:solidFill>
                <a:latin typeface="Verdana"/>
                <a:cs typeface="Verdana"/>
              </a:rPr>
              <a:t>development</a:t>
            </a:r>
            <a:r>
              <a:rPr sz="1360" spc="-177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41" dirty="0">
                <a:solidFill>
                  <a:srgbClr val="521751"/>
                </a:solidFill>
                <a:latin typeface="Verdana"/>
                <a:cs typeface="Verdana"/>
              </a:rPr>
              <a:t>dependencies  </a:t>
            </a:r>
            <a:r>
              <a:rPr sz="1360" spc="-59" dirty="0">
                <a:solidFill>
                  <a:srgbClr val="521751"/>
                </a:solidFill>
                <a:latin typeface="Verdana"/>
                <a:cs typeface="Verdana"/>
              </a:rPr>
              <a:t>(--save-dev) </a:t>
            </a:r>
            <a:r>
              <a:rPr sz="1360" spc="-23" dirty="0">
                <a:solidFill>
                  <a:srgbClr val="521751"/>
                </a:solidFill>
                <a:latin typeface="Verdana"/>
                <a:cs typeface="Verdana"/>
              </a:rPr>
              <a:t>and global </a:t>
            </a:r>
            <a:r>
              <a:rPr sz="1360" spc="-36" dirty="0">
                <a:solidFill>
                  <a:srgbClr val="521751"/>
                </a:solidFill>
                <a:latin typeface="Verdana"/>
                <a:cs typeface="Verdana"/>
              </a:rPr>
              <a:t>dependencies</a:t>
            </a:r>
            <a:r>
              <a:rPr sz="1360" spc="-286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91" dirty="0">
                <a:solidFill>
                  <a:srgbClr val="521751"/>
                </a:solidFill>
                <a:latin typeface="Verdana"/>
                <a:cs typeface="Verdana"/>
              </a:rPr>
              <a:t>(-g)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92932" y="4716163"/>
            <a:ext cx="4756838" cy="1130814"/>
          </a:xfrm>
          <a:prstGeom prst="rect">
            <a:avLst/>
          </a:prstGeom>
          <a:solidFill>
            <a:srgbClr val="EDC0EC"/>
          </a:solidFill>
        </p:spPr>
        <p:txBody>
          <a:bodyPr vert="horz" wrap="square" lIns="0" tIns="58158" rIns="0" bIns="0" rtlCol="0">
            <a:spAutoFit/>
          </a:bodyPr>
          <a:lstStyle/>
          <a:p>
            <a:pPr marL="293667" indent="-223416">
              <a:spcBef>
                <a:spcPts val="458"/>
              </a:spcBef>
              <a:buFont typeface="Arial"/>
              <a:buChar char="•"/>
              <a:tabLst>
                <a:tab pos="293667" algn="l"/>
                <a:tab pos="294243" algn="l"/>
              </a:tabLst>
            </a:pPr>
            <a:r>
              <a:rPr sz="1360" spc="-63" dirty="0">
                <a:solidFill>
                  <a:srgbClr val="521751"/>
                </a:solidFill>
                <a:latin typeface="Verdana"/>
                <a:cs typeface="Verdana"/>
              </a:rPr>
              <a:t>Syntax,</a:t>
            </a:r>
            <a:r>
              <a:rPr sz="1360" spc="-109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63" dirty="0">
                <a:solidFill>
                  <a:srgbClr val="521751"/>
                </a:solidFill>
                <a:latin typeface="Verdana"/>
                <a:cs typeface="Verdana"/>
              </a:rPr>
              <a:t>runtime</a:t>
            </a:r>
            <a:r>
              <a:rPr sz="1360" spc="-91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23" dirty="0">
                <a:solidFill>
                  <a:srgbClr val="521751"/>
                </a:solidFill>
                <a:latin typeface="Verdana"/>
                <a:cs typeface="Verdana"/>
              </a:rPr>
              <a:t>and</a:t>
            </a:r>
            <a:r>
              <a:rPr sz="1360" spc="-9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27" dirty="0">
                <a:solidFill>
                  <a:srgbClr val="521751"/>
                </a:solidFill>
                <a:latin typeface="Verdana"/>
                <a:cs typeface="Verdana"/>
              </a:rPr>
              <a:t>logical</a:t>
            </a:r>
            <a:r>
              <a:rPr sz="1360" spc="-103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59" dirty="0">
                <a:solidFill>
                  <a:srgbClr val="521751"/>
                </a:solidFill>
                <a:latin typeface="Verdana"/>
                <a:cs typeface="Verdana"/>
              </a:rPr>
              <a:t>errors</a:t>
            </a:r>
            <a:r>
              <a:rPr sz="1360" spc="-9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23" dirty="0">
                <a:solidFill>
                  <a:srgbClr val="521751"/>
                </a:solidFill>
                <a:latin typeface="Verdana"/>
                <a:cs typeface="Verdana"/>
              </a:rPr>
              <a:t>can</a:t>
            </a:r>
            <a:r>
              <a:rPr sz="1360" spc="-86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45" dirty="0">
                <a:solidFill>
                  <a:srgbClr val="521751"/>
                </a:solidFill>
                <a:latin typeface="Verdana"/>
                <a:cs typeface="Verdana"/>
              </a:rPr>
              <a:t>break</a:t>
            </a:r>
            <a:r>
              <a:rPr sz="1360" spc="-9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59" dirty="0">
                <a:solidFill>
                  <a:srgbClr val="521751"/>
                </a:solidFill>
                <a:latin typeface="Verdana"/>
                <a:cs typeface="Verdana"/>
              </a:rPr>
              <a:t>your</a:t>
            </a:r>
            <a:r>
              <a:rPr sz="1360" spc="-9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9" dirty="0">
                <a:solidFill>
                  <a:srgbClr val="521751"/>
                </a:solidFill>
                <a:latin typeface="Verdana"/>
                <a:cs typeface="Verdana"/>
              </a:rPr>
              <a:t>app</a:t>
            </a:r>
            <a:endParaRPr sz="1360">
              <a:latin typeface="Verdana"/>
              <a:cs typeface="Verdana"/>
            </a:endParaRPr>
          </a:p>
          <a:p>
            <a:pPr marL="293667" indent="-223416">
              <a:buFont typeface="Arial"/>
              <a:buChar char="•"/>
              <a:tabLst>
                <a:tab pos="293667" algn="l"/>
                <a:tab pos="294243" algn="l"/>
              </a:tabLst>
            </a:pPr>
            <a:r>
              <a:rPr sz="1360" spc="-50" dirty="0">
                <a:solidFill>
                  <a:srgbClr val="521751"/>
                </a:solidFill>
                <a:latin typeface="Verdana"/>
                <a:cs typeface="Verdana"/>
              </a:rPr>
              <a:t>Syntax </a:t>
            </a:r>
            <a:r>
              <a:rPr sz="1360" spc="-23" dirty="0">
                <a:solidFill>
                  <a:srgbClr val="521751"/>
                </a:solidFill>
                <a:latin typeface="Verdana"/>
                <a:cs typeface="Verdana"/>
              </a:rPr>
              <a:t>and </a:t>
            </a:r>
            <a:r>
              <a:rPr sz="1360" spc="-63" dirty="0">
                <a:solidFill>
                  <a:srgbClr val="521751"/>
                </a:solidFill>
                <a:latin typeface="Verdana"/>
                <a:cs typeface="Verdana"/>
              </a:rPr>
              <a:t>runtime </a:t>
            </a:r>
            <a:r>
              <a:rPr sz="1360" spc="-59" dirty="0">
                <a:solidFill>
                  <a:srgbClr val="521751"/>
                </a:solidFill>
                <a:latin typeface="Verdana"/>
                <a:cs typeface="Verdana"/>
              </a:rPr>
              <a:t>errors </a:t>
            </a:r>
            <a:r>
              <a:rPr sz="1360" spc="-27" dirty="0">
                <a:solidFill>
                  <a:srgbClr val="521751"/>
                </a:solidFill>
                <a:latin typeface="Verdana"/>
                <a:cs typeface="Verdana"/>
              </a:rPr>
              <a:t>throw </a:t>
            </a:r>
            <a:r>
              <a:rPr sz="1360" spc="-73" dirty="0">
                <a:solidFill>
                  <a:srgbClr val="521751"/>
                </a:solidFill>
                <a:latin typeface="Verdana"/>
                <a:cs typeface="Verdana"/>
              </a:rPr>
              <a:t>(helpful)</a:t>
            </a:r>
            <a:r>
              <a:rPr sz="1360" spc="-29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68" dirty="0">
                <a:solidFill>
                  <a:srgbClr val="521751"/>
                </a:solidFill>
                <a:latin typeface="Verdana"/>
                <a:cs typeface="Verdana"/>
              </a:rPr>
              <a:t>error</a:t>
            </a:r>
            <a:endParaRPr sz="1360">
              <a:latin typeface="Verdana"/>
              <a:cs typeface="Verdana"/>
            </a:endParaRPr>
          </a:p>
          <a:p>
            <a:pPr marL="293667">
              <a:spcBef>
                <a:spcPts val="86"/>
              </a:spcBef>
            </a:pPr>
            <a:r>
              <a:rPr sz="1360" spc="-32" dirty="0">
                <a:solidFill>
                  <a:srgbClr val="521751"/>
                </a:solidFill>
                <a:latin typeface="Verdana"/>
                <a:cs typeface="Verdana"/>
              </a:rPr>
              <a:t>messages </a:t>
            </a:r>
            <a:r>
              <a:rPr sz="1360" spc="-50" dirty="0">
                <a:solidFill>
                  <a:srgbClr val="521751"/>
                </a:solidFill>
                <a:latin typeface="Verdana"/>
                <a:cs typeface="Verdana"/>
              </a:rPr>
              <a:t>(with </a:t>
            </a:r>
            <a:r>
              <a:rPr sz="1360" spc="-54" dirty="0">
                <a:solidFill>
                  <a:srgbClr val="521751"/>
                </a:solidFill>
                <a:latin typeface="Verdana"/>
                <a:cs typeface="Verdana"/>
              </a:rPr>
              <a:t>line</a:t>
            </a:r>
            <a:r>
              <a:rPr sz="1360" spc="-19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86" dirty="0">
                <a:solidFill>
                  <a:srgbClr val="521751"/>
                </a:solidFill>
                <a:latin typeface="Verdana"/>
                <a:cs typeface="Verdana"/>
              </a:rPr>
              <a:t>numbers!)</a:t>
            </a:r>
            <a:endParaRPr sz="1360">
              <a:latin typeface="Verdana"/>
              <a:cs typeface="Verdana"/>
            </a:endParaRPr>
          </a:p>
          <a:p>
            <a:pPr marL="293667" marR="219387" indent="-222842">
              <a:spcBef>
                <a:spcPts val="86"/>
              </a:spcBef>
              <a:buFont typeface="Arial"/>
              <a:buChar char="•"/>
              <a:tabLst>
                <a:tab pos="293667" algn="l"/>
                <a:tab pos="294243" algn="l"/>
              </a:tabLst>
            </a:pPr>
            <a:r>
              <a:rPr sz="1360" spc="-18" dirty="0">
                <a:solidFill>
                  <a:srgbClr val="521751"/>
                </a:solidFill>
                <a:latin typeface="Verdana"/>
                <a:cs typeface="Verdana"/>
              </a:rPr>
              <a:t>Logical</a:t>
            </a:r>
            <a:r>
              <a:rPr sz="1360" spc="-103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59" dirty="0">
                <a:solidFill>
                  <a:srgbClr val="521751"/>
                </a:solidFill>
                <a:latin typeface="Verdana"/>
                <a:cs typeface="Verdana"/>
              </a:rPr>
              <a:t>errors</a:t>
            </a:r>
            <a:r>
              <a:rPr sz="1360" spc="-9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23" dirty="0">
                <a:solidFill>
                  <a:srgbClr val="521751"/>
                </a:solidFill>
                <a:latin typeface="Verdana"/>
                <a:cs typeface="Verdana"/>
              </a:rPr>
              <a:t>can</a:t>
            </a:r>
            <a:r>
              <a:rPr sz="1360" spc="-82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45" dirty="0">
                <a:solidFill>
                  <a:srgbClr val="521751"/>
                </a:solidFill>
                <a:latin typeface="Verdana"/>
                <a:cs typeface="Verdana"/>
              </a:rPr>
              <a:t>be</a:t>
            </a:r>
            <a:r>
              <a:rPr sz="1360" spc="-91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41" dirty="0">
                <a:solidFill>
                  <a:srgbClr val="521751"/>
                </a:solidFill>
                <a:latin typeface="Verdana"/>
                <a:cs typeface="Verdana"/>
              </a:rPr>
              <a:t>fixed</a:t>
            </a:r>
            <a:r>
              <a:rPr sz="1360" spc="-91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18" dirty="0">
                <a:solidFill>
                  <a:srgbClr val="521751"/>
                </a:solidFill>
                <a:latin typeface="Verdana"/>
                <a:cs typeface="Verdana"/>
              </a:rPr>
              <a:t>with</a:t>
            </a:r>
            <a:r>
              <a:rPr sz="1360" spc="-82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45" dirty="0">
                <a:solidFill>
                  <a:srgbClr val="521751"/>
                </a:solidFill>
                <a:latin typeface="Verdana"/>
                <a:cs typeface="Verdana"/>
              </a:rPr>
              <a:t>testing</a:t>
            </a:r>
            <a:r>
              <a:rPr sz="1360" spc="-86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23" dirty="0">
                <a:solidFill>
                  <a:srgbClr val="521751"/>
                </a:solidFill>
                <a:latin typeface="Verdana"/>
                <a:cs typeface="Verdana"/>
              </a:rPr>
              <a:t>and</a:t>
            </a:r>
            <a:r>
              <a:rPr sz="1360" spc="-91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59" dirty="0">
                <a:solidFill>
                  <a:srgbClr val="521751"/>
                </a:solidFill>
                <a:latin typeface="Verdana"/>
                <a:cs typeface="Verdana"/>
              </a:rPr>
              <a:t>the</a:t>
            </a:r>
            <a:r>
              <a:rPr sz="1360" spc="-86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45" dirty="0">
                <a:solidFill>
                  <a:srgbClr val="521751"/>
                </a:solidFill>
                <a:latin typeface="Verdana"/>
                <a:cs typeface="Verdana"/>
              </a:rPr>
              <a:t>help  </a:t>
            </a:r>
            <a:r>
              <a:rPr sz="1360" spc="-27" dirty="0">
                <a:solidFill>
                  <a:srgbClr val="521751"/>
                </a:solidFill>
                <a:latin typeface="Verdana"/>
                <a:cs typeface="Verdana"/>
              </a:rPr>
              <a:t>of </a:t>
            </a:r>
            <a:r>
              <a:rPr sz="1360" spc="-59" dirty="0">
                <a:solidFill>
                  <a:srgbClr val="521751"/>
                </a:solidFill>
                <a:latin typeface="Verdana"/>
                <a:cs typeface="Verdana"/>
              </a:rPr>
              <a:t>the</a:t>
            </a:r>
            <a:r>
              <a:rPr sz="1360" spc="-159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36" dirty="0">
                <a:solidFill>
                  <a:srgbClr val="521751"/>
                </a:solidFill>
                <a:latin typeface="Verdana"/>
                <a:cs typeface="Verdana"/>
              </a:rPr>
              <a:t>debugger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49654" y="4126053"/>
            <a:ext cx="3338021" cy="1739768"/>
          </a:xfrm>
          <a:prstGeom prst="rect">
            <a:avLst/>
          </a:prstGeom>
          <a:solidFill>
            <a:srgbClr val="EDC0EC"/>
          </a:solidFill>
        </p:spPr>
        <p:txBody>
          <a:bodyPr vert="horz" wrap="square" lIns="0" tIns="8061" rIns="0" bIns="0" rtlCol="0">
            <a:spAutoFit/>
          </a:bodyPr>
          <a:lstStyle/>
          <a:p>
            <a:pPr marL="293667" marR="131862" indent="-222842" algn="just">
              <a:lnSpc>
                <a:spcPct val="103299"/>
              </a:lnSpc>
              <a:spcBef>
                <a:spcPts val="63"/>
              </a:spcBef>
              <a:buFont typeface="Arial"/>
              <a:buChar char="•"/>
              <a:tabLst>
                <a:tab pos="294243" algn="l"/>
              </a:tabLst>
            </a:pPr>
            <a:r>
              <a:rPr sz="1360" spc="-23" dirty="0">
                <a:solidFill>
                  <a:srgbClr val="521751"/>
                </a:solidFill>
                <a:latin typeface="Verdana"/>
                <a:cs typeface="Verdana"/>
              </a:rPr>
              <a:t>Use</a:t>
            </a:r>
            <a:r>
              <a:rPr sz="1360" spc="-10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54" dirty="0">
                <a:solidFill>
                  <a:srgbClr val="521751"/>
                </a:solidFill>
                <a:latin typeface="Verdana"/>
                <a:cs typeface="Verdana"/>
              </a:rPr>
              <a:t>the</a:t>
            </a:r>
            <a:r>
              <a:rPr sz="1360" spc="-10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23" dirty="0">
                <a:solidFill>
                  <a:srgbClr val="521751"/>
                </a:solidFill>
                <a:latin typeface="Verdana"/>
                <a:cs typeface="Verdana"/>
              </a:rPr>
              <a:t>VS</a:t>
            </a:r>
            <a:r>
              <a:rPr sz="1360" spc="-91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32" dirty="0">
                <a:solidFill>
                  <a:srgbClr val="521751"/>
                </a:solidFill>
                <a:latin typeface="Verdana"/>
                <a:cs typeface="Verdana"/>
              </a:rPr>
              <a:t>Code</a:t>
            </a:r>
            <a:r>
              <a:rPr sz="1360" spc="-9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23" dirty="0">
                <a:solidFill>
                  <a:srgbClr val="521751"/>
                </a:solidFill>
                <a:latin typeface="Verdana"/>
                <a:cs typeface="Verdana"/>
              </a:rPr>
              <a:t>Node</a:t>
            </a:r>
            <a:r>
              <a:rPr sz="1360" spc="-10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36" dirty="0">
                <a:solidFill>
                  <a:srgbClr val="521751"/>
                </a:solidFill>
                <a:latin typeface="Verdana"/>
                <a:cs typeface="Verdana"/>
              </a:rPr>
              <a:t>debugger</a:t>
            </a:r>
            <a:r>
              <a:rPr sz="1360" spc="-103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50" dirty="0">
                <a:solidFill>
                  <a:srgbClr val="521751"/>
                </a:solidFill>
                <a:latin typeface="Verdana"/>
                <a:cs typeface="Verdana"/>
              </a:rPr>
              <a:t>to  </a:t>
            </a:r>
            <a:r>
              <a:rPr sz="1360" spc="-41" dirty="0">
                <a:solidFill>
                  <a:srgbClr val="521751"/>
                </a:solidFill>
                <a:latin typeface="Verdana"/>
                <a:cs typeface="Verdana"/>
              </a:rPr>
              <a:t>step </a:t>
            </a:r>
            <a:r>
              <a:rPr sz="1360" spc="-50" dirty="0">
                <a:solidFill>
                  <a:srgbClr val="521751"/>
                </a:solidFill>
                <a:latin typeface="Verdana"/>
                <a:cs typeface="Verdana"/>
              </a:rPr>
              <a:t>into </a:t>
            </a:r>
            <a:r>
              <a:rPr sz="1360" spc="-59" dirty="0">
                <a:solidFill>
                  <a:srgbClr val="521751"/>
                </a:solidFill>
                <a:latin typeface="Verdana"/>
                <a:cs typeface="Verdana"/>
              </a:rPr>
              <a:t>your </a:t>
            </a:r>
            <a:r>
              <a:rPr sz="1360" spc="-36" dirty="0">
                <a:solidFill>
                  <a:srgbClr val="521751"/>
                </a:solidFill>
                <a:latin typeface="Verdana"/>
                <a:cs typeface="Verdana"/>
              </a:rPr>
              <a:t>code </a:t>
            </a:r>
            <a:r>
              <a:rPr sz="1360" spc="-23" dirty="0">
                <a:solidFill>
                  <a:srgbClr val="521751"/>
                </a:solidFill>
                <a:latin typeface="Verdana"/>
                <a:cs typeface="Verdana"/>
              </a:rPr>
              <a:t>and </a:t>
            </a:r>
            <a:r>
              <a:rPr sz="1360" spc="-27" dirty="0">
                <a:solidFill>
                  <a:srgbClr val="521751"/>
                </a:solidFill>
                <a:latin typeface="Verdana"/>
                <a:cs typeface="Verdana"/>
              </a:rPr>
              <a:t>go </a:t>
            </a:r>
            <a:r>
              <a:rPr sz="1360" spc="-50" dirty="0">
                <a:solidFill>
                  <a:srgbClr val="521751"/>
                </a:solidFill>
                <a:latin typeface="Verdana"/>
                <a:cs typeface="Verdana"/>
              </a:rPr>
              <a:t>through  </a:t>
            </a:r>
            <a:r>
              <a:rPr sz="1360" spc="-54" dirty="0">
                <a:solidFill>
                  <a:srgbClr val="521751"/>
                </a:solidFill>
                <a:latin typeface="Verdana"/>
                <a:cs typeface="Verdana"/>
              </a:rPr>
              <a:t>it </a:t>
            </a:r>
            <a:r>
              <a:rPr sz="1360" spc="-41" dirty="0">
                <a:solidFill>
                  <a:srgbClr val="521751"/>
                </a:solidFill>
                <a:latin typeface="Verdana"/>
                <a:cs typeface="Verdana"/>
              </a:rPr>
              <a:t>step </a:t>
            </a:r>
            <a:r>
              <a:rPr sz="1360" spc="-50" dirty="0">
                <a:solidFill>
                  <a:srgbClr val="521751"/>
                </a:solidFill>
                <a:latin typeface="Verdana"/>
                <a:cs typeface="Verdana"/>
              </a:rPr>
              <a:t>by</a:t>
            </a:r>
            <a:r>
              <a:rPr sz="1360" spc="-19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41" dirty="0">
                <a:solidFill>
                  <a:srgbClr val="521751"/>
                </a:solidFill>
                <a:latin typeface="Verdana"/>
                <a:cs typeface="Verdana"/>
              </a:rPr>
              <a:t>step</a:t>
            </a:r>
            <a:endParaRPr sz="1360">
              <a:latin typeface="Verdana"/>
              <a:cs typeface="Verdana"/>
            </a:endParaRPr>
          </a:p>
          <a:p>
            <a:pPr marL="293667" indent="-223416" algn="just">
              <a:spcBef>
                <a:spcPts val="86"/>
              </a:spcBef>
              <a:buFont typeface="Arial"/>
              <a:buChar char="•"/>
              <a:tabLst>
                <a:tab pos="294243" algn="l"/>
              </a:tabLst>
            </a:pPr>
            <a:r>
              <a:rPr sz="1360" spc="-18" dirty="0">
                <a:solidFill>
                  <a:srgbClr val="521751"/>
                </a:solidFill>
                <a:latin typeface="Verdana"/>
                <a:cs typeface="Verdana"/>
              </a:rPr>
              <a:t>Analyze </a:t>
            </a:r>
            <a:r>
              <a:rPr sz="1360" spc="-36" dirty="0">
                <a:solidFill>
                  <a:srgbClr val="521751"/>
                </a:solidFill>
                <a:latin typeface="Verdana"/>
                <a:cs typeface="Verdana"/>
              </a:rPr>
              <a:t>variable </a:t>
            </a:r>
            <a:r>
              <a:rPr sz="1360" spc="-41" dirty="0">
                <a:solidFill>
                  <a:srgbClr val="521751"/>
                </a:solidFill>
                <a:latin typeface="Verdana"/>
                <a:cs typeface="Verdana"/>
              </a:rPr>
              <a:t>values </a:t>
            </a:r>
            <a:r>
              <a:rPr sz="1360" spc="-23" dirty="0">
                <a:solidFill>
                  <a:srgbClr val="521751"/>
                </a:solidFill>
                <a:latin typeface="Verdana"/>
                <a:cs typeface="Verdana"/>
              </a:rPr>
              <a:t>at</a:t>
            </a:r>
            <a:r>
              <a:rPr sz="1360" spc="-29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63" dirty="0">
                <a:solidFill>
                  <a:srgbClr val="521751"/>
                </a:solidFill>
                <a:latin typeface="Verdana"/>
                <a:cs typeface="Verdana"/>
              </a:rPr>
              <a:t>runtime</a:t>
            </a:r>
            <a:endParaRPr sz="1360">
              <a:latin typeface="Verdana"/>
              <a:cs typeface="Verdana"/>
            </a:endParaRPr>
          </a:p>
          <a:p>
            <a:pPr marL="293667" indent="-223416" algn="just">
              <a:buFont typeface="Arial"/>
              <a:buChar char="•"/>
              <a:tabLst>
                <a:tab pos="294243" algn="l"/>
              </a:tabLst>
            </a:pPr>
            <a:r>
              <a:rPr sz="1360" spc="-41" dirty="0">
                <a:solidFill>
                  <a:srgbClr val="521751"/>
                </a:solidFill>
                <a:latin typeface="Verdana"/>
                <a:cs typeface="Verdana"/>
              </a:rPr>
              <a:t>Look </a:t>
            </a:r>
            <a:r>
              <a:rPr sz="1360" spc="-50" dirty="0">
                <a:solidFill>
                  <a:srgbClr val="521751"/>
                </a:solidFill>
                <a:latin typeface="Verdana"/>
                <a:cs typeface="Verdana"/>
              </a:rPr>
              <a:t>into </a:t>
            </a:r>
            <a:r>
              <a:rPr sz="1360" spc="-59" dirty="0">
                <a:solidFill>
                  <a:srgbClr val="521751"/>
                </a:solidFill>
                <a:latin typeface="Verdana"/>
                <a:cs typeface="Verdana"/>
              </a:rPr>
              <a:t>(and</a:t>
            </a:r>
            <a:r>
              <a:rPr sz="1360" spc="-19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50" dirty="0">
                <a:solidFill>
                  <a:srgbClr val="521751"/>
                </a:solidFill>
                <a:latin typeface="Verdana"/>
                <a:cs typeface="Verdana"/>
              </a:rPr>
              <a:t>manipulate)</a:t>
            </a:r>
            <a:endParaRPr sz="1360">
              <a:latin typeface="Verdana"/>
              <a:cs typeface="Verdana"/>
            </a:endParaRPr>
          </a:p>
          <a:p>
            <a:pPr marL="293667" algn="just">
              <a:spcBef>
                <a:spcPts val="91"/>
              </a:spcBef>
            </a:pPr>
            <a:r>
              <a:rPr sz="1360" spc="-36" dirty="0">
                <a:solidFill>
                  <a:srgbClr val="521751"/>
                </a:solidFill>
                <a:latin typeface="Verdana"/>
                <a:cs typeface="Verdana"/>
              </a:rPr>
              <a:t>variables </a:t>
            </a:r>
            <a:r>
              <a:rPr sz="1360" spc="-23" dirty="0">
                <a:solidFill>
                  <a:srgbClr val="521751"/>
                </a:solidFill>
                <a:latin typeface="Verdana"/>
                <a:cs typeface="Verdana"/>
              </a:rPr>
              <a:t>at</a:t>
            </a:r>
            <a:r>
              <a:rPr sz="1360" spc="-163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63" dirty="0">
                <a:solidFill>
                  <a:srgbClr val="521751"/>
                </a:solidFill>
                <a:latin typeface="Verdana"/>
                <a:cs typeface="Verdana"/>
              </a:rPr>
              <a:t>runtime</a:t>
            </a:r>
            <a:endParaRPr sz="1360">
              <a:latin typeface="Verdana"/>
              <a:cs typeface="Verdana"/>
            </a:endParaRPr>
          </a:p>
          <a:p>
            <a:pPr marL="293667" indent="-223416" algn="just">
              <a:buFont typeface="Arial"/>
              <a:buChar char="•"/>
              <a:tabLst>
                <a:tab pos="294243" algn="l"/>
              </a:tabLst>
            </a:pPr>
            <a:r>
              <a:rPr sz="1360" spc="-59" dirty="0">
                <a:solidFill>
                  <a:srgbClr val="521751"/>
                </a:solidFill>
                <a:latin typeface="Verdana"/>
                <a:cs typeface="Verdana"/>
              </a:rPr>
              <a:t>Set </a:t>
            </a:r>
            <a:r>
              <a:rPr sz="1360" spc="-41" dirty="0">
                <a:solidFill>
                  <a:srgbClr val="521751"/>
                </a:solidFill>
                <a:latin typeface="Verdana"/>
                <a:cs typeface="Verdana"/>
              </a:rPr>
              <a:t>breakpoints </a:t>
            </a:r>
            <a:r>
              <a:rPr sz="1360" spc="-54" dirty="0">
                <a:solidFill>
                  <a:srgbClr val="521751"/>
                </a:solidFill>
                <a:latin typeface="Verdana"/>
                <a:cs typeface="Verdana"/>
              </a:rPr>
              <a:t>cleverly </a:t>
            </a:r>
            <a:r>
              <a:rPr sz="1360" spc="-127" dirty="0">
                <a:solidFill>
                  <a:srgbClr val="521751"/>
                </a:solidFill>
                <a:latin typeface="Verdana"/>
                <a:cs typeface="Verdana"/>
              </a:rPr>
              <a:t>(i.e.</a:t>
            </a:r>
            <a:r>
              <a:rPr sz="1360" spc="-24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45" dirty="0">
                <a:solidFill>
                  <a:srgbClr val="521751"/>
                </a:solidFill>
                <a:latin typeface="Verdana"/>
                <a:cs typeface="Verdana"/>
              </a:rPr>
              <a:t>respect</a:t>
            </a:r>
            <a:endParaRPr sz="1360">
              <a:latin typeface="Verdana"/>
              <a:cs typeface="Verdana"/>
            </a:endParaRPr>
          </a:p>
          <a:p>
            <a:pPr marL="293667" algn="just">
              <a:spcBef>
                <a:spcPts val="86"/>
              </a:spcBef>
            </a:pPr>
            <a:r>
              <a:rPr sz="1360" spc="-54" dirty="0">
                <a:solidFill>
                  <a:srgbClr val="521751"/>
                </a:solidFill>
                <a:latin typeface="Verdana"/>
                <a:cs typeface="Verdana"/>
              </a:rPr>
              <a:t>the </a:t>
            </a:r>
            <a:r>
              <a:rPr sz="1360" spc="-63" dirty="0">
                <a:solidFill>
                  <a:srgbClr val="521751"/>
                </a:solidFill>
                <a:latin typeface="Verdana"/>
                <a:cs typeface="Verdana"/>
              </a:rPr>
              <a:t>async/ </a:t>
            </a:r>
            <a:r>
              <a:rPr sz="1360" spc="-54" dirty="0">
                <a:solidFill>
                  <a:srgbClr val="521751"/>
                </a:solidFill>
                <a:latin typeface="Verdana"/>
                <a:cs typeface="Verdana"/>
              </a:rPr>
              <a:t>event-driven</a:t>
            </a:r>
            <a:r>
              <a:rPr sz="1360" spc="-159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68" dirty="0">
                <a:solidFill>
                  <a:srgbClr val="521751"/>
                </a:solidFill>
                <a:latin typeface="Verdana"/>
                <a:cs typeface="Verdana"/>
              </a:rPr>
              <a:t>nature)</a:t>
            </a:r>
            <a:endParaRPr sz="136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4420-B65A-45BE-A73F-1D7ECAB5A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solidFill>
                  <a:schemeClr val="accent1">
                    <a:lumMod val="75000"/>
                  </a:schemeClr>
                </a:solidFill>
              </a:rPr>
              <a:t>Thank you </a:t>
            </a:r>
            <a:r>
              <a:rPr lang="en-IN" sz="48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IN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149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9920" y="1179250"/>
            <a:ext cx="5704667" cy="504071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1"/>
              </a:spcBef>
            </a:pPr>
            <a:r>
              <a:rPr spc="-36" dirty="0"/>
              <a:t>What’s </a:t>
            </a:r>
            <a:r>
              <a:rPr spc="14" dirty="0"/>
              <a:t>In </a:t>
            </a:r>
            <a:r>
              <a:rPr spc="-45" dirty="0"/>
              <a:t>This</a:t>
            </a:r>
            <a:r>
              <a:rPr spc="-254" dirty="0"/>
              <a:t> </a:t>
            </a:r>
            <a:r>
              <a:rPr spc="-18" dirty="0"/>
              <a:t>Module?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2642" y="2067418"/>
            <a:ext cx="3795221" cy="394186"/>
          </a:xfrm>
          <a:prstGeom prst="rect">
            <a:avLst/>
          </a:prstGeom>
          <a:solidFill>
            <a:srgbClr val="521751"/>
          </a:solidFill>
        </p:spPr>
        <p:txBody>
          <a:bodyPr vert="horz" wrap="square" lIns="0" tIns="183110" rIns="0" bIns="0" rtlCol="0">
            <a:spAutoFit/>
          </a:bodyPr>
          <a:lstStyle/>
          <a:p>
            <a:pPr marL="298850">
              <a:spcBef>
                <a:spcPts val="1442"/>
              </a:spcBef>
            </a:pPr>
            <a:r>
              <a:rPr sz="1360" spc="27" dirty="0">
                <a:solidFill>
                  <a:srgbClr val="FFFFFF"/>
                </a:solidFill>
                <a:latin typeface="Verdana"/>
                <a:cs typeface="Verdana"/>
              </a:rPr>
              <a:t>How</a:t>
            </a:r>
            <a:r>
              <a:rPr sz="1360" spc="-8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32" dirty="0">
                <a:solidFill>
                  <a:srgbClr val="FFFFFF"/>
                </a:solidFill>
                <a:latin typeface="Verdana"/>
                <a:cs typeface="Verdana"/>
              </a:rPr>
              <a:t>Does</a:t>
            </a:r>
            <a:r>
              <a:rPr sz="136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36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41" dirty="0">
                <a:solidFill>
                  <a:srgbClr val="FFFFFF"/>
                </a:solidFill>
                <a:latin typeface="Verdana"/>
                <a:cs typeface="Verdana"/>
              </a:rPr>
              <a:t>Web</a:t>
            </a:r>
            <a:r>
              <a:rPr sz="1360" spc="-9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dirty="0">
                <a:solidFill>
                  <a:srgbClr val="FFFFFF"/>
                </a:solidFill>
                <a:latin typeface="Verdana"/>
                <a:cs typeface="Verdana"/>
              </a:rPr>
              <a:t>Work</a:t>
            </a:r>
            <a:r>
              <a:rPr sz="136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73" dirty="0">
                <a:solidFill>
                  <a:srgbClr val="FFFFFF"/>
                </a:solidFill>
                <a:latin typeface="Verdana"/>
                <a:cs typeface="Verdana"/>
              </a:rPr>
              <a:t>(Refresher)?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2642" y="2843161"/>
            <a:ext cx="3795221" cy="395349"/>
          </a:xfrm>
          <a:prstGeom prst="rect">
            <a:avLst/>
          </a:prstGeom>
          <a:solidFill>
            <a:srgbClr val="521751"/>
          </a:solidFill>
        </p:spPr>
        <p:txBody>
          <a:bodyPr vert="horz" wrap="square" lIns="0" tIns="184262" rIns="0" bIns="0" rtlCol="0">
            <a:spAutoFit/>
          </a:bodyPr>
          <a:lstStyle/>
          <a:p>
            <a:pPr marL="854514">
              <a:spcBef>
                <a:spcPts val="1451"/>
              </a:spcBef>
            </a:pP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Creating </a:t>
            </a:r>
            <a:r>
              <a:rPr sz="1360" spc="-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Node.js</a:t>
            </a:r>
            <a:r>
              <a:rPr sz="1360" spc="-23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68" dirty="0">
                <a:solidFill>
                  <a:srgbClr val="FFFFFF"/>
                </a:solidFill>
                <a:latin typeface="Verdana"/>
                <a:cs typeface="Verdana"/>
              </a:rPr>
              <a:t>Server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92642" y="3618916"/>
            <a:ext cx="3795221" cy="395931"/>
          </a:xfrm>
          <a:prstGeom prst="rect">
            <a:avLst/>
          </a:prstGeom>
          <a:solidFill>
            <a:srgbClr val="521751"/>
          </a:solidFill>
        </p:spPr>
        <p:txBody>
          <a:bodyPr vert="horz" wrap="square" lIns="0" tIns="184838" rIns="0" bIns="0" rtlCol="0">
            <a:spAutoFit/>
          </a:bodyPr>
          <a:lstStyle/>
          <a:p>
            <a:pPr marL="837239">
              <a:spcBef>
                <a:spcPts val="1455"/>
              </a:spcBef>
            </a:pPr>
            <a:r>
              <a:rPr sz="1360" spc="-23" dirty="0">
                <a:solidFill>
                  <a:srgbClr val="FFFFFF"/>
                </a:solidFill>
                <a:latin typeface="Verdana"/>
                <a:cs typeface="Verdana"/>
              </a:rPr>
              <a:t>Using Node 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Core</a:t>
            </a:r>
            <a:r>
              <a:rPr sz="1360" spc="-23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27" dirty="0">
                <a:solidFill>
                  <a:srgbClr val="FFFFFF"/>
                </a:solidFill>
                <a:latin typeface="Verdana"/>
                <a:cs typeface="Verdana"/>
              </a:rPr>
              <a:t>Modules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2642" y="4394659"/>
            <a:ext cx="3795221" cy="497652"/>
          </a:xfrm>
          <a:prstGeom prst="rect">
            <a:avLst/>
          </a:prstGeom>
          <a:solidFill>
            <a:srgbClr val="521751"/>
          </a:solidFill>
        </p:spPr>
        <p:txBody>
          <a:bodyPr vert="horz" wrap="square" lIns="0" tIns="78311" rIns="0" bIns="0" rtlCol="0">
            <a:spAutoFit/>
          </a:bodyPr>
          <a:lstStyle/>
          <a:p>
            <a:pPr marL="1573711" marR="376009" indent="-1193671">
              <a:spcBef>
                <a:spcPts val="617"/>
              </a:spcBef>
            </a:pPr>
            <a:r>
              <a:rPr sz="1360" spc="-14" dirty="0">
                <a:solidFill>
                  <a:srgbClr val="FFFFFF"/>
                </a:solidFill>
                <a:latin typeface="Verdana"/>
                <a:cs typeface="Verdana"/>
              </a:rPr>
              <a:t>Working </a:t>
            </a:r>
            <a:r>
              <a:rPr sz="1360" spc="-18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1360" spc="-32" dirty="0">
                <a:solidFill>
                  <a:srgbClr val="FFFFFF"/>
                </a:solidFill>
                <a:latin typeface="Verdana"/>
                <a:cs typeface="Verdana"/>
              </a:rPr>
              <a:t>Requests 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sz="1360" spc="-3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27" dirty="0">
                <a:solidFill>
                  <a:srgbClr val="FFFFFF"/>
                </a:solidFill>
                <a:latin typeface="Verdana"/>
                <a:cs typeface="Verdana"/>
              </a:rPr>
              <a:t>Responses  </a:t>
            </a:r>
            <a:r>
              <a:rPr sz="1360" spc="-54" dirty="0">
                <a:solidFill>
                  <a:srgbClr val="FFFFFF"/>
                </a:solidFill>
                <a:latin typeface="Verdana"/>
                <a:cs typeface="Verdana"/>
              </a:rPr>
              <a:t>(Basics)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92642" y="5170413"/>
            <a:ext cx="3795221" cy="395349"/>
          </a:xfrm>
          <a:prstGeom prst="rect">
            <a:avLst/>
          </a:prstGeom>
          <a:solidFill>
            <a:srgbClr val="521751"/>
          </a:solidFill>
        </p:spPr>
        <p:txBody>
          <a:bodyPr vert="horz" wrap="square" lIns="0" tIns="184262" rIns="0" bIns="0" rtlCol="0">
            <a:spAutoFit/>
          </a:bodyPr>
          <a:lstStyle/>
          <a:p>
            <a:pPr marL="335126">
              <a:spcBef>
                <a:spcPts val="1451"/>
              </a:spcBef>
            </a:pPr>
            <a:r>
              <a:rPr sz="1360" spc="-32" dirty="0">
                <a:solidFill>
                  <a:srgbClr val="FFFFFF"/>
                </a:solidFill>
                <a:latin typeface="Verdana"/>
                <a:cs typeface="Verdana"/>
              </a:rPr>
              <a:t>Asynchronous Code 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&amp; </a:t>
            </a: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360" spc="-54" dirty="0">
                <a:solidFill>
                  <a:srgbClr val="FFFFFF"/>
                </a:solidFill>
                <a:latin typeface="Verdana"/>
                <a:cs typeface="Verdana"/>
              </a:rPr>
              <a:t>Event</a:t>
            </a:r>
            <a:r>
              <a:rPr sz="1360" spc="-3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27" dirty="0">
                <a:solidFill>
                  <a:srgbClr val="FFFFFF"/>
                </a:solidFill>
                <a:latin typeface="Verdana"/>
                <a:cs typeface="Verdana"/>
              </a:rPr>
              <a:t>Loop</a:t>
            </a:r>
            <a:endParaRPr sz="136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760" y="1179250"/>
            <a:ext cx="5536646" cy="504071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1"/>
              </a:spcBef>
            </a:pPr>
            <a:r>
              <a:rPr dirty="0"/>
              <a:t>How </a:t>
            </a:r>
            <a:r>
              <a:rPr spc="82" dirty="0"/>
              <a:t>the </a:t>
            </a:r>
            <a:r>
              <a:rPr spc="-5" dirty="0"/>
              <a:t>Web</a:t>
            </a:r>
            <a:r>
              <a:rPr lang="en-IN" spc="-5" dirty="0"/>
              <a:t> </a:t>
            </a:r>
            <a:r>
              <a:rPr spc="-367" dirty="0"/>
              <a:t> </a:t>
            </a:r>
            <a:r>
              <a:rPr spc="-23" dirty="0"/>
              <a:t>Works</a:t>
            </a:r>
            <a:r>
              <a:rPr lang="en-IN" spc="-23" dirty="0"/>
              <a:t> ?</a:t>
            </a:r>
            <a:endParaRPr spc="-23" dirty="0"/>
          </a:p>
        </p:txBody>
      </p:sp>
      <p:sp>
        <p:nvSpPr>
          <p:cNvPr id="3" name="object 3"/>
          <p:cNvSpPr txBox="1"/>
          <p:nvPr/>
        </p:nvSpPr>
        <p:spPr>
          <a:xfrm>
            <a:off x="5101123" y="2025269"/>
            <a:ext cx="1978513" cy="495326"/>
          </a:xfrm>
          <a:prstGeom prst="rect">
            <a:avLst/>
          </a:prstGeom>
          <a:solidFill>
            <a:srgbClr val="521751"/>
          </a:solidFill>
        </p:spPr>
        <p:txBody>
          <a:bodyPr vert="horz" wrap="square" lIns="0" tIns="76008" rIns="0" bIns="0" rtlCol="0">
            <a:spAutoFit/>
          </a:bodyPr>
          <a:lstStyle/>
          <a:p>
            <a:pPr marL="586759" marR="487718" indent="-93858">
              <a:spcBef>
                <a:spcPts val="598"/>
              </a:spcBef>
            </a:pP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User </a:t>
            </a:r>
            <a:r>
              <a:rPr sz="1360" spc="-230" dirty="0">
                <a:solidFill>
                  <a:srgbClr val="FFFFFF"/>
                </a:solidFill>
                <a:latin typeface="Verdana"/>
                <a:cs typeface="Verdana"/>
              </a:rPr>
              <a:t>/ </a:t>
            </a:r>
            <a:r>
              <a:rPr sz="1360" spc="-41" dirty="0">
                <a:solidFill>
                  <a:srgbClr val="FFFFFF"/>
                </a:solidFill>
                <a:latin typeface="Verdana"/>
                <a:cs typeface="Verdana"/>
              </a:rPr>
              <a:t>Client  </a:t>
            </a:r>
            <a:r>
              <a:rPr sz="1360" spc="-54" dirty="0">
                <a:solidFill>
                  <a:srgbClr val="FFFFFF"/>
                </a:solidFill>
                <a:latin typeface="Verdana"/>
                <a:cs typeface="Verdana"/>
              </a:rPr>
              <a:t>(Browser)</a:t>
            </a:r>
            <a:endParaRPr sz="136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50310" y="2946683"/>
            <a:ext cx="3279863" cy="429560"/>
            <a:chOff x="3531870" y="3249536"/>
            <a:chExt cx="3616960" cy="473709"/>
          </a:xfrm>
        </p:grpSpPr>
        <p:sp>
          <p:nvSpPr>
            <p:cNvPr id="5" name="object 5"/>
            <p:cNvSpPr/>
            <p:nvPr/>
          </p:nvSpPr>
          <p:spPr>
            <a:xfrm>
              <a:off x="3538220" y="3255886"/>
              <a:ext cx="3604260" cy="461009"/>
            </a:xfrm>
            <a:custGeom>
              <a:avLst/>
              <a:gdLst/>
              <a:ahLst/>
              <a:cxnLst/>
              <a:rect l="l" t="t" r="r" b="b"/>
              <a:pathLst>
                <a:path w="3604259" h="461010">
                  <a:moveTo>
                    <a:pt x="3604259" y="0"/>
                  </a:moveTo>
                  <a:lnTo>
                    <a:pt x="0" y="0"/>
                  </a:lnTo>
                  <a:lnTo>
                    <a:pt x="0" y="460946"/>
                  </a:lnTo>
                  <a:lnTo>
                    <a:pt x="3604259" y="460946"/>
                  </a:lnTo>
                  <a:lnTo>
                    <a:pt x="3604259" y="0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6" name="object 6"/>
            <p:cNvSpPr/>
            <p:nvPr/>
          </p:nvSpPr>
          <p:spPr>
            <a:xfrm>
              <a:off x="3538220" y="3255886"/>
              <a:ext cx="3604260" cy="461009"/>
            </a:xfrm>
            <a:custGeom>
              <a:avLst/>
              <a:gdLst/>
              <a:ahLst/>
              <a:cxnLst/>
              <a:rect l="l" t="t" r="r" b="b"/>
              <a:pathLst>
                <a:path w="3604259" h="461010">
                  <a:moveTo>
                    <a:pt x="0" y="0"/>
                  </a:moveTo>
                  <a:lnTo>
                    <a:pt x="3604260" y="0"/>
                  </a:lnTo>
                  <a:lnTo>
                    <a:pt x="3604260" y="460947"/>
                  </a:lnTo>
                  <a:lnTo>
                    <a:pt x="0" y="46094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106882" y="3531979"/>
            <a:ext cx="1966996" cy="302319"/>
          </a:xfrm>
          <a:prstGeom prst="rect">
            <a:avLst/>
          </a:prstGeom>
          <a:solidFill>
            <a:srgbClr val="DCDCDC"/>
          </a:solidFill>
          <a:ln w="12700">
            <a:solidFill>
              <a:srgbClr val="4F4F4F"/>
            </a:solidFill>
          </a:ln>
        </p:spPr>
        <p:txBody>
          <a:bodyPr vert="horz" wrap="square" lIns="0" tIns="92131" rIns="0" bIns="0" rtlCol="0">
            <a:spAutoFit/>
          </a:bodyPr>
          <a:lstStyle/>
          <a:p>
            <a:pPr marL="338005">
              <a:spcBef>
                <a:spcPts val="725"/>
              </a:spcBef>
            </a:pPr>
            <a:r>
              <a:rPr sz="1360" spc="-36" dirty="0">
                <a:solidFill>
                  <a:srgbClr val="4F4F4F"/>
                </a:solidFill>
                <a:latin typeface="Verdana"/>
                <a:cs typeface="Verdana"/>
              </a:rPr>
              <a:t>Domain</a:t>
            </a:r>
            <a:r>
              <a:rPr sz="1360" spc="-100" dirty="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sz="1360" spc="-41" dirty="0">
                <a:solidFill>
                  <a:srgbClr val="4F4F4F"/>
                </a:solidFill>
                <a:latin typeface="Verdana"/>
                <a:cs typeface="Verdana"/>
              </a:rPr>
              <a:t>Lookup</a:t>
            </a:r>
            <a:endParaRPr sz="136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101123" y="4637689"/>
            <a:ext cx="1978513" cy="581577"/>
            <a:chOff x="4249572" y="5114340"/>
            <a:chExt cx="2181860" cy="641350"/>
          </a:xfrm>
        </p:grpSpPr>
        <p:sp>
          <p:nvSpPr>
            <p:cNvPr id="9" name="object 9"/>
            <p:cNvSpPr/>
            <p:nvPr/>
          </p:nvSpPr>
          <p:spPr>
            <a:xfrm>
              <a:off x="4255922" y="5120690"/>
              <a:ext cx="2169160" cy="628650"/>
            </a:xfrm>
            <a:custGeom>
              <a:avLst/>
              <a:gdLst/>
              <a:ahLst/>
              <a:cxnLst/>
              <a:rect l="l" t="t" r="r" b="b"/>
              <a:pathLst>
                <a:path w="2169160" h="628650">
                  <a:moveTo>
                    <a:pt x="2168842" y="0"/>
                  </a:moveTo>
                  <a:lnTo>
                    <a:pt x="0" y="0"/>
                  </a:lnTo>
                  <a:lnTo>
                    <a:pt x="0" y="628573"/>
                  </a:lnTo>
                  <a:lnTo>
                    <a:pt x="2168842" y="628573"/>
                  </a:lnTo>
                  <a:lnTo>
                    <a:pt x="2168842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0" name="object 10"/>
            <p:cNvSpPr/>
            <p:nvPr/>
          </p:nvSpPr>
          <p:spPr>
            <a:xfrm>
              <a:off x="4255922" y="5120690"/>
              <a:ext cx="2169160" cy="628650"/>
            </a:xfrm>
            <a:custGeom>
              <a:avLst/>
              <a:gdLst/>
              <a:ahLst/>
              <a:cxnLst/>
              <a:rect l="l" t="t" r="r" b="b"/>
              <a:pathLst>
                <a:path w="2169160" h="628650">
                  <a:moveTo>
                    <a:pt x="0" y="0"/>
                  </a:moveTo>
                  <a:lnTo>
                    <a:pt x="2168838" y="0"/>
                  </a:lnTo>
                  <a:lnTo>
                    <a:pt x="2168838" y="628565"/>
                  </a:lnTo>
                  <a:lnTo>
                    <a:pt x="0" y="62856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320994" y="4701915"/>
            <a:ext cx="1538012" cy="43020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algn="ctr">
              <a:spcBef>
                <a:spcPts val="91"/>
              </a:spcBef>
            </a:pPr>
            <a:r>
              <a:rPr sz="1360" spc="-68" dirty="0">
                <a:solidFill>
                  <a:srgbClr val="FFFFFF"/>
                </a:solidFill>
                <a:latin typeface="Verdana"/>
                <a:cs typeface="Verdana"/>
              </a:rPr>
              <a:t>Server</a:t>
            </a:r>
            <a:endParaRPr sz="136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360" spc="-73" dirty="0">
                <a:solidFill>
                  <a:srgbClr val="FFFFFF"/>
                </a:solidFill>
                <a:latin typeface="Verdana"/>
                <a:cs typeface="Verdana"/>
              </a:rPr>
              <a:t>(at</a:t>
            </a:r>
            <a:r>
              <a:rPr sz="1360" spc="-12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10.212.212.12)</a:t>
            </a:r>
            <a:endParaRPr sz="136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101123" y="5378676"/>
            <a:ext cx="1978513" cy="467565"/>
            <a:chOff x="4249572" y="5931484"/>
            <a:chExt cx="2181860" cy="515620"/>
          </a:xfrm>
        </p:grpSpPr>
        <p:sp>
          <p:nvSpPr>
            <p:cNvPr id="13" name="object 13"/>
            <p:cNvSpPr/>
            <p:nvPr/>
          </p:nvSpPr>
          <p:spPr>
            <a:xfrm>
              <a:off x="4255922" y="5937834"/>
              <a:ext cx="2169160" cy="502920"/>
            </a:xfrm>
            <a:custGeom>
              <a:avLst/>
              <a:gdLst/>
              <a:ahLst/>
              <a:cxnLst/>
              <a:rect l="l" t="t" r="r" b="b"/>
              <a:pathLst>
                <a:path w="2169160" h="502920">
                  <a:moveTo>
                    <a:pt x="2168842" y="0"/>
                  </a:moveTo>
                  <a:lnTo>
                    <a:pt x="0" y="0"/>
                  </a:lnTo>
                  <a:lnTo>
                    <a:pt x="0" y="502850"/>
                  </a:lnTo>
                  <a:lnTo>
                    <a:pt x="2168842" y="502850"/>
                  </a:lnTo>
                  <a:lnTo>
                    <a:pt x="2168842" y="0"/>
                  </a:lnTo>
                  <a:close/>
                </a:path>
              </a:pathLst>
            </a:custGeom>
            <a:solidFill>
              <a:srgbClr val="E2A778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4" name="object 14"/>
            <p:cNvSpPr/>
            <p:nvPr/>
          </p:nvSpPr>
          <p:spPr>
            <a:xfrm>
              <a:off x="4255922" y="5937834"/>
              <a:ext cx="2169160" cy="502920"/>
            </a:xfrm>
            <a:custGeom>
              <a:avLst/>
              <a:gdLst/>
              <a:ahLst/>
              <a:cxnLst/>
              <a:rect l="l" t="t" r="r" b="b"/>
              <a:pathLst>
                <a:path w="2169160" h="502920">
                  <a:moveTo>
                    <a:pt x="0" y="0"/>
                  </a:moveTo>
                  <a:lnTo>
                    <a:pt x="2168838" y="0"/>
                  </a:lnTo>
                  <a:lnTo>
                    <a:pt x="2168838" y="502852"/>
                  </a:lnTo>
                  <a:lnTo>
                    <a:pt x="0" y="5028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E2A778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548005" y="5492399"/>
            <a:ext cx="1081963" cy="22091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360" spc="-91" dirty="0">
                <a:solidFill>
                  <a:srgbClr val="FFFFFF"/>
                </a:solidFill>
                <a:latin typeface="Verdana"/>
                <a:cs typeface="Verdana"/>
              </a:rPr>
              <a:t>&lt;Your</a:t>
            </a:r>
            <a:r>
              <a:rPr sz="136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82" dirty="0">
                <a:solidFill>
                  <a:srgbClr val="FFFFFF"/>
                </a:solidFill>
                <a:latin typeface="Verdana"/>
                <a:cs typeface="Verdana"/>
              </a:rPr>
              <a:t>Code&gt;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70358" y="5441371"/>
            <a:ext cx="2328035" cy="272083"/>
          </a:xfrm>
          <a:prstGeom prst="rect">
            <a:avLst/>
          </a:prstGeom>
          <a:solidFill>
            <a:srgbClr val="F9EDE4"/>
          </a:solidFill>
          <a:ln w="12700">
            <a:solidFill>
              <a:srgbClr val="E2A778"/>
            </a:solidFill>
          </a:ln>
        </p:spPr>
        <p:txBody>
          <a:bodyPr vert="horz" wrap="square" lIns="0" tIns="62188" rIns="0" bIns="0" rtlCol="0">
            <a:spAutoFit/>
          </a:bodyPr>
          <a:lstStyle/>
          <a:p>
            <a:pPr marL="99041">
              <a:spcBef>
                <a:spcPts val="490"/>
              </a:spcBef>
            </a:pPr>
            <a:r>
              <a:rPr sz="1360" b="1" spc="-131" dirty="0">
                <a:solidFill>
                  <a:srgbClr val="E2A778"/>
                </a:solidFill>
                <a:latin typeface="Verdana"/>
                <a:cs typeface="Verdana"/>
              </a:rPr>
              <a:t>Node.js</a:t>
            </a:r>
            <a:r>
              <a:rPr sz="1360" spc="-131" dirty="0">
                <a:solidFill>
                  <a:srgbClr val="E2A778"/>
                </a:solidFill>
                <a:latin typeface="Verdana"/>
                <a:cs typeface="Verdana"/>
              </a:rPr>
              <a:t>, </a:t>
            </a:r>
            <a:r>
              <a:rPr sz="1360" spc="9" dirty="0">
                <a:solidFill>
                  <a:srgbClr val="E2A778"/>
                </a:solidFill>
                <a:latin typeface="Verdana"/>
                <a:cs typeface="Verdana"/>
              </a:rPr>
              <a:t>PHP, </a:t>
            </a:r>
            <a:r>
              <a:rPr sz="1360" spc="-27" dirty="0">
                <a:solidFill>
                  <a:srgbClr val="E2A778"/>
                </a:solidFill>
                <a:latin typeface="Verdana"/>
                <a:cs typeface="Verdana"/>
              </a:rPr>
              <a:t>ASP.NET,</a:t>
            </a:r>
            <a:r>
              <a:rPr sz="1360" spc="-227" dirty="0">
                <a:solidFill>
                  <a:srgbClr val="E2A778"/>
                </a:solidFill>
                <a:latin typeface="Verdana"/>
                <a:cs typeface="Verdana"/>
              </a:rPr>
              <a:t> </a:t>
            </a:r>
            <a:r>
              <a:rPr sz="1360" spc="-172" dirty="0">
                <a:solidFill>
                  <a:srgbClr val="E2A778"/>
                </a:solidFill>
                <a:latin typeface="Verdana"/>
                <a:cs typeface="Verdana"/>
              </a:rPr>
              <a:t>…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87173" y="3440724"/>
            <a:ext cx="1978513" cy="394768"/>
          </a:xfrm>
          <a:prstGeom prst="rect">
            <a:avLst/>
          </a:prstGeom>
          <a:solidFill>
            <a:srgbClr val="521751"/>
          </a:solidFill>
        </p:spPr>
        <p:txBody>
          <a:bodyPr vert="horz" wrap="square" lIns="0" tIns="183686" rIns="0" bIns="0" rtlCol="0">
            <a:spAutoFit/>
          </a:bodyPr>
          <a:lstStyle/>
          <a:p>
            <a:pPr marL="651250">
              <a:spcBef>
                <a:spcPts val="1446"/>
              </a:spcBef>
            </a:pP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Request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15081" y="3440724"/>
            <a:ext cx="1978513" cy="495326"/>
          </a:xfrm>
          <a:prstGeom prst="rect">
            <a:avLst/>
          </a:prstGeom>
          <a:solidFill>
            <a:srgbClr val="FA923F"/>
          </a:solidFill>
        </p:spPr>
        <p:txBody>
          <a:bodyPr vert="horz" wrap="square" lIns="0" tIns="76008" rIns="0" bIns="0" rtlCol="0">
            <a:spAutoFit/>
          </a:bodyPr>
          <a:lstStyle/>
          <a:p>
            <a:pPr marL="752018" marR="118619" indent="-629369">
              <a:spcBef>
                <a:spcPts val="598"/>
              </a:spcBef>
            </a:pPr>
            <a:r>
              <a:rPr sz="1360" spc="-32" dirty="0">
                <a:solidFill>
                  <a:srgbClr val="FFFFFF"/>
                </a:solidFill>
                <a:latin typeface="Verdana"/>
                <a:cs typeface="Verdana"/>
              </a:rPr>
              <a:t>Response </a:t>
            </a:r>
            <a:r>
              <a:rPr sz="1360" spc="-118" dirty="0">
                <a:solidFill>
                  <a:srgbClr val="FFFFFF"/>
                </a:solidFill>
                <a:latin typeface="Verdana"/>
                <a:cs typeface="Verdana"/>
              </a:rPr>
              <a:t>(e.g.</a:t>
            </a:r>
            <a:r>
              <a:rPr sz="1360" spc="-21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18" dirty="0">
                <a:solidFill>
                  <a:srgbClr val="FFFFFF"/>
                </a:solidFill>
                <a:latin typeface="Verdana"/>
                <a:cs typeface="Verdana"/>
              </a:rPr>
              <a:t>HTML  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page)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20839" y="5384434"/>
            <a:ext cx="1966996" cy="329646"/>
          </a:xfrm>
          <a:prstGeom prst="rect">
            <a:avLst/>
          </a:prstGeom>
          <a:solidFill>
            <a:srgbClr val="FEE9D9"/>
          </a:solidFill>
          <a:ln w="12700">
            <a:solidFill>
              <a:srgbClr val="FA923F"/>
            </a:solidFill>
          </a:ln>
        </p:spPr>
        <p:txBody>
          <a:bodyPr vert="horz" wrap="square" lIns="0" tIns="119194" rIns="0" bIns="0" rtlCol="0">
            <a:spAutoFit/>
          </a:bodyPr>
          <a:lstStyle/>
          <a:p>
            <a:pPr marL="581000">
              <a:spcBef>
                <a:spcPts val="939"/>
              </a:spcBef>
            </a:pPr>
            <a:r>
              <a:rPr sz="1360" spc="-14" dirty="0">
                <a:solidFill>
                  <a:srgbClr val="FA923F"/>
                </a:solidFill>
                <a:latin typeface="Verdana"/>
                <a:cs typeface="Verdana"/>
              </a:rPr>
              <a:t>Database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5693" y="2601008"/>
            <a:ext cx="69098" cy="351825"/>
          </a:xfrm>
          <a:custGeom>
            <a:avLst/>
            <a:gdLst/>
            <a:ahLst/>
            <a:cxnLst/>
            <a:rect l="l" t="t" r="r" b="b"/>
            <a:pathLst>
              <a:path w="76200" h="387985">
                <a:moveTo>
                  <a:pt x="25400" y="311353"/>
                </a:moveTo>
                <a:lnTo>
                  <a:pt x="0" y="311353"/>
                </a:lnTo>
                <a:lnTo>
                  <a:pt x="38100" y="387553"/>
                </a:lnTo>
                <a:lnTo>
                  <a:pt x="69850" y="324053"/>
                </a:lnTo>
                <a:lnTo>
                  <a:pt x="25400" y="324053"/>
                </a:lnTo>
                <a:lnTo>
                  <a:pt x="25400" y="311353"/>
                </a:lnTo>
                <a:close/>
              </a:path>
              <a:path w="76200" h="387985">
                <a:moveTo>
                  <a:pt x="50800" y="0"/>
                </a:moveTo>
                <a:lnTo>
                  <a:pt x="25400" y="0"/>
                </a:lnTo>
                <a:lnTo>
                  <a:pt x="25400" y="324053"/>
                </a:lnTo>
                <a:lnTo>
                  <a:pt x="50800" y="324053"/>
                </a:lnTo>
                <a:lnTo>
                  <a:pt x="50800" y="0"/>
                </a:lnTo>
                <a:close/>
              </a:path>
              <a:path w="76200" h="387985">
                <a:moveTo>
                  <a:pt x="76200" y="311353"/>
                </a:moveTo>
                <a:lnTo>
                  <a:pt x="50800" y="311353"/>
                </a:lnTo>
                <a:lnTo>
                  <a:pt x="50800" y="324053"/>
                </a:lnTo>
                <a:lnTo>
                  <a:pt x="69850" y="324053"/>
                </a:lnTo>
                <a:lnTo>
                  <a:pt x="76200" y="311353"/>
                </a:lnTo>
                <a:close/>
              </a:path>
            </a:pathLst>
          </a:custGeom>
          <a:solidFill>
            <a:srgbClr val="521751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1" name="object 21"/>
          <p:cNvSpPr txBox="1"/>
          <p:nvPr/>
        </p:nvSpPr>
        <p:spPr>
          <a:xfrm>
            <a:off x="5274606" y="2656618"/>
            <a:ext cx="1626111" cy="609741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915551">
              <a:spcBef>
                <a:spcPts val="91"/>
              </a:spcBef>
            </a:pPr>
            <a:r>
              <a:rPr sz="1360" spc="-54" dirty="0">
                <a:solidFill>
                  <a:srgbClr val="521751"/>
                </a:solidFill>
                <a:latin typeface="Verdana"/>
                <a:cs typeface="Verdana"/>
              </a:rPr>
              <a:t>enters</a:t>
            </a:r>
            <a:endParaRPr sz="1360">
              <a:latin typeface="Verdana"/>
              <a:cs typeface="Verdana"/>
            </a:endParaRPr>
          </a:p>
          <a:p>
            <a:pPr marL="11516">
              <a:spcBef>
                <a:spcPts val="1415"/>
              </a:spcBef>
            </a:pP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  <a:hlinkClick r:id="rId2"/>
              </a:rPr>
              <a:t>h</a:t>
            </a:r>
            <a:r>
              <a:rPr sz="1360" spc="-41" dirty="0">
                <a:solidFill>
                  <a:srgbClr val="FFFFFF"/>
                </a:solidFill>
                <a:latin typeface="Verdana"/>
                <a:cs typeface="Verdana"/>
                <a:hlinkClick r:id="rId2"/>
              </a:rPr>
              <a:t>t</a:t>
            </a:r>
            <a:r>
              <a:rPr sz="1360" spc="-54" dirty="0">
                <a:solidFill>
                  <a:srgbClr val="FFFFFF"/>
                </a:solidFill>
                <a:latin typeface="Verdana"/>
                <a:cs typeface="Verdana"/>
                <a:hlinkClick r:id="rId2"/>
              </a:rPr>
              <a:t>t</a:t>
            </a:r>
            <a:r>
              <a:rPr sz="1360" spc="-14" dirty="0">
                <a:solidFill>
                  <a:srgbClr val="FFFFFF"/>
                </a:solidFill>
                <a:latin typeface="Verdana"/>
                <a:cs typeface="Verdana"/>
                <a:hlinkClick r:id="rId2"/>
              </a:rPr>
              <a:t>p</a:t>
            </a:r>
            <a:r>
              <a:rPr sz="1360" spc="-299" dirty="0">
                <a:solidFill>
                  <a:srgbClr val="FFFFFF"/>
                </a:solidFill>
                <a:latin typeface="Verdana"/>
                <a:cs typeface="Verdana"/>
                <a:hlinkClick r:id="rId2"/>
              </a:rPr>
              <a:t>:</a:t>
            </a:r>
            <a:r>
              <a:rPr sz="1360" spc="-222" dirty="0">
                <a:solidFill>
                  <a:srgbClr val="FFFFFF"/>
                </a:solidFill>
                <a:latin typeface="Verdana"/>
                <a:cs typeface="Verdana"/>
                <a:hlinkClick r:id="rId2"/>
              </a:rPr>
              <a:t>//</a:t>
            </a:r>
            <a:r>
              <a:rPr sz="1360" spc="-91" dirty="0">
                <a:solidFill>
                  <a:srgbClr val="FFFFFF"/>
                </a:solidFill>
                <a:latin typeface="Verdana"/>
                <a:cs typeface="Verdana"/>
                <a:hlinkClick r:id="rId2"/>
              </a:rPr>
              <a:t>m</a:t>
            </a:r>
            <a:r>
              <a:rPr sz="1360" spc="-68" dirty="0">
                <a:solidFill>
                  <a:srgbClr val="FFFFFF"/>
                </a:solidFill>
                <a:latin typeface="Verdana"/>
                <a:cs typeface="Verdana"/>
                <a:hlinkClick r:id="rId2"/>
              </a:rPr>
              <a:t>y</a:t>
            </a:r>
            <a:r>
              <a:rPr sz="1360" spc="-18" dirty="0">
                <a:solidFill>
                  <a:srgbClr val="FFFFFF"/>
                </a:solidFill>
                <a:latin typeface="Verdana"/>
                <a:cs typeface="Verdana"/>
                <a:hlinkClick r:id="rId2"/>
              </a:rPr>
              <a:t>-</a:t>
            </a:r>
            <a:r>
              <a:rPr sz="1360" spc="-5" dirty="0">
                <a:solidFill>
                  <a:srgbClr val="FFFFFF"/>
                </a:solidFill>
                <a:latin typeface="Verdana"/>
                <a:cs typeface="Verdana"/>
                <a:hlinkClick r:id="rId2"/>
              </a:rPr>
              <a:t>pa</a:t>
            </a:r>
            <a:r>
              <a:rPr sz="1360" dirty="0">
                <a:solidFill>
                  <a:srgbClr val="FFFFFF"/>
                </a:solidFill>
                <a:latin typeface="Verdana"/>
                <a:cs typeface="Verdana"/>
                <a:hlinkClick r:id="rId2"/>
              </a:rPr>
              <a:t>g</a:t>
            </a:r>
            <a:r>
              <a:rPr sz="1360" spc="-54" dirty="0">
                <a:solidFill>
                  <a:srgbClr val="FFFFFF"/>
                </a:solidFill>
                <a:latin typeface="Verdana"/>
                <a:cs typeface="Verdana"/>
                <a:hlinkClick r:id="rId2"/>
              </a:rPr>
              <a:t>e</a:t>
            </a:r>
            <a:r>
              <a:rPr sz="1360" spc="-177" dirty="0">
                <a:solidFill>
                  <a:srgbClr val="FFFFFF"/>
                </a:solidFill>
                <a:latin typeface="Verdana"/>
                <a:cs typeface="Verdana"/>
                <a:hlinkClick r:id="rId2"/>
              </a:rPr>
              <a:t>.</a:t>
            </a:r>
            <a:r>
              <a:rPr sz="1360" spc="-18" dirty="0">
                <a:solidFill>
                  <a:srgbClr val="FFFFFF"/>
                </a:solidFill>
                <a:latin typeface="Verdana"/>
                <a:cs typeface="Verdana"/>
                <a:hlinkClick r:id="rId2"/>
              </a:rPr>
              <a:t>c</a:t>
            </a:r>
            <a:r>
              <a:rPr sz="1360" spc="-32" dirty="0">
                <a:solidFill>
                  <a:srgbClr val="FFFFFF"/>
                </a:solidFill>
                <a:latin typeface="Verdana"/>
                <a:cs typeface="Verdana"/>
                <a:hlinkClick r:id="rId2"/>
              </a:rPr>
              <a:t>o</a:t>
            </a:r>
            <a:r>
              <a:rPr sz="1360" spc="-131" dirty="0">
                <a:solidFill>
                  <a:srgbClr val="FFFFFF"/>
                </a:solidFill>
                <a:latin typeface="Verdana"/>
                <a:cs typeface="Verdana"/>
                <a:hlinkClick r:id="rId2"/>
              </a:rPr>
              <a:t>m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959643" y="3696928"/>
            <a:ext cx="1147607" cy="69098"/>
          </a:xfrm>
          <a:custGeom>
            <a:avLst/>
            <a:gdLst/>
            <a:ahLst/>
            <a:cxnLst/>
            <a:rect l="l" t="t" r="r" b="b"/>
            <a:pathLst>
              <a:path w="1265554" h="76200">
                <a:moveTo>
                  <a:pt x="76212" y="0"/>
                </a:moveTo>
                <a:lnTo>
                  <a:pt x="0" y="38100"/>
                </a:lnTo>
                <a:lnTo>
                  <a:pt x="76212" y="76200"/>
                </a:lnTo>
                <a:lnTo>
                  <a:pt x="76212" y="50800"/>
                </a:lnTo>
                <a:lnTo>
                  <a:pt x="63500" y="50800"/>
                </a:lnTo>
                <a:lnTo>
                  <a:pt x="63500" y="25400"/>
                </a:lnTo>
                <a:lnTo>
                  <a:pt x="76212" y="25400"/>
                </a:lnTo>
                <a:lnTo>
                  <a:pt x="76212" y="0"/>
                </a:lnTo>
                <a:close/>
              </a:path>
              <a:path w="1265554" h="76200">
                <a:moveTo>
                  <a:pt x="76212" y="25400"/>
                </a:moveTo>
                <a:lnTo>
                  <a:pt x="63500" y="25400"/>
                </a:lnTo>
                <a:lnTo>
                  <a:pt x="63500" y="50800"/>
                </a:lnTo>
                <a:lnTo>
                  <a:pt x="76212" y="50800"/>
                </a:lnTo>
                <a:lnTo>
                  <a:pt x="76212" y="25400"/>
                </a:lnTo>
                <a:close/>
              </a:path>
              <a:path w="1265554" h="76200">
                <a:moveTo>
                  <a:pt x="1265148" y="25400"/>
                </a:moveTo>
                <a:lnTo>
                  <a:pt x="76212" y="25400"/>
                </a:lnTo>
                <a:lnTo>
                  <a:pt x="76212" y="50800"/>
                </a:lnTo>
                <a:lnTo>
                  <a:pt x="1265148" y="50800"/>
                </a:lnTo>
                <a:lnTo>
                  <a:pt x="1265148" y="25400"/>
                </a:lnTo>
                <a:close/>
              </a:path>
            </a:pathLst>
          </a:custGeom>
          <a:solidFill>
            <a:srgbClr val="521751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grpSp>
        <p:nvGrpSpPr>
          <p:cNvPr id="23" name="object 23"/>
          <p:cNvGrpSpPr/>
          <p:nvPr/>
        </p:nvGrpSpPr>
        <p:grpSpPr>
          <a:xfrm>
            <a:off x="2941735" y="2281474"/>
            <a:ext cx="6274119" cy="1250678"/>
            <a:chOff x="1868246" y="2515959"/>
            <a:chExt cx="6918959" cy="1379220"/>
          </a:xfrm>
        </p:grpSpPr>
        <p:sp>
          <p:nvSpPr>
            <p:cNvPr id="24" name="object 24"/>
            <p:cNvSpPr/>
            <p:nvPr/>
          </p:nvSpPr>
          <p:spPr>
            <a:xfrm>
              <a:off x="5302250" y="3716832"/>
              <a:ext cx="76200" cy="1781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5" name="object 25"/>
            <p:cNvSpPr/>
            <p:nvPr/>
          </p:nvSpPr>
          <p:spPr>
            <a:xfrm>
              <a:off x="1868246" y="2541359"/>
              <a:ext cx="2388235" cy="1259840"/>
            </a:xfrm>
            <a:custGeom>
              <a:avLst/>
              <a:gdLst/>
              <a:ahLst/>
              <a:cxnLst/>
              <a:rect l="l" t="t" r="r" b="b"/>
              <a:pathLst>
                <a:path w="2388235" h="1259839">
                  <a:moveTo>
                    <a:pt x="25400" y="1183144"/>
                  </a:moveTo>
                  <a:lnTo>
                    <a:pt x="0" y="1183144"/>
                  </a:lnTo>
                  <a:lnTo>
                    <a:pt x="38100" y="1259344"/>
                  </a:lnTo>
                  <a:lnTo>
                    <a:pt x="69860" y="1195844"/>
                  </a:lnTo>
                  <a:lnTo>
                    <a:pt x="25400" y="1195844"/>
                  </a:lnTo>
                  <a:lnTo>
                    <a:pt x="25400" y="1183144"/>
                  </a:lnTo>
                  <a:close/>
                </a:path>
                <a:path w="2388235" h="1259839">
                  <a:moveTo>
                    <a:pt x="2387676" y="0"/>
                  </a:moveTo>
                  <a:lnTo>
                    <a:pt x="25400" y="0"/>
                  </a:lnTo>
                  <a:lnTo>
                    <a:pt x="25400" y="1195844"/>
                  </a:lnTo>
                  <a:lnTo>
                    <a:pt x="50800" y="1195844"/>
                  </a:lnTo>
                  <a:lnTo>
                    <a:pt x="50800" y="25400"/>
                  </a:lnTo>
                  <a:lnTo>
                    <a:pt x="38100" y="25400"/>
                  </a:lnTo>
                  <a:lnTo>
                    <a:pt x="50800" y="12700"/>
                  </a:lnTo>
                  <a:lnTo>
                    <a:pt x="2387676" y="12700"/>
                  </a:lnTo>
                  <a:lnTo>
                    <a:pt x="2387676" y="0"/>
                  </a:lnTo>
                  <a:close/>
                </a:path>
                <a:path w="2388235" h="1259839">
                  <a:moveTo>
                    <a:pt x="76212" y="1183144"/>
                  </a:moveTo>
                  <a:lnTo>
                    <a:pt x="50800" y="1183144"/>
                  </a:lnTo>
                  <a:lnTo>
                    <a:pt x="50800" y="1195844"/>
                  </a:lnTo>
                  <a:lnTo>
                    <a:pt x="69860" y="1195844"/>
                  </a:lnTo>
                  <a:lnTo>
                    <a:pt x="76212" y="1183144"/>
                  </a:lnTo>
                  <a:close/>
                </a:path>
                <a:path w="2388235" h="1259839">
                  <a:moveTo>
                    <a:pt x="50800" y="12700"/>
                  </a:moveTo>
                  <a:lnTo>
                    <a:pt x="38100" y="25400"/>
                  </a:lnTo>
                  <a:lnTo>
                    <a:pt x="50800" y="25400"/>
                  </a:lnTo>
                  <a:lnTo>
                    <a:pt x="50800" y="12700"/>
                  </a:lnTo>
                  <a:close/>
                </a:path>
                <a:path w="2388235" h="1259839">
                  <a:moveTo>
                    <a:pt x="2387676" y="12700"/>
                  </a:moveTo>
                  <a:lnTo>
                    <a:pt x="50800" y="12700"/>
                  </a:lnTo>
                  <a:lnTo>
                    <a:pt x="50800" y="25400"/>
                  </a:lnTo>
                  <a:lnTo>
                    <a:pt x="2387676" y="25400"/>
                  </a:lnTo>
                  <a:lnTo>
                    <a:pt x="2387676" y="1270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6" name="object 26"/>
            <p:cNvSpPr/>
            <p:nvPr/>
          </p:nvSpPr>
          <p:spPr>
            <a:xfrm>
              <a:off x="6456743" y="2515959"/>
              <a:ext cx="2330450" cy="1285240"/>
            </a:xfrm>
            <a:custGeom>
              <a:avLst/>
              <a:gdLst/>
              <a:ahLst/>
              <a:cxnLst/>
              <a:rect l="l" t="t" r="r" b="b"/>
              <a:pathLst>
                <a:path w="2330450" h="1285239">
                  <a:moveTo>
                    <a:pt x="2304910" y="38100"/>
                  </a:moveTo>
                  <a:lnTo>
                    <a:pt x="2304910" y="1284744"/>
                  </a:lnTo>
                  <a:lnTo>
                    <a:pt x="2330310" y="1284744"/>
                  </a:lnTo>
                  <a:lnTo>
                    <a:pt x="2330310" y="50800"/>
                  </a:lnTo>
                  <a:lnTo>
                    <a:pt x="2317610" y="50800"/>
                  </a:lnTo>
                  <a:lnTo>
                    <a:pt x="2304910" y="38100"/>
                  </a:lnTo>
                  <a:close/>
                </a:path>
                <a:path w="2330450" h="1285239">
                  <a:moveTo>
                    <a:pt x="76212" y="0"/>
                  </a:moveTo>
                  <a:lnTo>
                    <a:pt x="0" y="38100"/>
                  </a:lnTo>
                  <a:lnTo>
                    <a:pt x="76212" y="76200"/>
                  </a:lnTo>
                  <a:lnTo>
                    <a:pt x="76212" y="50800"/>
                  </a:lnTo>
                  <a:lnTo>
                    <a:pt x="63512" y="50800"/>
                  </a:lnTo>
                  <a:lnTo>
                    <a:pt x="63512" y="25400"/>
                  </a:lnTo>
                  <a:lnTo>
                    <a:pt x="76212" y="25400"/>
                  </a:lnTo>
                  <a:lnTo>
                    <a:pt x="76212" y="0"/>
                  </a:lnTo>
                  <a:close/>
                </a:path>
                <a:path w="2330450" h="1285239">
                  <a:moveTo>
                    <a:pt x="76212" y="25400"/>
                  </a:moveTo>
                  <a:lnTo>
                    <a:pt x="63512" y="25400"/>
                  </a:lnTo>
                  <a:lnTo>
                    <a:pt x="63512" y="50800"/>
                  </a:lnTo>
                  <a:lnTo>
                    <a:pt x="76212" y="50800"/>
                  </a:lnTo>
                  <a:lnTo>
                    <a:pt x="76212" y="25400"/>
                  </a:lnTo>
                  <a:close/>
                </a:path>
                <a:path w="2330450" h="1285239">
                  <a:moveTo>
                    <a:pt x="2330310" y="25400"/>
                  </a:moveTo>
                  <a:lnTo>
                    <a:pt x="76212" y="25400"/>
                  </a:lnTo>
                  <a:lnTo>
                    <a:pt x="76212" y="50800"/>
                  </a:lnTo>
                  <a:lnTo>
                    <a:pt x="2304910" y="50800"/>
                  </a:lnTo>
                  <a:lnTo>
                    <a:pt x="2304910" y="38100"/>
                  </a:lnTo>
                  <a:lnTo>
                    <a:pt x="2330310" y="38100"/>
                  </a:lnTo>
                  <a:lnTo>
                    <a:pt x="2330310" y="25400"/>
                  </a:lnTo>
                  <a:close/>
                </a:path>
                <a:path w="2330450" h="1285239">
                  <a:moveTo>
                    <a:pt x="2330310" y="38100"/>
                  </a:moveTo>
                  <a:lnTo>
                    <a:pt x="2304910" y="38100"/>
                  </a:lnTo>
                  <a:lnTo>
                    <a:pt x="2317610" y="50800"/>
                  </a:lnTo>
                  <a:lnTo>
                    <a:pt x="2330310" y="50800"/>
                  </a:lnTo>
                  <a:lnTo>
                    <a:pt x="2330310" y="3810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2964768" y="4016473"/>
            <a:ext cx="6274119" cy="1630718"/>
            <a:chOff x="1893646" y="4429277"/>
            <a:chExt cx="6918959" cy="1798320"/>
          </a:xfrm>
        </p:grpSpPr>
        <p:sp>
          <p:nvSpPr>
            <p:cNvPr id="28" name="object 28"/>
            <p:cNvSpPr/>
            <p:nvPr/>
          </p:nvSpPr>
          <p:spPr>
            <a:xfrm>
              <a:off x="1893646" y="4429277"/>
              <a:ext cx="2362835" cy="1043940"/>
            </a:xfrm>
            <a:custGeom>
              <a:avLst/>
              <a:gdLst/>
              <a:ahLst/>
              <a:cxnLst/>
              <a:rect l="l" t="t" r="r" b="b"/>
              <a:pathLst>
                <a:path w="2362835" h="1043939">
                  <a:moveTo>
                    <a:pt x="2286076" y="967600"/>
                  </a:moveTo>
                  <a:lnTo>
                    <a:pt x="2286076" y="1043800"/>
                  </a:lnTo>
                  <a:lnTo>
                    <a:pt x="2336876" y="1018400"/>
                  </a:lnTo>
                  <a:lnTo>
                    <a:pt x="2298776" y="1018400"/>
                  </a:lnTo>
                  <a:lnTo>
                    <a:pt x="2298776" y="993000"/>
                  </a:lnTo>
                  <a:lnTo>
                    <a:pt x="2336876" y="993000"/>
                  </a:lnTo>
                  <a:lnTo>
                    <a:pt x="2286076" y="967600"/>
                  </a:lnTo>
                  <a:close/>
                </a:path>
                <a:path w="2362835" h="1043939">
                  <a:moveTo>
                    <a:pt x="25400" y="0"/>
                  </a:moveTo>
                  <a:lnTo>
                    <a:pt x="0" y="0"/>
                  </a:lnTo>
                  <a:lnTo>
                    <a:pt x="0" y="1018400"/>
                  </a:lnTo>
                  <a:lnTo>
                    <a:pt x="2286076" y="1018400"/>
                  </a:lnTo>
                  <a:lnTo>
                    <a:pt x="2286076" y="1005700"/>
                  </a:lnTo>
                  <a:lnTo>
                    <a:pt x="25400" y="1005700"/>
                  </a:lnTo>
                  <a:lnTo>
                    <a:pt x="12700" y="993000"/>
                  </a:lnTo>
                  <a:lnTo>
                    <a:pt x="25400" y="993000"/>
                  </a:lnTo>
                  <a:lnTo>
                    <a:pt x="25400" y="0"/>
                  </a:lnTo>
                  <a:close/>
                </a:path>
                <a:path w="2362835" h="1043939">
                  <a:moveTo>
                    <a:pt x="2336876" y="993000"/>
                  </a:moveTo>
                  <a:lnTo>
                    <a:pt x="2298776" y="993000"/>
                  </a:lnTo>
                  <a:lnTo>
                    <a:pt x="2298776" y="1018400"/>
                  </a:lnTo>
                  <a:lnTo>
                    <a:pt x="2336876" y="1018400"/>
                  </a:lnTo>
                  <a:lnTo>
                    <a:pt x="2362276" y="1005700"/>
                  </a:lnTo>
                  <a:lnTo>
                    <a:pt x="2336876" y="993000"/>
                  </a:lnTo>
                  <a:close/>
                </a:path>
                <a:path w="2362835" h="1043939">
                  <a:moveTo>
                    <a:pt x="25400" y="993000"/>
                  </a:moveTo>
                  <a:lnTo>
                    <a:pt x="12700" y="993000"/>
                  </a:lnTo>
                  <a:lnTo>
                    <a:pt x="25400" y="1005700"/>
                  </a:lnTo>
                  <a:lnTo>
                    <a:pt x="25400" y="993000"/>
                  </a:lnTo>
                  <a:close/>
                </a:path>
                <a:path w="2362835" h="1043939">
                  <a:moveTo>
                    <a:pt x="2286076" y="993000"/>
                  </a:moveTo>
                  <a:lnTo>
                    <a:pt x="25400" y="993000"/>
                  </a:lnTo>
                  <a:lnTo>
                    <a:pt x="25400" y="1005700"/>
                  </a:lnTo>
                  <a:lnTo>
                    <a:pt x="2286076" y="1005700"/>
                  </a:lnTo>
                  <a:lnTo>
                    <a:pt x="2286076" y="99300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9" name="object 29"/>
            <p:cNvSpPr/>
            <p:nvPr/>
          </p:nvSpPr>
          <p:spPr>
            <a:xfrm>
              <a:off x="6424765" y="4429277"/>
              <a:ext cx="2388235" cy="1018540"/>
            </a:xfrm>
            <a:custGeom>
              <a:avLst/>
              <a:gdLst/>
              <a:ahLst/>
              <a:cxnLst/>
              <a:rect l="l" t="t" r="r" b="b"/>
              <a:pathLst>
                <a:path w="2388234" h="1018539">
                  <a:moveTo>
                    <a:pt x="2336888" y="993000"/>
                  </a:moveTo>
                  <a:lnTo>
                    <a:pt x="0" y="993000"/>
                  </a:lnTo>
                  <a:lnTo>
                    <a:pt x="0" y="1018400"/>
                  </a:lnTo>
                  <a:lnTo>
                    <a:pt x="2362288" y="1018400"/>
                  </a:lnTo>
                  <a:lnTo>
                    <a:pt x="2362288" y="1005700"/>
                  </a:lnTo>
                  <a:lnTo>
                    <a:pt x="2336888" y="1005700"/>
                  </a:lnTo>
                  <a:lnTo>
                    <a:pt x="2336888" y="993000"/>
                  </a:lnTo>
                  <a:close/>
                </a:path>
                <a:path w="2388234" h="1018539">
                  <a:moveTo>
                    <a:pt x="2362288" y="63500"/>
                  </a:moveTo>
                  <a:lnTo>
                    <a:pt x="2336888" y="63500"/>
                  </a:lnTo>
                  <a:lnTo>
                    <a:pt x="2336888" y="1005700"/>
                  </a:lnTo>
                  <a:lnTo>
                    <a:pt x="2349588" y="993000"/>
                  </a:lnTo>
                  <a:lnTo>
                    <a:pt x="2362288" y="993000"/>
                  </a:lnTo>
                  <a:lnTo>
                    <a:pt x="2362288" y="63500"/>
                  </a:lnTo>
                  <a:close/>
                </a:path>
                <a:path w="2388234" h="1018539">
                  <a:moveTo>
                    <a:pt x="2362288" y="993000"/>
                  </a:moveTo>
                  <a:lnTo>
                    <a:pt x="2349588" y="993000"/>
                  </a:lnTo>
                  <a:lnTo>
                    <a:pt x="2336888" y="1005700"/>
                  </a:lnTo>
                  <a:lnTo>
                    <a:pt x="2362288" y="1005700"/>
                  </a:lnTo>
                  <a:lnTo>
                    <a:pt x="2362288" y="993000"/>
                  </a:lnTo>
                  <a:close/>
                </a:path>
                <a:path w="2388234" h="1018539">
                  <a:moveTo>
                    <a:pt x="2349588" y="0"/>
                  </a:moveTo>
                  <a:lnTo>
                    <a:pt x="2311476" y="76200"/>
                  </a:lnTo>
                  <a:lnTo>
                    <a:pt x="2336888" y="76200"/>
                  </a:lnTo>
                  <a:lnTo>
                    <a:pt x="2336888" y="63500"/>
                  </a:lnTo>
                  <a:lnTo>
                    <a:pt x="2381338" y="63500"/>
                  </a:lnTo>
                  <a:lnTo>
                    <a:pt x="2349588" y="0"/>
                  </a:lnTo>
                  <a:close/>
                </a:path>
                <a:path w="2388234" h="1018539">
                  <a:moveTo>
                    <a:pt x="2381338" y="63500"/>
                  </a:moveTo>
                  <a:lnTo>
                    <a:pt x="2362288" y="63500"/>
                  </a:lnTo>
                  <a:lnTo>
                    <a:pt x="2362288" y="76200"/>
                  </a:lnTo>
                  <a:lnTo>
                    <a:pt x="2387688" y="76200"/>
                  </a:lnTo>
                  <a:lnTo>
                    <a:pt x="2381338" y="6350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30" name="object 30"/>
            <p:cNvSpPr/>
            <p:nvPr/>
          </p:nvSpPr>
          <p:spPr>
            <a:xfrm>
              <a:off x="6424765" y="6151156"/>
              <a:ext cx="1265555" cy="76200"/>
            </a:xfrm>
            <a:custGeom>
              <a:avLst/>
              <a:gdLst/>
              <a:ahLst/>
              <a:cxnLst/>
              <a:rect l="l" t="t" r="r" b="b"/>
              <a:pathLst>
                <a:path w="1265554" h="76200">
                  <a:moveTo>
                    <a:pt x="76212" y="0"/>
                  </a:moveTo>
                  <a:lnTo>
                    <a:pt x="0" y="38099"/>
                  </a:lnTo>
                  <a:lnTo>
                    <a:pt x="76212" y="76199"/>
                  </a:lnTo>
                  <a:lnTo>
                    <a:pt x="76212" y="50799"/>
                  </a:lnTo>
                  <a:lnTo>
                    <a:pt x="63512" y="50799"/>
                  </a:lnTo>
                  <a:lnTo>
                    <a:pt x="63512" y="25399"/>
                  </a:lnTo>
                  <a:lnTo>
                    <a:pt x="76212" y="25399"/>
                  </a:lnTo>
                  <a:lnTo>
                    <a:pt x="76212" y="0"/>
                  </a:lnTo>
                  <a:close/>
                </a:path>
                <a:path w="1265554" h="76200">
                  <a:moveTo>
                    <a:pt x="76212" y="25399"/>
                  </a:moveTo>
                  <a:lnTo>
                    <a:pt x="63512" y="25399"/>
                  </a:lnTo>
                  <a:lnTo>
                    <a:pt x="63512" y="50799"/>
                  </a:lnTo>
                  <a:lnTo>
                    <a:pt x="76212" y="50799"/>
                  </a:lnTo>
                  <a:lnTo>
                    <a:pt x="76212" y="25399"/>
                  </a:lnTo>
                  <a:close/>
                </a:path>
                <a:path w="1265554" h="76200">
                  <a:moveTo>
                    <a:pt x="139725" y="25399"/>
                  </a:moveTo>
                  <a:lnTo>
                    <a:pt x="76212" y="25399"/>
                  </a:lnTo>
                  <a:lnTo>
                    <a:pt x="76212" y="50799"/>
                  </a:lnTo>
                  <a:lnTo>
                    <a:pt x="139725" y="50799"/>
                  </a:lnTo>
                  <a:lnTo>
                    <a:pt x="139725" y="25399"/>
                  </a:lnTo>
                  <a:close/>
                </a:path>
                <a:path w="1265554" h="76200">
                  <a:moveTo>
                    <a:pt x="241338" y="25399"/>
                  </a:moveTo>
                  <a:lnTo>
                    <a:pt x="165125" y="25399"/>
                  </a:lnTo>
                  <a:lnTo>
                    <a:pt x="165125" y="50799"/>
                  </a:lnTo>
                  <a:lnTo>
                    <a:pt x="241338" y="50799"/>
                  </a:lnTo>
                  <a:lnTo>
                    <a:pt x="241338" y="25399"/>
                  </a:lnTo>
                  <a:close/>
                </a:path>
                <a:path w="1265554" h="76200">
                  <a:moveTo>
                    <a:pt x="342950" y="25399"/>
                  </a:moveTo>
                  <a:lnTo>
                    <a:pt x="266738" y="25399"/>
                  </a:lnTo>
                  <a:lnTo>
                    <a:pt x="266738" y="50799"/>
                  </a:lnTo>
                  <a:lnTo>
                    <a:pt x="342950" y="50799"/>
                  </a:lnTo>
                  <a:lnTo>
                    <a:pt x="342950" y="25399"/>
                  </a:lnTo>
                  <a:close/>
                </a:path>
                <a:path w="1265554" h="76200">
                  <a:moveTo>
                    <a:pt x="444563" y="25399"/>
                  </a:moveTo>
                  <a:lnTo>
                    <a:pt x="368350" y="25399"/>
                  </a:lnTo>
                  <a:lnTo>
                    <a:pt x="368350" y="50799"/>
                  </a:lnTo>
                  <a:lnTo>
                    <a:pt x="444563" y="50799"/>
                  </a:lnTo>
                  <a:lnTo>
                    <a:pt x="444563" y="25399"/>
                  </a:lnTo>
                  <a:close/>
                </a:path>
                <a:path w="1265554" h="76200">
                  <a:moveTo>
                    <a:pt x="546176" y="25399"/>
                  </a:moveTo>
                  <a:lnTo>
                    <a:pt x="469963" y="25399"/>
                  </a:lnTo>
                  <a:lnTo>
                    <a:pt x="469963" y="50799"/>
                  </a:lnTo>
                  <a:lnTo>
                    <a:pt x="546176" y="50799"/>
                  </a:lnTo>
                  <a:lnTo>
                    <a:pt x="546176" y="25399"/>
                  </a:lnTo>
                  <a:close/>
                </a:path>
                <a:path w="1265554" h="76200">
                  <a:moveTo>
                    <a:pt x="647788" y="25399"/>
                  </a:moveTo>
                  <a:lnTo>
                    <a:pt x="571588" y="25399"/>
                  </a:lnTo>
                  <a:lnTo>
                    <a:pt x="571588" y="50799"/>
                  </a:lnTo>
                  <a:lnTo>
                    <a:pt x="647788" y="50799"/>
                  </a:lnTo>
                  <a:lnTo>
                    <a:pt x="647788" y="25399"/>
                  </a:lnTo>
                  <a:close/>
                </a:path>
                <a:path w="1265554" h="76200">
                  <a:moveTo>
                    <a:pt x="749401" y="25399"/>
                  </a:moveTo>
                  <a:lnTo>
                    <a:pt x="673201" y="25399"/>
                  </a:lnTo>
                  <a:lnTo>
                    <a:pt x="673201" y="50799"/>
                  </a:lnTo>
                  <a:lnTo>
                    <a:pt x="749401" y="50799"/>
                  </a:lnTo>
                  <a:lnTo>
                    <a:pt x="749401" y="25399"/>
                  </a:lnTo>
                  <a:close/>
                </a:path>
                <a:path w="1265554" h="76200">
                  <a:moveTo>
                    <a:pt x="851014" y="25399"/>
                  </a:moveTo>
                  <a:lnTo>
                    <a:pt x="774814" y="25399"/>
                  </a:lnTo>
                  <a:lnTo>
                    <a:pt x="774814" y="50799"/>
                  </a:lnTo>
                  <a:lnTo>
                    <a:pt x="851014" y="50799"/>
                  </a:lnTo>
                  <a:lnTo>
                    <a:pt x="851014" y="25399"/>
                  </a:lnTo>
                  <a:close/>
                </a:path>
                <a:path w="1265554" h="76200">
                  <a:moveTo>
                    <a:pt x="952639" y="25399"/>
                  </a:moveTo>
                  <a:lnTo>
                    <a:pt x="876427" y="25399"/>
                  </a:lnTo>
                  <a:lnTo>
                    <a:pt x="876427" y="50799"/>
                  </a:lnTo>
                  <a:lnTo>
                    <a:pt x="952639" y="50799"/>
                  </a:lnTo>
                  <a:lnTo>
                    <a:pt x="952639" y="25399"/>
                  </a:lnTo>
                  <a:close/>
                </a:path>
                <a:path w="1265554" h="76200">
                  <a:moveTo>
                    <a:pt x="1054252" y="25399"/>
                  </a:moveTo>
                  <a:lnTo>
                    <a:pt x="978039" y="25399"/>
                  </a:lnTo>
                  <a:lnTo>
                    <a:pt x="978039" y="50799"/>
                  </a:lnTo>
                  <a:lnTo>
                    <a:pt x="1054252" y="50799"/>
                  </a:lnTo>
                  <a:lnTo>
                    <a:pt x="1054252" y="25399"/>
                  </a:lnTo>
                  <a:close/>
                </a:path>
                <a:path w="1265554" h="76200">
                  <a:moveTo>
                    <a:pt x="1155865" y="25399"/>
                  </a:moveTo>
                  <a:lnTo>
                    <a:pt x="1079652" y="25399"/>
                  </a:lnTo>
                  <a:lnTo>
                    <a:pt x="1079652" y="50799"/>
                  </a:lnTo>
                  <a:lnTo>
                    <a:pt x="1155865" y="50799"/>
                  </a:lnTo>
                  <a:lnTo>
                    <a:pt x="1155865" y="25399"/>
                  </a:lnTo>
                  <a:close/>
                </a:path>
                <a:path w="1265554" h="76200">
                  <a:moveTo>
                    <a:pt x="1188948" y="0"/>
                  </a:moveTo>
                  <a:lnTo>
                    <a:pt x="1188948" y="76199"/>
                  </a:lnTo>
                  <a:lnTo>
                    <a:pt x="1239757" y="50799"/>
                  </a:lnTo>
                  <a:lnTo>
                    <a:pt x="1201661" y="50799"/>
                  </a:lnTo>
                  <a:lnTo>
                    <a:pt x="1201661" y="25399"/>
                  </a:lnTo>
                  <a:lnTo>
                    <a:pt x="1239757" y="25399"/>
                  </a:lnTo>
                  <a:lnTo>
                    <a:pt x="1188948" y="0"/>
                  </a:lnTo>
                  <a:close/>
                </a:path>
                <a:path w="1265554" h="76200">
                  <a:moveTo>
                    <a:pt x="1188948" y="25399"/>
                  </a:moveTo>
                  <a:lnTo>
                    <a:pt x="1181265" y="25399"/>
                  </a:lnTo>
                  <a:lnTo>
                    <a:pt x="1181265" y="50799"/>
                  </a:lnTo>
                  <a:lnTo>
                    <a:pt x="1188948" y="50799"/>
                  </a:lnTo>
                  <a:lnTo>
                    <a:pt x="1188948" y="25399"/>
                  </a:lnTo>
                  <a:close/>
                </a:path>
                <a:path w="1265554" h="76200">
                  <a:moveTo>
                    <a:pt x="1239757" y="25399"/>
                  </a:moveTo>
                  <a:lnTo>
                    <a:pt x="1201661" y="25399"/>
                  </a:lnTo>
                  <a:lnTo>
                    <a:pt x="1201661" y="50799"/>
                  </a:lnTo>
                  <a:lnTo>
                    <a:pt x="1239757" y="50799"/>
                  </a:lnTo>
                  <a:lnTo>
                    <a:pt x="1265161" y="38099"/>
                  </a:lnTo>
                  <a:lnTo>
                    <a:pt x="1239757" y="25399"/>
                  </a:lnTo>
                  <a:close/>
                </a:path>
              </a:pathLst>
            </a:custGeom>
            <a:solidFill>
              <a:srgbClr val="E2A778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31" name="object 31"/>
            <p:cNvSpPr/>
            <p:nvPr/>
          </p:nvSpPr>
          <p:spPr>
            <a:xfrm>
              <a:off x="5188419" y="5644439"/>
              <a:ext cx="304165" cy="356870"/>
            </a:xfrm>
            <a:custGeom>
              <a:avLst/>
              <a:gdLst/>
              <a:ahLst/>
              <a:cxnLst/>
              <a:rect l="l" t="t" r="r" b="b"/>
              <a:pathLst>
                <a:path w="304164" h="356870">
                  <a:moveTo>
                    <a:pt x="151930" y="0"/>
                  </a:moveTo>
                  <a:lnTo>
                    <a:pt x="0" y="151904"/>
                  </a:lnTo>
                  <a:lnTo>
                    <a:pt x="75971" y="151904"/>
                  </a:lnTo>
                  <a:lnTo>
                    <a:pt x="75971" y="204342"/>
                  </a:lnTo>
                  <a:lnTo>
                    <a:pt x="0" y="204342"/>
                  </a:lnTo>
                  <a:lnTo>
                    <a:pt x="151930" y="356247"/>
                  </a:lnTo>
                  <a:lnTo>
                    <a:pt x="303847" y="204342"/>
                  </a:lnTo>
                  <a:lnTo>
                    <a:pt x="227888" y="204342"/>
                  </a:lnTo>
                  <a:lnTo>
                    <a:pt x="227888" y="151904"/>
                  </a:lnTo>
                  <a:lnTo>
                    <a:pt x="303847" y="151904"/>
                  </a:lnTo>
                  <a:lnTo>
                    <a:pt x="151930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32" name="object 32"/>
            <p:cNvSpPr/>
            <p:nvPr/>
          </p:nvSpPr>
          <p:spPr>
            <a:xfrm>
              <a:off x="5188419" y="5644439"/>
              <a:ext cx="304165" cy="356870"/>
            </a:xfrm>
            <a:custGeom>
              <a:avLst/>
              <a:gdLst/>
              <a:ahLst/>
              <a:cxnLst/>
              <a:rect l="l" t="t" r="r" b="b"/>
              <a:pathLst>
                <a:path w="304164" h="356870">
                  <a:moveTo>
                    <a:pt x="151923" y="0"/>
                  </a:moveTo>
                  <a:lnTo>
                    <a:pt x="303847" y="151903"/>
                  </a:lnTo>
                  <a:lnTo>
                    <a:pt x="227885" y="151903"/>
                  </a:lnTo>
                  <a:lnTo>
                    <a:pt x="227885" y="204348"/>
                  </a:lnTo>
                  <a:lnTo>
                    <a:pt x="303847" y="204348"/>
                  </a:lnTo>
                  <a:lnTo>
                    <a:pt x="151923" y="356251"/>
                  </a:lnTo>
                  <a:lnTo>
                    <a:pt x="0" y="204348"/>
                  </a:lnTo>
                  <a:lnTo>
                    <a:pt x="75961" y="204348"/>
                  </a:lnTo>
                  <a:lnTo>
                    <a:pt x="75961" y="151903"/>
                  </a:lnTo>
                  <a:lnTo>
                    <a:pt x="0" y="151903"/>
                  </a:lnTo>
                  <a:lnTo>
                    <a:pt x="151923" y="0"/>
                  </a:lnTo>
                  <a:close/>
                </a:path>
              </a:pathLst>
            </a:custGeom>
            <a:ln w="12700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33" name="object 33"/>
            <p:cNvSpPr/>
            <p:nvPr/>
          </p:nvSpPr>
          <p:spPr>
            <a:xfrm>
              <a:off x="3915410" y="6189255"/>
              <a:ext cx="340995" cy="0"/>
            </a:xfrm>
            <a:custGeom>
              <a:avLst/>
              <a:gdLst/>
              <a:ahLst/>
              <a:cxnLst/>
              <a:rect l="l" t="t" r="r" b="b"/>
              <a:pathLst>
                <a:path w="340995">
                  <a:moveTo>
                    <a:pt x="0" y="0"/>
                  </a:moveTo>
                  <a:lnTo>
                    <a:pt x="340517" y="0"/>
                  </a:lnTo>
                </a:path>
              </a:pathLst>
            </a:custGeom>
            <a:ln w="24553">
              <a:solidFill>
                <a:srgbClr val="E2A778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4584" y="1179250"/>
            <a:ext cx="7404295" cy="504071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1"/>
              </a:spcBef>
            </a:pPr>
            <a:r>
              <a:rPr spc="-5" dirty="0"/>
              <a:t>HTTP,</a:t>
            </a:r>
            <a:r>
              <a:rPr spc="-141" dirty="0"/>
              <a:t> </a:t>
            </a:r>
            <a:r>
              <a:rPr spc="-27" dirty="0"/>
              <a:t>HTTPS</a:t>
            </a:r>
            <a:r>
              <a:rPr lang="en-IN" spc="-27" dirty="0"/>
              <a:t> Protocol</a:t>
            </a:r>
            <a:endParaRPr spc="-27" dirty="0"/>
          </a:p>
        </p:txBody>
      </p:sp>
      <p:sp>
        <p:nvSpPr>
          <p:cNvPr id="3" name="object 3"/>
          <p:cNvSpPr txBox="1"/>
          <p:nvPr/>
        </p:nvSpPr>
        <p:spPr>
          <a:xfrm>
            <a:off x="3747731" y="2322195"/>
            <a:ext cx="4241480" cy="38833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448" spc="-73" dirty="0">
                <a:solidFill>
                  <a:srgbClr val="FA923F"/>
                </a:solidFill>
                <a:latin typeface="Verdana"/>
                <a:cs typeface="Verdana"/>
              </a:rPr>
              <a:t>H</a:t>
            </a:r>
            <a:r>
              <a:rPr sz="2448" spc="-73" dirty="0">
                <a:solidFill>
                  <a:srgbClr val="4F4F4F"/>
                </a:solidFill>
                <a:latin typeface="Verdana"/>
                <a:cs typeface="Verdana"/>
              </a:rPr>
              <a:t>yper </a:t>
            </a:r>
            <a:r>
              <a:rPr sz="2448" spc="-86" dirty="0">
                <a:solidFill>
                  <a:srgbClr val="FA923F"/>
                </a:solidFill>
                <a:latin typeface="Verdana"/>
                <a:cs typeface="Verdana"/>
              </a:rPr>
              <a:t>T</a:t>
            </a:r>
            <a:r>
              <a:rPr sz="2448" spc="-86" dirty="0">
                <a:solidFill>
                  <a:srgbClr val="4F4F4F"/>
                </a:solidFill>
                <a:latin typeface="Verdana"/>
                <a:cs typeface="Verdana"/>
              </a:rPr>
              <a:t>ext </a:t>
            </a:r>
            <a:r>
              <a:rPr sz="2448" spc="-73" dirty="0">
                <a:solidFill>
                  <a:srgbClr val="FA923F"/>
                </a:solidFill>
                <a:latin typeface="Verdana"/>
                <a:cs typeface="Verdana"/>
              </a:rPr>
              <a:t>T</a:t>
            </a:r>
            <a:r>
              <a:rPr sz="2448" spc="-73" dirty="0">
                <a:solidFill>
                  <a:srgbClr val="4F4F4F"/>
                </a:solidFill>
                <a:latin typeface="Verdana"/>
                <a:cs typeface="Verdana"/>
              </a:rPr>
              <a:t>ransfer</a:t>
            </a:r>
            <a:r>
              <a:rPr sz="2448" spc="-431" dirty="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sz="2448" spc="-54" dirty="0">
                <a:solidFill>
                  <a:srgbClr val="FA923F"/>
                </a:solidFill>
                <a:latin typeface="Verdana"/>
                <a:cs typeface="Verdana"/>
              </a:rPr>
              <a:t>P</a:t>
            </a:r>
            <a:r>
              <a:rPr sz="2448" spc="-54" dirty="0">
                <a:solidFill>
                  <a:srgbClr val="4F4F4F"/>
                </a:solidFill>
                <a:latin typeface="Verdana"/>
                <a:cs typeface="Verdana"/>
              </a:rPr>
              <a:t>rotocol</a:t>
            </a:r>
            <a:endParaRPr sz="2448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29453" y="4027534"/>
            <a:ext cx="5318837" cy="38833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448" spc="-73" dirty="0">
                <a:solidFill>
                  <a:srgbClr val="FA923F"/>
                </a:solidFill>
                <a:latin typeface="Verdana"/>
                <a:cs typeface="Verdana"/>
              </a:rPr>
              <a:t>H</a:t>
            </a:r>
            <a:r>
              <a:rPr sz="2448" spc="-73" dirty="0">
                <a:solidFill>
                  <a:srgbClr val="4F4F4F"/>
                </a:solidFill>
                <a:latin typeface="Verdana"/>
                <a:cs typeface="Verdana"/>
              </a:rPr>
              <a:t>yper </a:t>
            </a:r>
            <a:r>
              <a:rPr sz="2448" spc="-86" dirty="0">
                <a:solidFill>
                  <a:srgbClr val="FA923F"/>
                </a:solidFill>
                <a:latin typeface="Verdana"/>
                <a:cs typeface="Verdana"/>
              </a:rPr>
              <a:t>T</a:t>
            </a:r>
            <a:r>
              <a:rPr sz="2448" spc="-86" dirty="0">
                <a:solidFill>
                  <a:srgbClr val="4F4F4F"/>
                </a:solidFill>
                <a:latin typeface="Verdana"/>
                <a:cs typeface="Verdana"/>
              </a:rPr>
              <a:t>ext </a:t>
            </a:r>
            <a:r>
              <a:rPr sz="2448" spc="-73" dirty="0">
                <a:solidFill>
                  <a:srgbClr val="FA923F"/>
                </a:solidFill>
                <a:latin typeface="Verdana"/>
                <a:cs typeface="Verdana"/>
              </a:rPr>
              <a:t>T</a:t>
            </a:r>
            <a:r>
              <a:rPr sz="2448" spc="-73" dirty="0">
                <a:solidFill>
                  <a:srgbClr val="4F4F4F"/>
                </a:solidFill>
                <a:latin typeface="Verdana"/>
                <a:cs typeface="Verdana"/>
              </a:rPr>
              <a:t>ransfer </a:t>
            </a:r>
            <a:r>
              <a:rPr sz="2448" spc="-54" dirty="0">
                <a:solidFill>
                  <a:srgbClr val="FA923F"/>
                </a:solidFill>
                <a:latin typeface="Verdana"/>
                <a:cs typeface="Verdana"/>
              </a:rPr>
              <a:t>P</a:t>
            </a:r>
            <a:r>
              <a:rPr sz="2448" spc="-54" dirty="0">
                <a:solidFill>
                  <a:srgbClr val="4F4F4F"/>
                </a:solidFill>
                <a:latin typeface="Verdana"/>
                <a:cs typeface="Verdana"/>
              </a:rPr>
              <a:t>rotocol</a:t>
            </a:r>
            <a:r>
              <a:rPr sz="2448" spc="-553" dirty="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sz="2448" spc="-109" dirty="0">
                <a:solidFill>
                  <a:srgbClr val="FA923F"/>
                </a:solidFill>
                <a:latin typeface="Verdana"/>
                <a:cs typeface="Verdana"/>
              </a:rPr>
              <a:t>S</a:t>
            </a:r>
            <a:r>
              <a:rPr sz="2448" spc="-109" dirty="0">
                <a:solidFill>
                  <a:srgbClr val="4F4F4F"/>
                </a:solidFill>
                <a:latin typeface="Verdana"/>
                <a:cs typeface="Verdana"/>
              </a:rPr>
              <a:t>ecure</a:t>
            </a:r>
            <a:endParaRPr sz="2448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90343" y="2893580"/>
            <a:ext cx="6799842" cy="313366"/>
          </a:xfrm>
          <a:prstGeom prst="rect">
            <a:avLst/>
          </a:prstGeom>
          <a:solidFill>
            <a:srgbClr val="521751"/>
          </a:solidFill>
          <a:ln w="12700">
            <a:solidFill>
              <a:srgbClr val="3A0E39"/>
            </a:solidFill>
          </a:ln>
        </p:spPr>
        <p:txBody>
          <a:bodyPr vert="horz" wrap="square" lIns="0" tIns="103071" rIns="0" bIns="0" rtlCol="0">
            <a:spAutoFit/>
          </a:bodyPr>
          <a:lstStyle/>
          <a:p>
            <a:pPr marL="271210">
              <a:spcBef>
                <a:spcPts val="811"/>
              </a:spcBef>
            </a:pPr>
            <a:r>
              <a:rPr sz="1360" spc="68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27" dirty="0">
                <a:solidFill>
                  <a:srgbClr val="FFFFFF"/>
                </a:solidFill>
                <a:latin typeface="Verdana"/>
                <a:cs typeface="Verdana"/>
              </a:rPr>
              <a:t>Protocol</a:t>
            </a:r>
            <a:r>
              <a:rPr sz="1360" spc="-10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41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36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Transferring</a:t>
            </a:r>
            <a:r>
              <a:rPr sz="1360" spc="-8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14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18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41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360" spc="-9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41" dirty="0">
                <a:solidFill>
                  <a:srgbClr val="FFFFFF"/>
                </a:solidFill>
                <a:latin typeface="Verdana"/>
                <a:cs typeface="Verdana"/>
              </a:rPr>
              <a:t>understood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360" spc="-9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23" dirty="0">
                <a:solidFill>
                  <a:srgbClr val="FFFFFF"/>
                </a:solidFill>
                <a:latin typeface="Verdana"/>
                <a:cs typeface="Verdana"/>
              </a:rPr>
              <a:t>Browser</a:t>
            </a:r>
            <a:r>
              <a:rPr sz="1360" spc="-9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23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68" dirty="0">
                <a:solidFill>
                  <a:srgbClr val="FFFFFF"/>
                </a:solidFill>
                <a:latin typeface="Verdana"/>
                <a:cs typeface="Verdana"/>
              </a:rPr>
              <a:t>Server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84585" y="4593224"/>
            <a:ext cx="6811359" cy="319180"/>
          </a:xfrm>
          <a:prstGeom prst="rect">
            <a:avLst/>
          </a:prstGeom>
          <a:solidFill>
            <a:srgbClr val="FA923F"/>
          </a:solidFill>
        </p:spPr>
        <p:txBody>
          <a:bodyPr vert="horz" wrap="square" lIns="0" tIns="108829" rIns="0" bIns="0" rtlCol="0">
            <a:spAutoFit/>
          </a:bodyPr>
          <a:lstStyle/>
          <a:p>
            <a:pPr algn="ctr">
              <a:spcBef>
                <a:spcPts val="856"/>
              </a:spcBef>
            </a:pPr>
            <a:r>
              <a:rPr sz="1360" spc="27" dirty="0">
                <a:solidFill>
                  <a:srgbClr val="FFFFFF"/>
                </a:solidFill>
                <a:latin typeface="Verdana"/>
                <a:cs typeface="Verdana"/>
              </a:rPr>
              <a:t>HTTP </a:t>
            </a:r>
            <a:r>
              <a:rPr sz="1360" spc="-299" dirty="0">
                <a:solidFill>
                  <a:srgbClr val="FFFFFF"/>
                </a:solidFill>
                <a:latin typeface="Verdana"/>
                <a:cs typeface="Verdana"/>
              </a:rPr>
              <a:t>+ </a:t>
            </a:r>
            <a:r>
              <a:rPr sz="1360" spc="-14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Encryption 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(during</a:t>
            </a:r>
            <a:r>
              <a:rPr sz="136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Transmission)</a:t>
            </a:r>
            <a:endParaRPr sz="136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2480" y="1179249"/>
            <a:ext cx="4948921" cy="504071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1"/>
              </a:spcBef>
            </a:pPr>
            <a:r>
              <a:rPr spc="-23" dirty="0"/>
              <a:t>Core</a:t>
            </a:r>
            <a:r>
              <a:rPr spc="-122" dirty="0"/>
              <a:t> </a:t>
            </a:r>
            <a:r>
              <a:rPr spc="5" dirty="0"/>
              <a:t>Modules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76467" y="3439663"/>
            <a:ext cx="2063734" cy="323250"/>
          </a:xfrm>
          <a:prstGeom prst="rect">
            <a:avLst/>
          </a:prstGeom>
          <a:solidFill>
            <a:srgbClr val="521751"/>
          </a:solidFill>
        </p:spPr>
        <p:txBody>
          <a:bodyPr vert="horz" wrap="square" lIns="0" tIns="112860" rIns="0" bIns="0" rtlCol="0">
            <a:spAutoFit/>
          </a:bodyPr>
          <a:lstStyle/>
          <a:p>
            <a:pPr algn="ctr">
              <a:spcBef>
                <a:spcPts val="889"/>
              </a:spcBef>
            </a:pPr>
            <a:r>
              <a:rPr sz="1360" spc="-9" dirty="0">
                <a:solidFill>
                  <a:srgbClr val="FFFFFF"/>
                </a:solidFill>
                <a:latin typeface="Verdana"/>
                <a:cs typeface="Verdana"/>
              </a:rPr>
              <a:t>fs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6467" y="4081217"/>
            <a:ext cx="2063734" cy="322670"/>
          </a:xfrm>
          <a:prstGeom prst="rect">
            <a:avLst/>
          </a:prstGeom>
          <a:solidFill>
            <a:srgbClr val="521751"/>
          </a:solidFill>
        </p:spPr>
        <p:txBody>
          <a:bodyPr vert="horz" wrap="square" lIns="0" tIns="112285" rIns="0" bIns="0" rtlCol="0">
            <a:spAutoFit/>
          </a:bodyPr>
          <a:lstStyle/>
          <a:p>
            <a:pPr algn="ctr">
              <a:spcBef>
                <a:spcPts val="884"/>
              </a:spcBef>
            </a:pPr>
            <a:r>
              <a:rPr sz="1360" spc="-32" dirty="0">
                <a:solidFill>
                  <a:srgbClr val="FFFFFF"/>
                </a:solidFill>
                <a:latin typeface="Verdana"/>
                <a:cs typeface="Verdana"/>
              </a:rPr>
              <a:t>path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6467" y="2156555"/>
            <a:ext cx="2063734" cy="320925"/>
          </a:xfrm>
          <a:prstGeom prst="rect">
            <a:avLst/>
          </a:prstGeom>
          <a:solidFill>
            <a:srgbClr val="521751"/>
          </a:solidFill>
        </p:spPr>
        <p:txBody>
          <a:bodyPr vert="horz" wrap="square" lIns="0" tIns="110557" rIns="0" bIns="0" rtlCol="0">
            <a:spAutoFit/>
          </a:bodyPr>
          <a:lstStyle/>
          <a:p>
            <a:pPr algn="ctr">
              <a:spcBef>
                <a:spcPts val="871"/>
              </a:spcBef>
            </a:pP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http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6467" y="2798110"/>
            <a:ext cx="2063734" cy="323250"/>
          </a:xfrm>
          <a:prstGeom prst="rect">
            <a:avLst/>
          </a:prstGeom>
          <a:solidFill>
            <a:srgbClr val="521751"/>
          </a:solidFill>
        </p:spPr>
        <p:txBody>
          <a:bodyPr vert="horz" wrap="square" lIns="0" tIns="112860" rIns="0" bIns="0" rtlCol="0">
            <a:spAutoFit/>
          </a:bodyPr>
          <a:lstStyle/>
          <a:p>
            <a:pPr algn="ctr">
              <a:spcBef>
                <a:spcPts val="889"/>
              </a:spcBef>
            </a:pPr>
            <a:r>
              <a:rPr sz="1360" spc="-41" dirty="0">
                <a:solidFill>
                  <a:srgbClr val="FFFFFF"/>
                </a:solidFill>
                <a:latin typeface="Verdana"/>
                <a:cs typeface="Verdana"/>
              </a:rPr>
              <a:t>https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76467" y="4722760"/>
            <a:ext cx="2063734" cy="322670"/>
          </a:xfrm>
          <a:prstGeom prst="rect">
            <a:avLst/>
          </a:prstGeom>
          <a:solidFill>
            <a:srgbClr val="521751"/>
          </a:solidFill>
        </p:spPr>
        <p:txBody>
          <a:bodyPr vert="horz" wrap="square" lIns="0" tIns="112285" rIns="0" bIns="0" rtlCol="0">
            <a:spAutoFit/>
          </a:bodyPr>
          <a:lstStyle/>
          <a:p>
            <a:pPr algn="ctr">
              <a:spcBef>
                <a:spcPts val="884"/>
              </a:spcBef>
            </a:pPr>
            <a:r>
              <a:rPr sz="1360" spc="-23" dirty="0">
                <a:solidFill>
                  <a:srgbClr val="FFFFFF"/>
                </a:solidFill>
                <a:latin typeface="Verdana"/>
                <a:cs typeface="Verdana"/>
              </a:rPr>
              <a:t>os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84065" y="2162315"/>
            <a:ext cx="3014411" cy="315110"/>
          </a:xfrm>
          <a:prstGeom prst="rect">
            <a:avLst/>
          </a:prstGeom>
          <a:solidFill>
            <a:srgbClr val="FA923F"/>
          </a:solidFill>
          <a:ln w="12700">
            <a:solidFill>
              <a:srgbClr val="521751"/>
            </a:solidFill>
          </a:ln>
        </p:spPr>
        <p:txBody>
          <a:bodyPr vert="horz" wrap="square" lIns="0" tIns="104799" rIns="0" bIns="0" rtlCol="0">
            <a:spAutoFit/>
          </a:bodyPr>
          <a:lstStyle/>
          <a:p>
            <a:pPr marL="237813">
              <a:spcBef>
                <a:spcPts val="825"/>
              </a:spcBef>
            </a:pPr>
            <a:r>
              <a:rPr sz="1360" spc="-27" dirty="0">
                <a:solidFill>
                  <a:srgbClr val="FFFFFF"/>
                </a:solidFill>
                <a:latin typeface="Verdana"/>
                <a:cs typeface="Verdana"/>
              </a:rPr>
              <a:t>Launch </a:t>
            </a:r>
            <a:r>
              <a:rPr sz="1360" spc="-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server, </a:t>
            </a:r>
            <a:r>
              <a:rPr sz="1360" spc="-41" dirty="0">
                <a:solidFill>
                  <a:srgbClr val="FFFFFF"/>
                </a:solidFill>
                <a:latin typeface="Verdana"/>
                <a:cs typeface="Verdana"/>
              </a:rPr>
              <a:t>send</a:t>
            </a:r>
            <a:r>
              <a:rPr sz="1360" spc="-28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requests</a:t>
            </a:r>
            <a:endParaRPr sz="136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222264" y="2181501"/>
            <a:ext cx="774476" cy="389252"/>
            <a:chOff x="4383163" y="2405710"/>
            <a:chExt cx="854075" cy="429259"/>
          </a:xfrm>
        </p:grpSpPr>
        <p:sp>
          <p:nvSpPr>
            <p:cNvPr id="10" name="object 10"/>
            <p:cNvSpPr/>
            <p:nvPr/>
          </p:nvSpPr>
          <p:spPr>
            <a:xfrm>
              <a:off x="4389513" y="2412060"/>
              <a:ext cx="841375" cy="416559"/>
            </a:xfrm>
            <a:custGeom>
              <a:avLst/>
              <a:gdLst/>
              <a:ahLst/>
              <a:cxnLst/>
              <a:rect l="l" t="t" r="r" b="b"/>
              <a:pathLst>
                <a:path w="841375" h="416560">
                  <a:moveTo>
                    <a:pt x="632587" y="0"/>
                  </a:moveTo>
                  <a:lnTo>
                    <a:pt x="632587" y="104101"/>
                  </a:lnTo>
                  <a:lnTo>
                    <a:pt x="0" y="104101"/>
                  </a:lnTo>
                  <a:lnTo>
                    <a:pt x="0" y="312318"/>
                  </a:lnTo>
                  <a:lnTo>
                    <a:pt x="632587" y="312318"/>
                  </a:lnTo>
                  <a:lnTo>
                    <a:pt x="632587" y="416420"/>
                  </a:lnTo>
                  <a:lnTo>
                    <a:pt x="840816" y="208203"/>
                  </a:lnTo>
                  <a:lnTo>
                    <a:pt x="632587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1" name="object 11"/>
            <p:cNvSpPr/>
            <p:nvPr/>
          </p:nvSpPr>
          <p:spPr>
            <a:xfrm>
              <a:off x="4389513" y="2412060"/>
              <a:ext cx="841375" cy="416559"/>
            </a:xfrm>
            <a:custGeom>
              <a:avLst/>
              <a:gdLst/>
              <a:ahLst/>
              <a:cxnLst/>
              <a:rect l="l" t="t" r="r" b="b"/>
              <a:pathLst>
                <a:path w="841375" h="416560">
                  <a:moveTo>
                    <a:pt x="0" y="104106"/>
                  </a:moveTo>
                  <a:lnTo>
                    <a:pt x="632579" y="104106"/>
                  </a:lnTo>
                  <a:lnTo>
                    <a:pt x="632579" y="0"/>
                  </a:lnTo>
                  <a:lnTo>
                    <a:pt x="840819" y="208212"/>
                  </a:lnTo>
                  <a:lnTo>
                    <a:pt x="632579" y="416424"/>
                  </a:lnTo>
                  <a:lnTo>
                    <a:pt x="632579" y="312318"/>
                  </a:lnTo>
                  <a:lnTo>
                    <a:pt x="0" y="312318"/>
                  </a:lnTo>
                  <a:lnTo>
                    <a:pt x="0" y="104106"/>
                  </a:lnTo>
                  <a:close/>
                </a:path>
              </a:pathLst>
            </a:custGeom>
            <a:ln w="12700">
              <a:solidFill>
                <a:srgbClr val="521751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184065" y="2803868"/>
            <a:ext cx="3014411" cy="317436"/>
          </a:xfrm>
          <a:prstGeom prst="rect">
            <a:avLst/>
          </a:prstGeom>
          <a:solidFill>
            <a:srgbClr val="FA923F"/>
          </a:solidFill>
          <a:ln w="12700">
            <a:solidFill>
              <a:srgbClr val="521751"/>
            </a:solidFill>
          </a:ln>
        </p:spPr>
        <p:txBody>
          <a:bodyPr vert="horz" wrap="square" lIns="0" tIns="107102" rIns="0" bIns="0" rtlCol="0">
            <a:spAutoFit/>
          </a:bodyPr>
          <a:lstStyle/>
          <a:p>
            <a:pPr marL="671404">
              <a:spcBef>
                <a:spcPts val="843"/>
              </a:spcBef>
            </a:pPr>
            <a:r>
              <a:rPr sz="1360" spc="-27" dirty="0">
                <a:solidFill>
                  <a:srgbClr val="FFFFFF"/>
                </a:solidFill>
                <a:latin typeface="Verdana"/>
                <a:cs typeface="Verdana"/>
              </a:rPr>
              <a:t>Launch </a:t>
            </a:r>
            <a:r>
              <a:rPr sz="1360" spc="-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SSL</a:t>
            </a:r>
            <a:r>
              <a:rPr sz="1360" spc="-24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server</a:t>
            </a:r>
            <a:endParaRPr sz="136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222264" y="2823044"/>
            <a:ext cx="774476" cy="389252"/>
            <a:chOff x="4383163" y="3113189"/>
            <a:chExt cx="854075" cy="429259"/>
          </a:xfrm>
        </p:grpSpPr>
        <p:sp>
          <p:nvSpPr>
            <p:cNvPr id="14" name="object 14"/>
            <p:cNvSpPr/>
            <p:nvPr/>
          </p:nvSpPr>
          <p:spPr>
            <a:xfrm>
              <a:off x="4389513" y="3119539"/>
              <a:ext cx="841375" cy="416559"/>
            </a:xfrm>
            <a:custGeom>
              <a:avLst/>
              <a:gdLst/>
              <a:ahLst/>
              <a:cxnLst/>
              <a:rect l="l" t="t" r="r" b="b"/>
              <a:pathLst>
                <a:path w="841375" h="416560">
                  <a:moveTo>
                    <a:pt x="632587" y="0"/>
                  </a:moveTo>
                  <a:lnTo>
                    <a:pt x="632587" y="104114"/>
                  </a:lnTo>
                  <a:lnTo>
                    <a:pt x="0" y="104114"/>
                  </a:lnTo>
                  <a:lnTo>
                    <a:pt x="0" y="312318"/>
                  </a:lnTo>
                  <a:lnTo>
                    <a:pt x="632587" y="312318"/>
                  </a:lnTo>
                  <a:lnTo>
                    <a:pt x="632587" y="416433"/>
                  </a:lnTo>
                  <a:lnTo>
                    <a:pt x="840816" y="208216"/>
                  </a:lnTo>
                  <a:lnTo>
                    <a:pt x="632587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5" name="object 15"/>
            <p:cNvSpPr/>
            <p:nvPr/>
          </p:nvSpPr>
          <p:spPr>
            <a:xfrm>
              <a:off x="4389513" y="3119539"/>
              <a:ext cx="841375" cy="416559"/>
            </a:xfrm>
            <a:custGeom>
              <a:avLst/>
              <a:gdLst/>
              <a:ahLst/>
              <a:cxnLst/>
              <a:rect l="l" t="t" r="r" b="b"/>
              <a:pathLst>
                <a:path w="841375" h="416560">
                  <a:moveTo>
                    <a:pt x="0" y="104106"/>
                  </a:moveTo>
                  <a:lnTo>
                    <a:pt x="632579" y="104106"/>
                  </a:lnTo>
                  <a:lnTo>
                    <a:pt x="632579" y="0"/>
                  </a:lnTo>
                  <a:lnTo>
                    <a:pt x="840819" y="208212"/>
                  </a:lnTo>
                  <a:lnTo>
                    <a:pt x="632579" y="416424"/>
                  </a:lnTo>
                  <a:lnTo>
                    <a:pt x="632579" y="312318"/>
                  </a:lnTo>
                  <a:lnTo>
                    <a:pt x="0" y="312318"/>
                  </a:lnTo>
                  <a:lnTo>
                    <a:pt x="0" y="104106"/>
                  </a:lnTo>
                  <a:close/>
                </a:path>
              </a:pathLst>
            </a:custGeom>
            <a:ln w="12700">
              <a:solidFill>
                <a:srgbClr val="521751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184065" y="3445423"/>
            <a:ext cx="3014411" cy="317436"/>
          </a:xfrm>
          <a:prstGeom prst="rect">
            <a:avLst/>
          </a:prstGeom>
          <a:solidFill>
            <a:srgbClr val="FA923F"/>
          </a:solidFill>
          <a:ln w="12700">
            <a:solidFill>
              <a:srgbClr val="521751"/>
            </a:solidFill>
          </a:ln>
        </p:spPr>
        <p:txBody>
          <a:bodyPr vert="horz" wrap="square" lIns="0" tIns="107102" rIns="0" bIns="0" rtlCol="0">
            <a:spAutoFit/>
          </a:bodyPr>
          <a:lstStyle/>
          <a:p>
            <a:pPr marL="459503">
              <a:spcBef>
                <a:spcPts val="843"/>
              </a:spcBef>
            </a:pPr>
            <a:r>
              <a:rPr sz="1360" dirty="0">
                <a:solidFill>
                  <a:srgbClr val="FFFFFF"/>
                </a:solidFill>
                <a:latin typeface="Verdana"/>
                <a:cs typeface="Verdana"/>
              </a:rPr>
              <a:t>Work </a:t>
            </a:r>
            <a:r>
              <a:rPr sz="1360" spc="-18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1360" spc="-54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360" spc="-41" dirty="0">
                <a:solidFill>
                  <a:srgbClr val="FFFFFF"/>
                </a:solidFill>
                <a:latin typeface="Verdana"/>
                <a:cs typeface="Verdana"/>
              </a:rPr>
              <a:t>file</a:t>
            </a:r>
            <a:r>
              <a:rPr sz="1360" spc="-3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endParaRPr sz="136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222264" y="3464597"/>
            <a:ext cx="774476" cy="389252"/>
            <a:chOff x="4383163" y="3820680"/>
            <a:chExt cx="854075" cy="429259"/>
          </a:xfrm>
        </p:grpSpPr>
        <p:sp>
          <p:nvSpPr>
            <p:cNvPr id="18" name="object 18"/>
            <p:cNvSpPr/>
            <p:nvPr/>
          </p:nvSpPr>
          <p:spPr>
            <a:xfrm>
              <a:off x="4389513" y="3827030"/>
              <a:ext cx="841375" cy="416559"/>
            </a:xfrm>
            <a:custGeom>
              <a:avLst/>
              <a:gdLst/>
              <a:ahLst/>
              <a:cxnLst/>
              <a:rect l="l" t="t" r="r" b="b"/>
              <a:pathLst>
                <a:path w="841375" h="416560">
                  <a:moveTo>
                    <a:pt x="632587" y="0"/>
                  </a:moveTo>
                  <a:lnTo>
                    <a:pt x="632587" y="104114"/>
                  </a:lnTo>
                  <a:lnTo>
                    <a:pt x="0" y="104114"/>
                  </a:lnTo>
                  <a:lnTo>
                    <a:pt x="0" y="312318"/>
                  </a:lnTo>
                  <a:lnTo>
                    <a:pt x="632587" y="312318"/>
                  </a:lnTo>
                  <a:lnTo>
                    <a:pt x="632587" y="416420"/>
                  </a:lnTo>
                  <a:lnTo>
                    <a:pt x="840816" y="208216"/>
                  </a:lnTo>
                  <a:lnTo>
                    <a:pt x="632587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9" name="object 19"/>
            <p:cNvSpPr/>
            <p:nvPr/>
          </p:nvSpPr>
          <p:spPr>
            <a:xfrm>
              <a:off x="4389513" y="3827030"/>
              <a:ext cx="841375" cy="416559"/>
            </a:xfrm>
            <a:custGeom>
              <a:avLst/>
              <a:gdLst/>
              <a:ahLst/>
              <a:cxnLst/>
              <a:rect l="l" t="t" r="r" b="b"/>
              <a:pathLst>
                <a:path w="841375" h="416560">
                  <a:moveTo>
                    <a:pt x="0" y="104106"/>
                  </a:moveTo>
                  <a:lnTo>
                    <a:pt x="632579" y="104106"/>
                  </a:lnTo>
                  <a:lnTo>
                    <a:pt x="632579" y="0"/>
                  </a:lnTo>
                  <a:lnTo>
                    <a:pt x="840819" y="208212"/>
                  </a:lnTo>
                  <a:lnTo>
                    <a:pt x="632579" y="416424"/>
                  </a:lnTo>
                  <a:lnTo>
                    <a:pt x="632579" y="312318"/>
                  </a:lnTo>
                  <a:lnTo>
                    <a:pt x="0" y="312318"/>
                  </a:lnTo>
                  <a:lnTo>
                    <a:pt x="0" y="104106"/>
                  </a:lnTo>
                  <a:close/>
                </a:path>
              </a:pathLst>
            </a:custGeom>
            <a:ln w="12700">
              <a:solidFill>
                <a:srgbClr val="521751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184065" y="4086976"/>
            <a:ext cx="3014411" cy="316854"/>
          </a:xfrm>
          <a:prstGeom prst="rect">
            <a:avLst/>
          </a:prstGeom>
          <a:solidFill>
            <a:srgbClr val="FA923F"/>
          </a:solidFill>
          <a:ln w="12700">
            <a:solidFill>
              <a:srgbClr val="521751"/>
            </a:solidFill>
          </a:ln>
        </p:spPr>
        <p:txBody>
          <a:bodyPr vert="horz" wrap="square" lIns="0" tIns="106526" rIns="0" bIns="0" rtlCol="0">
            <a:spAutoFit/>
          </a:bodyPr>
          <a:lstStyle/>
          <a:p>
            <a:pPr marL="555664">
              <a:spcBef>
                <a:spcPts val="839"/>
              </a:spcBef>
            </a:pPr>
            <a:r>
              <a:rPr sz="1360" spc="-18" dirty="0">
                <a:solidFill>
                  <a:srgbClr val="FFFFFF"/>
                </a:solidFill>
                <a:latin typeface="Verdana"/>
                <a:cs typeface="Verdana"/>
              </a:rPr>
              <a:t>Handle </a:t>
            </a:r>
            <a:r>
              <a:rPr sz="1360" spc="-27" dirty="0">
                <a:solidFill>
                  <a:srgbClr val="FFFFFF"/>
                </a:solidFill>
                <a:latin typeface="Verdana"/>
                <a:cs typeface="Verdana"/>
              </a:rPr>
              <a:t>paths</a:t>
            </a:r>
            <a:r>
              <a:rPr sz="1360" spc="-18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41" dirty="0">
                <a:solidFill>
                  <a:srgbClr val="FFFFFF"/>
                </a:solidFill>
                <a:latin typeface="Verdana"/>
                <a:cs typeface="Verdana"/>
              </a:rPr>
              <a:t>elegantly</a:t>
            </a:r>
            <a:endParaRPr sz="136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222264" y="4106152"/>
            <a:ext cx="774476" cy="389252"/>
            <a:chOff x="4383163" y="4528172"/>
            <a:chExt cx="854075" cy="429259"/>
          </a:xfrm>
        </p:grpSpPr>
        <p:sp>
          <p:nvSpPr>
            <p:cNvPr id="22" name="object 22"/>
            <p:cNvSpPr/>
            <p:nvPr/>
          </p:nvSpPr>
          <p:spPr>
            <a:xfrm>
              <a:off x="4389513" y="4534522"/>
              <a:ext cx="841375" cy="416559"/>
            </a:xfrm>
            <a:custGeom>
              <a:avLst/>
              <a:gdLst/>
              <a:ahLst/>
              <a:cxnLst/>
              <a:rect l="l" t="t" r="r" b="b"/>
              <a:pathLst>
                <a:path w="841375" h="416560">
                  <a:moveTo>
                    <a:pt x="632587" y="0"/>
                  </a:moveTo>
                  <a:lnTo>
                    <a:pt x="632587" y="104101"/>
                  </a:lnTo>
                  <a:lnTo>
                    <a:pt x="0" y="104101"/>
                  </a:lnTo>
                  <a:lnTo>
                    <a:pt x="0" y="312318"/>
                  </a:lnTo>
                  <a:lnTo>
                    <a:pt x="632587" y="312318"/>
                  </a:lnTo>
                  <a:lnTo>
                    <a:pt x="632587" y="416420"/>
                  </a:lnTo>
                  <a:lnTo>
                    <a:pt x="840816" y="208216"/>
                  </a:lnTo>
                  <a:lnTo>
                    <a:pt x="632587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3" name="object 23"/>
            <p:cNvSpPr/>
            <p:nvPr/>
          </p:nvSpPr>
          <p:spPr>
            <a:xfrm>
              <a:off x="4389513" y="4534522"/>
              <a:ext cx="841375" cy="416559"/>
            </a:xfrm>
            <a:custGeom>
              <a:avLst/>
              <a:gdLst/>
              <a:ahLst/>
              <a:cxnLst/>
              <a:rect l="l" t="t" r="r" b="b"/>
              <a:pathLst>
                <a:path w="841375" h="416560">
                  <a:moveTo>
                    <a:pt x="0" y="104106"/>
                  </a:moveTo>
                  <a:lnTo>
                    <a:pt x="632579" y="104106"/>
                  </a:lnTo>
                  <a:lnTo>
                    <a:pt x="632579" y="0"/>
                  </a:lnTo>
                  <a:lnTo>
                    <a:pt x="840819" y="208212"/>
                  </a:lnTo>
                  <a:lnTo>
                    <a:pt x="632579" y="416424"/>
                  </a:lnTo>
                  <a:lnTo>
                    <a:pt x="632579" y="312318"/>
                  </a:lnTo>
                  <a:lnTo>
                    <a:pt x="0" y="312318"/>
                  </a:lnTo>
                  <a:lnTo>
                    <a:pt x="0" y="104106"/>
                  </a:lnTo>
                  <a:close/>
                </a:path>
              </a:pathLst>
            </a:custGeom>
            <a:ln w="12700">
              <a:solidFill>
                <a:srgbClr val="521751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184065" y="4728518"/>
            <a:ext cx="3014411" cy="316854"/>
          </a:xfrm>
          <a:prstGeom prst="rect">
            <a:avLst/>
          </a:prstGeom>
          <a:solidFill>
            <a:srgbClr val="FA923F"/>
          </a:solidFill>
          <a:ln w="12700">
            <a:solidFill>
              <a:srgbClr val="521751"/>
            </a:solidFill>
          </a:ln>
        </p:spPr>
        <p:txBody>
          <a:bodyPr vert="horz" wrap="square" lIns="0" tIns="106526" rIns="0" bIns="0" rtlCol="0">
            <a:spAutoFit/>
          </a:bodyPr>
          <a:lstStyle/>
          <a:p>
            <a:pPr marL="718621">
              <a:spcBef>
                <a:spcPts val="839"/>
              </a:spcBef>
            </a:pP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Get </a:t>
            </a:r>
            <a:r>
              <a:rPr sz="1360" spc="-41" dirty="0">
                <a:solidFill>
                  <a:srgbClr val="FFFFFF"/>
                </a:solidFill>
                <a:latin typeface="Verdana"/>
                <a:cs typeface="Verdana"/>
              </a:rPr>
              <a:t>OS</a:t>
            </a:r>
            <a:r>
              <a:rPr sz="1360" spc="-13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information</a:t>
            </a:r>
            <a:endParaRPr sz="1360">
              <a:latin typeface="Verdana"/>
              <a:cs typeface="Verdan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222264" y="4747705"/>
            <a:ext cx="774476" cy="389252"/>
            <a:chOff x="4383163" y="5235663"/>
            <a:chExt cx="854075" cy="429259"/>
          </a:xfrm>
        </p:grpSpPr>
        <p:sp>
          <p:nvSpPr>
            <p:cNvPr id="26" name="object 26"/>
            <p:cNvSpPr/>
            <p:nvPr/>
          </p:nvSpPr>
          <p:spPr>
            <a:xfrm>
              <a:off x="4389513" y="5242013"/>
              <a:ext cx="841375" cy="416559"/>
            </a:xfrm>
            <a:custGeom>
              <a:avLst/>
              <a:gdLst/>
              <a:ahLst/>
              <a:cxnLst/>
              <a:rect l="l" t="t" r="r" b="b"/>
              <a:pathLst>
                <a:path w="841375" h="416560">
                  <a:moveTo>
                    <a:pt x="632587" y="0"/>
                  </a:moveTo>
                  <a:lnTo>
                    <a:pt x="632587" y="104101"/>
                  </a:lnTo>
                  <a:lnTo>
                    <a:pt x="0" y="104101"/>
                  </a:lnTo>
                  <a:lnTo>
                    <a:pt x="0" y="312318"/>
                  </a:lnTo>
                  <a:lnTo>
                    <a:pt x="632587" y="312318"/>
                  </a:lnTo>
                  <a:lnTo>
                    <a:pt x="632587" y="416420"/>
                  </a:lnTo>
                  <a:lnTo>
                    <a:pt x="840816" y="208203"/>
                  </a:lnTo>
                  <a:lnTo>
                    <a:pt x="632587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7" name="object 27"/>
            <p:cNvSpPr/>
            <p:nvPr/>
          </p:nvSpPr>
          <p:spPr>
            <a:xfrm>
              <a:off x="4389513" y="5242013"/>
              <a:ext cx="841375" cy="416559"/>
            </a:xfrm>
            <a:custGeom>
              <a:avLst/>
              <a:gdLst/>
              <a:ahLst/>
              <a:cxnLst/>
              <a:rect l="l" t="t" r="r" b="b"/>
              <a:pathLst>
                <a:path w="841375" h="416560">
                  <a:moveTo>
                    <a:pt x="0" y="104106"/>
                  </a:moveTo>
                  <a:lnTo>
                    <a:pt x="632579" y="104106"/>
                  </a:lnTo>
                  <a:lnTo>
                    <a:pt x="632579" y="0"/>
                  </a:lnTo>
                  <a:lnTo>
                    <a:pt x="840819" y="208212"/>
                  </a:lnTo>
                  <a:lnTo>
                    <a:pt x="632579" y="416424"/>
                  </a:lnTo>
                  <a:lnTo>
                    <a:pt x="632579" y="312318"/>
                  </a:lnTo>
                  <a:lnTo>
                    <a:pt x="0" y="312318"/>
                  </a:lnTo>
                  <a:lnTo>
                    <a:pt x="0" y="104106"/>
                  </a:lnTo>
                  <a:close/>
                </a:path>
              </a:pathLst>
            </a:custGeom>
            <a:ln w="12700">
              <a:solidFill>
                <a:srgbClr val="521751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00580" y="3965525"/>
            <a:ext cx="2618823" cy="736472"/>
            <a:chOff x="3918140" y="4373092"/>
            <a:chExt cx="2887980" cy="812165"/>
          </a:xfrm>
        </p:grpSpPr>
        <p:sp>
          <p:nvSpPr>
            <p:cNvPr id="3" name="object 3"/>
            <p:cNvSpPr/>
            <p:nvPr/>
          </p:nvSpPr>
          <p:spPr>
            <a:xfrm>
              <a:off x="3918140" y="4373092"/>
              <a:ext cx="2887980" cy="812165"/>
            </a:xfrm>
            <a:custGeom>
              <a:avLst/>
              <a:gdLst/>
              <a:ahLst/>
              <a:cxnLst/>
              <a:rect l="l" t="t" r="r" b="b"/>
              <a:pathLst>
                <a:path w="2887979" h="812164">
                  <a:moveTo>
                    <a:pt x="2887599" y="0"/>
                  </a:moveTo>
                  <a:lnTo>
                    <a:pt x="0" y="0"/>
                  </a:lnTo>
                  <a:lnTo>
                    <a:pt x="0" y="811606"/>
                  </a:lnTo>
                  <a:lnTo>
                    <a:pt x="2887599" y="811606"/>
                  </a:lnTo>
                  <a:lnTo>
                    <a:pt x="2887599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4" name="object 4"/>
            <p:cNvSpPr/>
            <p:nvPr/>
          </p:nvSpPr>
          <p:spPr>
            <a:xfrm>
              <a:off x="5009400" y="4455896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4" h="662304">
                  <a:moveTo>
                    <a:pt x="331279" y="0"/>
                  </a:moveTo>
                  <a:lnTo>
                    <a:pt x="282044" y="3575"/>
                  </a:lnTo>
                  <a:lnTo>
                    <a:pt x="235366" y="13996"/>
                  </a:lnTo>
                  <a:lnTo>
                    <a:pt x="191429" y="30741"/>
                  </a:lnTo>
                  <a:lnTo>
                    <a:pt x="150743" y="53296"/>
                  </a:lnTo>
                  <a:lnTo>
                    <a:pt x="113822" y="81150"/>
                  </a:lnTo>
                  <a:lnTo>
                    <a:pt x="81176" y="113790"/>
                  </a:lnTo>
                  <a:lnTo>
                    <a:pt x="53317" y="150706"/>
                  </a:lnTo>
                  <a:lnTo>
                    <a:pt x="30759" y="191386"/>
                  </a:lnTo>
                  <a:lnTo>
                    <a:pt x="14012" y="235316"/>
                  </a:lnTo>
                  <a:lnTo>
                    <a:pt x="3588" y="281987"/>
                  </a:lnTo>
                  <a:lnTo>
                    <a:pt x="0" y="330885"/>
                  </a:lnTo>
                  <a:lnTo>
                    <a:pt x="3588" y="379781"/>
                  </a:lnTo>
                  <a:lnTo>
                    <a:pt x="14012" y="426450"/>
                  </a:lnTo>
                  <a:lnTo>
                    <a:pt x="30759" y="470379"/>
                  </a:lnTo>
                  <a:lnTo>
                    <a:pt x="53317" y="511059"/>
                  </a:lnTo>
                  <a:lnTo>
                    <a:pt x="81176" y="547975"/>
                  </a:lnTo>
                  <a:lnTo>
                    <a:pt x="113822" y="580617"/>
                  </a:lnTo>
                  <a:lnTo>
                    <a:pt x="150743" y="608472"/>
                  </a:lnTo>
                  <a:lnTo>
                    <a:pt x="191429" y="631028"/>
                  </a:lnTo>
                  <a:lnTo>
                    <a:pt x="235366" y="647773"/>
                  </a:lnTo>
                  <a:lnTo>
                    <a:pt x="282044" y="658196"/>
                  </a:lnTo>
                  <a:lnTo>
                    <a:pt x="330949" y="661784"/>
                  </a:lnTo>
                  <a:lnTo>
                    <a:pt x="379854" y="658196"/>
                  </a:lnTo>
                  <a:lnTo>
                    <a:pt x="426530" y="647773"/>
                  </a:lnTo>
                  <a:lnTo>
                    <a:pt x="470466" y="631028"/>
                  </a:lnTo>
                  <a:lnTo>
                    <a:pt x="511150" y="608472"/>
                  </a:lnTo>
                  <a:lnTo>
                    <a:pt x="548070" y="580617"/>
                  </a:lnTo>
                  <a:lnTo>
                    <a:pt x="580715" y="547975"/>
                  </a:lnTo>
                  <a:lnTo>
                    <a:pt x="608571" y="511059"/>
                  </a:lnTo>
                  <a:lnTo>
                    <a:pt x="631128" y="470379"/>
                  </a:lnTo>
                  <a:lnTo>
                    <a:pt x="647874" y="426450"/>
                  </a:lnTo>
                  <a:lnTo>
                    <a:pt x="658297" y="379781"/>
                  </a:lnTo>
                  <a:lnTo>
                    <a:pt x="661885" y="330885"/>
                  </a:lnTo>
                  <a:lnTo>
                    <a:pt x="658072" y="280490"/>
                  </a:lnTo>
                  <a:lnTo>
                    <a:pt x="647008" y="232483"/>
                  </a:lnTo>
                  <a:lnTo>
                    <a:pt x="629253" y="187423"/>
                  </a:lnTo>
                  <a:lnTo>
                    <a:pt x="605369" y="145873"/>
                  </a:lnTo>
                  <a:lnTo>
                    <a:pt x="575917" y="108393"/>
                  </a:lnTo>
                  <a:lnTo>
                    <a:pt x="541458" y="75544"/>
                  </a:lnTo>
                  <a:lnTo>
                    <a:pt x="502554" y="47888"/>
                  </a:lnTo>
                  <a:lnTo>
                    <a:pt x="459765" y="25984"/>
                  </a:lnTo>
                  <a:lnTo>
                    <a:pt x="419747" y="46100"/>
                  </a:lnTo>
                  <a:lnTo>
                    <a:pt x="447052" y="56095"/>
                  </a:lnTo>
                  <a:lnTo>
                    <a:pt x="490849" y="79086"/>
                  </a:lnTo>
                  <a:lnTo>
                    <a:pt x="529979" y="108758"/>
                  </a:lnTo>
                  <a:lnTo>
                    <a:pt x="563688" y="144355"/>
                  </a:lnTo>
                  <a:lnTo>
                    <a:pt x="591220" y="185121"/>
                  </a:lnTo>
                  <a:lnTo>
                    <a:pt x="611821" y="230303"/>
                  </a:lnTo>
                  <a:lnTo>
                    <a:pt x="624736" y="279142"/>
                  </a:lnTo>
                  <a:lnTo>
                    <a:pt x="629208" y="330885"/>
                  </a:lnTo>
                  <a:lnTo>
                    <a:pt x="625305" y="379259"/>
                  </a:lnTo>
                  <a:lnTo>
                    <a:pt x="614004" y="425148"/>
                  </a:lnTo>
                  <a:lnTo>
                    <a:pt x="595919" y="467937"/>
                  </a:lnTo>
                  <a:lnTo>
                    <a:pt x="571664" y="507012"/>
                  </a:lnTo>
                  <a:lnTo>
                    <a:pt x="541853" y="541761"/>
                  </a:lnTo>
                  <a:lnTo>
                    <a:pt x="507100" y="571568"/>
                  </a:lnTo>
                  <a:lnTo>
                    <a:pt x="468020" y="595820"/>
                  </a:lnTo>
                  <a:lnTo>
                    <a:pt x="425225" y="613903"/>
                  </a:lnTo>
                  <a:lnTo>
                    <a:pt x="379330" y="625204"/>
                  </a:lnTo>
                  <a:lnTo>
                    <a:pt x="330949" y="629107"/>
                  </a:lnTo>
                  <a:lnTo>
                    <a:pt x="282567" y="625204"/>
                  </a:lnTo>
                  <a:lnTo>
                    <a:pt x="236672" y="613903"/>
                  </a:lnTo>
                  <a:lnTo>
                    <a:pt x="193875" y="595820"/>
                  </a:lnTo>
                  <a:lnTo>
                    <a:pt x="154793" y="571568"/>
                  </a:lnTo>
                  <a:lnTo>
                    <a:pt x="120038" y="541761"/>
                  </a:lnTo>
                  <a:lnTo>
                    <a:pt x="90226" y="507012"/>
                  </a:lnTo>
                  <a:lnTo>
                    <a:pt x="65969" y="467937"/>
                  </a:lnTo>
                  <a:lnTo>
                    <a:pt x="47883" y="425148"/>
                  </a:lnTo>
                  <a:lnTo>
                    <a:pt x="36580" y="379259"/>
                  </a:lnTo>
                  <a:lnTo>
                    <a:pt x="32677" y="330885"/>
                  </a:lnTo>
                  <a:lnTo>
                    <a:pt x="36580" y="282511"/>
                  </a:lnTo>
                  <a:lnTo>
                    <a:pt x="47883" y="236622"/>
                  </a:lnTo>
                  <a:lnTo>
                    <a:pt x="65969" y="193831"/>
                  </a:lnTo>
                  <a:lnTo>
                    <a:pt x="90226" y="154754"/>
                  </a:lnTo>
                  <a:lnTo>
                    <a:pt x="120038" y="120003"/>
                  </a:lnTo>
                  <a:lnTo>
                    <a:pt x="154793" y="90194"/>
                  </a:lnTo>
                  <a:lnTo>
                    <a:pt x="193875" y="65940"/>
                  </a:lnTo>
                  <a:lnTo>
                    <a:pt x="236672" y="47856"/>
                  </a:lnTo>
                  <a:lnTo>
                    <a:pt x="282567" y="36555"/>
                  </a:lnTo>
                  <a:lnTo>
                    <a:pt x="331343" y="32677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5" name="object 5"/>
            <p:cNvSpPr/>
            <p:nvPr/>
          </p:nvSpPr>
          <p:spPr>
            <a:xfrm>
              <a:off x="5009400" y="4455884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4" h="662304">
                  <a:moveTo>
                    <a:pt x="330941" y="0"/>
                  </a:moveTo>
                  <a:lnTo>
                    <a:pt x="331270" y="16"/>
                  </a:lnTo>
                  <a:lnTo>
                    <a:pt x="331335" y="32691"/>
                  </a:lnTo>
                  <a:lnTo>
                    <a:pt x="330941" y="32671"/>
                  </a:lnTo>
                  <a:lnTo>
                    <a:pt x="282561" y="36575"/>
                  </a:lnTo>
                  <a:lnTo>
                    <a:pt x="236666" y="47875"/>
                  </a:lnTo>
                  <a:lnTo>
                    <a:pt x="193871" y="65959"/>
                  </a:lnTo>
                  <a:lnTo>
                    <a:pt x="154789" y="90212"/>
                  </a:lnTo>
                  <a:lnTo>
                    <a:pt x="120036" y="120020"/>
                  </a:lnTo>
                  <a:lnTo>
                    <a:pt x="90224" y="154769"/>
                  </a:lnTo>
                  <a:lnTo>
                    <a:pt x="65967" y="193845"/>
                  </a:lnTo>
                  <a:lnTo>
                    <a:pt x="47881" y="236635"/>
                  </a:lnTo>
                  <a:lnTo>
                    <a:pt x="36579" y="282524"/>
                  </a:lnTo>
                  <a:lnTo>
                    <a:pt x="32676" y="330898"/>
                  </a:lnTo>
                  <a:lnTo>
                    <a:pt x="36579" y="379271"/>
                  </a:lnTo>
                  <a:lnTo>
                    <a:pt x="47881" y="425160"/>
                  </a:lnTo>
                  <a:lnTo>
                    <a:pt x="65967" y="467949"/>
                  </a:lnTo>
                  <a:lnTo>
                    <a:pt x="90224" y="507026"/>
                  </a:lnTo>
                  <a:lnTo>
                    <a:pt x="120036" y="541775"/>
                  </a:lnTo>
                  <a:lnTo>
                    <a:pt x="154789" y="571583"/>
                  </a:lnTo>
                  <a:lnTo>
                    <a:pt x="193871" y="595836"/>
                  </a:lnTo>
                  <a:lnTo>
                    <a:pt x="236666" y="613919"/>
                  </a:lnTo>
                  <a:lnTo>
                    <a:pt x="282561" y="625220"/>
                  </a:lnTo>
                  <a:lnTo>
                    <a:pt x="330941" y="629123"/>
                  </a:lnTo>
                  <a:lnTo>
                    <a:pt x="379322" y="625220"/>
                  </a:lnTo>
                  <a:lnTo>
                    <a:pt x="425217" y="613919"/>
                  </a:lnTo>
                  <a:lnTo>
                    <a:pt x="468012" y="595836"/>
                  </a:lnTo>
                  <a:lnTo>
                    <a:pt x="507093" y="571583"/>
                  </a:lnTo>
                  <a:lnTo>
                    <a:pt x="541847" y="541775"/>
                  </a:lnTo>
                  <a:lnTo>
                    <a:pt x="571659" y="507026"/>
                  </a:lnTo>
                  <a:lnTo>
                    <a:pt x="595915" y="467949"/>
                  </a:lnTo>
                  <a:lnTo>
                    <a:pt x="614001" y="425160"/>
                  </a:lnTo>
                  <a:lnTo>
                    <a:pt x="625303" y="379271"/>
                  </a:lnTo>
                  <a:lnTo>
                    <a:pt x="629207" y="330898"/>
                  </a:lnTo>
                  <a:lnTo>
                    <a:pt x="624734" y="279156"/>
                  </a:lnTo>
                  <a:lnTo>
                    <a:pt x="611819" y="230318"/>
                  </a:lnTo>
                  <a:lnTo>
                    <a:pt x="591216" y="185138"/>
                  </a:lnTo>
                  <a:lnTo>
                    <a:pt x="563682" y="144372"/>
                  </a:lnTo>
                  <a:lnTo>
                    <a:pt x="529971" y="108775"/>
                  </a:lnTo>
                  <a:lnTo>
                    <a:pt x="490839" y="79102"/>
                  </a:lnTo>
                  <a:lnTo>
                    <a:pt x="447040" y="56108"/>
                  </a:lnTo>
                  <a:lnTo>
                    <a:pt x="419738" y="46116"/>
                  </a:lnTo>
                  <a:lnTo>
                    <a:pt x="456693" y="24881"/>
                  </a:lnTo>
                  <a:lnTo>
                    <a:pt x="502547" y="47905"/>
                  </a:lnTo>
                  <a:lnTo>
                    <a:pt x="541451" y="75561"/>
                  </a:lnTo>
                  <a:lnTo>
                    <a:pt x="575911" y="108409"/>
                  </a:lnTo>
                  <a:lnTo>
                    <a:pt x="605364" y="145889"/>
                  </a:lnTo>
                  <a:lnTo>
                    <a:pt x="629249" y="187439"/>
                  </a:lnTo>
                  <a:lnTo>
                    <a:pt x="647005" y="232498"/>
                  </a:lnTo>
                  <a:lnTo>
                    <a:pt x="658071" y="280505"/>
                  </a:lnTo>
                  <a:lnTo>
                    <a:pt x="661884" y="330898"/>
                  </a:lnTo>
                  <a:lnTo>
                    <a:pt x="658296" y="379795"/>
                  </a:lnTo>
                  <a:lnTo>
                    <a:pt x="647872" y="426465"/>
                  </a:lnTo>
                  <a:lnTo>
                    <a:pt x="631125" y="470396"/>
                  </a:lnTo>
                  <a:lnTo>
                    <a:pt x="608567" y="511075"/>
                  </a:lnTo>
                  <a:lnTo>
                    <a:pt x="580709" y="547991"/>
                  </a:lnTo>
                  <a:lnTo>
                    <a:pt x="548064" y="580632"/>
                  </a:lnTo>
                  <a:lnTo>
                    <a:pt x="511143" y="608486"/>
                  </a:lnTo>
                  <a:lnTo>
                    <a:pt x="470459" y="631041"/>
                  </a:lnTo>
                  <a:lnTo>
                    <a:pt x="426522" y="647786"/>
                  </a:lnTo>
                  <a:lnTo>
                    <a:pt x="379846" y="658208"/>
                  </a:lnTo>
                  <a:lnTo>
                    <a:pt x="330941" y="661796"/>
                  </a:lnTo>
                  <a:lnTo>
                    <a:pt x="282037" y="658208"/>
                  </a:lnTo>
                  <a:lnTo>
                    <a:pt x="235361" y="647786"/>
                  </a:lnTo>
                  <a:lnTo>
                    <a:pt x="191425" y="631041"/>
                  </a:lnTo>
                  <a:lnTo>
                    <a:pt x="150740" y="608486"/>
                  </a:lnTo>
                  <a:lnTo>
                    <a:pt x="113819" y="580632"/>
                  </a:lnTo>
                  <a:lnTo>
                    <a:pt x="81174" y="547991"/>
                  </a:lnTo>
                  <a:lnTo>
                    <a:pt x="53316" y="511075"/>
                  </a:lnTo>
                  <a:lnTo>
                    <a:pt x="30758" y="470396"/>
                  </a:lnTo>
                  <a:lnTo>
                    <a:pt x="14011" y="426465"/>
                  </a:lnTo>
                  <a:lnTo>
                    <a:pt x="3588" y="379795"/>
                  </a:lnTo>
                  <a:lnTo>
                    <a:pt x="0" y="330898"/>
                  </a:lnTo>
                  <a:lnTo>
                    <a:pt x="3588" y="282000"/>
                  </a:lnTo>
                  <a:lnTo>
                    <a:pt x="14011" y="235330"/>
                  </a:lnTo>
                  <a:lnTo>
                    <a:pt x="30758" y="191399"/>
                  </a:lnTo>
                  <a:lnTo>
                    <a:pt x="53316" y="150720"/>
                  </a:lnTo>
                  <a:lnTo>
                    <a:pt x="81174" y="113804"/>
                  </a:lnTo>
                  <a:lnTo>
                    <a:pt x="113819" y="81163"/>
                  </a:lnTo>
                  <a:lnTo>
                    <a:pt x="150740" y="53309"/>
                  </a:lnTo>
                  <a:lnTo>
                    <a:pt x="191425" y="30754"/>
                  </a:lnTo>
                  <a:lnTo>
                    <a:pt x="235361" y="14009"/>
                  </a:lnTo>
                  <a:lnTo>
                    <a:pt x="282037" y="3587"/>
                  </a:lnTo>
                  <a:lnTo>
                    <a:pt x="330941" y="0"/>
                  </a:lnTo>
                  <a:close/>
                </a:path>
              </a:pathLst>
            </a:custGeom>
            <a:ln w="12700">
              <a:solidFill>
                <a:srgbClr val="521751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6" name="object 6"/>
            <p:cNvSpPr/>
            <p:nvPr/>
          </p:nvSpPr>
          <p:spPr>
            <a:xfrm>
              <a:off x="5333997" y="4418393"/>
              <a:ext cx="95964" cy="1092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18641" y="1179249"/>
            <a:ext cx="6007004" cy="504071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1"/>
              </a:spcBef>
            </a:pPr>
            <a:r>
              <a:rPr spc="-14" dirty="0"/>
              <a:t>Node.js </a:t>
            </a:r>
            <a:r>
              <a:rPr spc="-9" dirty="0"/>
              <a:t>Program</a:t>
            </a:r>
            <a:r>
              <a:rPr spc="-190" dirty="0"/>
              <a:t> </a:t>
            </a:r>
            <a:r>
              <a:rPr spc="5" dirty="0"/>
              <a:t>Lifecycle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94821" y="2047345"/>
            <a:ext cx="2591184" cy="327901"/>
          </a:xfrm>
          <a:prstGeom prst="rect">
            <a:avLst/>
          </a:prstGeom>
          <a:solidFill>
            <a:srgbClr val="521751"/>
          </a:solidFill>
        </p:spPr>
        <p:txBody>
          <a:bodyPr vert="horz" wrap="square" lIns="0" tIns="117466" rIns="0" bIns="0" rtlCol="0">
            <a:spAutoFit/>
          </a:bodyPr>
          <a:lstStyle/>
          <a:p>
            <a:pPr marL="832057">
              <a:spcBef>
                <a:spcPts val="924"/>
              </a:spcBef>
            </a:pP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r>
              <a:rPr sz="1360" spc="-10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Script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94821" y="3034932"/>
            <a:ext cx="2591184" cy="430205"/>
          </a:xfrm>
          <a:prstGeom prst="rect">
            <a:avLst/>
          </a:prstGeom>
          <a:solidFill>
            <a:srgbClr val="521751"/>
          </a:solidFill>
        </p:spPr>
        <p:txBody>
          <a:bodyPr vert="horz" wrap="square" lIns="0" tIns="11516" rIns="0" bIns="0" rtlCol="0">
            <a:spAutoFit/>
          </a:bodyPr>
          <a:lstStyle/>
          <a:p>
            <a:pPr marL="404800" marR="400768" indent="33973">
              <a:spcBef>
                <a:spcPts val="91"/>
              </a:spcBef>
            </a:pPr>
            <a:r>
              <a:rPr sz="1360" spc="-14" dirty="0">
                <a:solidFill>
                  <a:srgbClr val="FFFFFF"/>
                </a:solidFill>
                <a:latin typeface="Verdana"/>
                <a:cs typeface="Verdana"/>
              </a:rPr>
              <a:t>Parse </a:t>
            </a:r>
            <a:r>
              <a:rPr sz="1360" spc="-54" dirty="0">
                <a:solidFill>
                  <a:srgbClr val="FFFFFF"/>
                </a:solidFill>
                <a:latin typeface="Verdana"/>
                <a:cs typeface="Verdana"/>
              </a:rPr>
              <a:t>Code, </a:t>
            </a: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Register  </a:t>
            </a:r>
            <a:r>
              <a:rPr sz="1360" spc="-23" dirty="0">
                <a:solidFill>
                  <a:srgbClr val="FFFFFF"/>
                </a:solidFill>
                <a:latin typeface="Verdana"/>
                <a:cs typeface="Verdana"/>
              </a:rPr>
              <a:t>Variables 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sz="1360" spc="-22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Functions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94821" y="5182356"/>
            <a:ext cx="2591184" cy="330228"/>
          </a:xfrm>
          <a:prstGeom prst="rect">
            <a:avLst/>
          </a:prstGeom>
          <a:solidFill>
            <a:srgbClr val="521751"/>
          </a:solidFill>
        </p:spPr>
        <p:txBody>
          <a:bodyPr vert="horz" wrap="square" lIns="0" tIns="119770" rIns="0" bIns="0" rtlCol="0">
            <a:spAutoFit/>
          </a:bodyPr>
          <a:lstStyle/>
          <a:p>
            <a:pPr marL="810752">
              <a:spcBef>
                <a:spcPts val="943"/>
              </a:spcBef>
            </a:pPr>
            <a:r>
              <a:rPr sz="1360" spc="-54" dirty="0">
                <a:solidFill>
                  <a:srgbClr val="FFFFFF"/>
                </a:solidFill>
                <a:latin typeface="Verdana"/>
                <a:cs typeface="Verdana"/>
              </a:rPr>
              <a:t>process.exit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00580" y="3965525"/>
            <a:ext cx="2618823" cy="493119"/>
          </a:xfrm>
          <a:prstGeom prst="rect">
            <a:avLst/>
          </a:prstGeom>
          <a:ln w="12700">
            <a:solidFill>
              <a:srgbClr val="FA923F"/>
            </a:solidFill>
          </a:ln>
        </p:spPr>
        <p:txBody>
          <a:bodyPr vert="horz" wrap="square" lIns="0" tIns="4607" rIns="0" bIns="0" rtlCol="0">
            <a:spAutoFit/>
          </a:bodyPr>
          <a:lstStyle/>
          <a:p>
            <a:pPr>
              <a:spcBef>
                <a:spcPts val="36"/>
              </a:spcBef>
            </a:pPr>
            <a:endParaRPr sz="1814">
              <a:latin typeface="Times New Roman"/>
              <a:cs typeface="Times New Roman"/>
            </a:endParaRPr>
          </a:p>
          <a:p>
            <a:pPr marL="1645688"/>
            <a:r>
              <a:rPr sz="1360" spc="-54" dirty="0">
                <a:solidFill>
                  <a:srgbClr val="521751"/>
                </a:solidFill>
                <a:latin typeface="Verdana"/>
                <a:cs typeface="Verdana"/>
              </a:rPr>
              <a:t>Event</a:t>
            </a:r>
            <a:r>
              <a:rPr sz="1360" spc="-131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23" dirty="0">
                <a:solidFill>
                  <a:srgbClr val="521751"/>
                </a:solidFill>
                <a:latin typeface="Verdana"/>
                <a:cs typeface="Verdana"/>
              </a:rPr>
              <a:t>Loop</a:t>
            </a:r>
            <a:endParaRPr sz="136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895649" y="2548987"/>
            <a:ext cx="389252" cy="437622"/>
            <a:chOff x="5125757" y="2810966"/>
            <a:chExt cx="429259" cy="482600"/>
          </a:xfrm>
        </p:grpSpPr>
        <p:sp>
          <p:nvSpPr>
            <p:cNvPr id="13" name="object 13"/>
            <p:cNvSpPr/>
            <p:nvPr/>
          </p:nvSpPr>
          <p:spPr>
            <a:xfrm>
              <a:off x="5132108" y="2817317"/>
              <a:ext cx="416559" cy="469900"/>
            </a:xfrm>
            <a:custGeom>
              <a:avLst/>
              <a:gdLst/>
              <a:ahLst/>
              <a:cxnLst/>
              <a:rect l="l" t="t" r="r" b="b"/>
              <a:pathLst>
                <a:path w="416560" h="469900">
                  <a:moveTo>
                    <a:pt x="312356" y="0"/>
                  </a:moveTo>
                  <a:lnTo>
                    <a:pt x="104114" y="0"/>
                  </a:lnTo>
                  <a:lnTo>
                    <a:pt x="104114" y="261391"/>
                  </a:lnTo>
                  <a:lnTo>
                    <a:pt x="0" y="261391"/>
                  </a:lnTo>
                  <a:lnTo>
                    <a:pt x="208241" y="469607"/>
                  </a:lnTo>
                  <a:lnTo>
                    <a:pt x="416483" y="261391"/>
                  </a:lnTo>
                  <a:lnTo>
                    <a:pt x="312356" y="261391"/>
                  </a:lnTo>
                  <a:lnTo>
                    <a:pt x="312356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4" name="object 14"/>
            <p:cNvSpPr/>
            <p:nvPr/>
          </p:nvSpPr>
          <p:spPr>
            <a:xfrm>
              <a:off x="5132108" y="2817317"/>
              <a:ext cx="416559" cy="469900"/>
            </a:xfrm>
            <a:custGeom>
              <a:avLst/>
              <a:gdLst/>
              <a:ahLst/>
              <a:cxnLst/>
              <a:rect l="l" t="t" r="r" b="b"/>
              <a:pathLst>
                <a:path w="416560" h="469900">
                  <a:moveTo>
                    <a:pt x="0" y="261389"/>
                  </a:moveTo>
                  <a:lnTo>
                    <a:pt x="104120" y="261389"/>
                  </a:lnTo>
                  <a:lnTo>
                    <a:pt x="104120" y="0"/>
                  </a:lnTo>
                  <a:lnTo>
                    <a:pt x="312360" y="0"/>
                  </a:lnTo>
                  <a:lnTo>
                    <a:pt x="312360" y="261389"/>
                  </a:lnTo>
                  <a:lnTo>
                    <a:pt x="416480" y="261389"/>
                  </a:lnTo>
                  <a:lnTo>
                    <a:pt x="208240" y="469601"/>
                  </a:lnTo>
                  <a:lnTo>
                    <a:pt x="0" y="261389"/>
                  </a:lnTo>
                  <a:close/>
                </a:path>
              </a:pathLst>
            </a:custGeom>
            <a:ln w="12700">
              <a:solidFill>
                <a:srgbClr val="3A0E39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895649" y="3533937"/>
            <a:ext cx="389252" cy="1599624"/>
            <a:chOff x="5125757" y="3897147"/>
            <a:chExt cx="429259" cy="1764030"/>
          </a:xfrm>
        </p:grpSpPr>
        <p:sp>
          <p:nvSpPr>
            <p:cNvPr id="16" name="object 16"/>
            <p:cNvSpPr/>
            <p:nvPr/>
          </p:nvSpPr>
          <p:spPr>
            <a:xfrm>
              <a:off x="5132108" y="3903497"/>
              <a:ext cx="416559" cy="469900"/>
            </a:xfrm>
            <a:custGeom>
              <a:avLst/>
              <a:gdLst/>
              <a:ahLst/>
              <a:cxnLst/>
              <a:rect l="l" t="t" r="r" b="b"/>
              <a:pathLst>
                <a:path w="416560" h="469900">
                  <a:moveTo>
                    <a:pt x="312356" y="0"/>
                  </a:moveTo>
                  <a:lnTo>
                    <a:pt x="104114" y="0"/>
                  </a:lnTo>
                  <a:lnTo>
                    <a:pt x="104114" y="261391"/>
                  </a:lnTo>
                  <a:lnTo>
                    <a:pt x="0" y="261391"/>
                  </a:lnTo>
                  <a:lnTo>
                    <a:pt x="208241" y="469607"/>
                  </a:lnTo>
                  <a:lnTo>
                    <a:pt x="416483" y="261391"/>
                  </a:lnTo>
                  <a:lnTo>
                    <a:pt x="312356" y="261391"/>
                  </a:lnTo>
                  <a:lnTo>
                    <a:pt x="312356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7" name="object 17"/>
            <p:cNvSpPr/>
            <p:nvPr/>
          </p:nvSpPr>
          <p:spPr>
            <a:xfrm>
              <a:off x="5132108" y="3903497"/>
              <a:ext cx="416559" cy="469900"/>
            </a:xfrm>
            <a:custGeom>
              <a:avLst/>
              <a:gdLst/>
              <a:ahLst/>
              <a:cxnLst/>
              <a:rect l="l" t="t" r="r" b="b"/>
              <a:pathLst>
                <a:path w="416560" h="469900">
                  <a:moveTo>
                    <a:pt x="0" y="261389"/>
                  </a:moveTo>
                  <a:lnTo>
                    <a:pt x="104120" y="261389"/>
                  </a:lnTo>
                  <a:lnTo>
                    <a:pt x="104120" y="0"/>
                  </a:lnTo>
                  <a:lnTo>
                    <a:pt x="312360" y="0"/>
                  </a:lnTo>
                  <a:lnTo>
                    <a:pt x="312360" y="261389"/>
                  </a:lnTo>
                  <a:lnTo>
                    <a:pt x="416480" y="261389"/>
                  </a:lnTo>
                  <a:lnTo>
                    <a:pt x="208240" y="469601"/>
                  </a:lnTo>
                  <a:lnTo>
                    <a:pt x="0" y="261389"/>
                  </a:lnTo>
                  <a:close/>
                </a:path>
              </a:pathLst>
            </a:custGeom>
            <a:ln w="12700">
              <a:solidFill>
                <a:srgbClr val="3A0E39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108" y="5184698"/>
              <a:ext cx="416559" cy="469900"/>
            </a:xfrm>
            <a:custGeom>
              <a:avLst/>
              <a:gdLst/>
              <a:ahLst/>
              <a:cxnLst/>
              <a:rect l="l" t="t" r="r" b="b"/>
              <a:pathLst>
                <a:path w="416560" h="469900">
                  <a:moveTo>
                    <a:pt x="312356" y="0"/>
                  </a:moveTo>
                  <a:lnTo>
                    <a:pt x="104114" y="0"/>
                  </a:lnTo>
                  <a:lnTo>
                    <a:pt x="104114" y="261391"/>
                  </a:lnTo>
                  <a:lnTo>
                    <a:pt x="0" y="261391"/>
                  </a:lnTo>
                  <a:lnTo>
                    <a:pt x="208241" y="469607"/>
                  </a:lnTo>
                  <a:lnTo>
                    <a:pt x="416483" y="261391"/>
                  </a:lnTo>
                  <a:lnTo>
                    <a:pt x="312356" y="261391"/>
                  </a:lnTo>
                  <a:lnTo>
                    <a:pt x="312356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9" name="object 19"/>
            <p:cNvSpPr/>
            <p:nvPr/>
          </p:nvSpPr>
          <p:spPr>
            <a:xfrm>
              <a:off x="5132108" y="5184698"/>
              <a:ext cx="416559" cy="469900"/>
            </a:xfrm>
            <a:custGeom>
              <a:avLst/>
              <a:gdLst/>
              <a:ahLst/>
              <a:cxnLst/>
              <a:rect l="l" t="t" r="r" b="b"/>
              <a:pathLst>
                <a:path w="416560" h="469900">
                  <a:moveTo>
                    <a:pt x="0" y="261389"/>
                  </a:moveTo>
                  <a:lnTo>
                    <a:pt x="104120" y="261389"/>
                  </a:lnTo>
                  <a:lnTo>
                    <a:pt x="104120" y="0"/>
                  </a:lnTo>
                  <a:lnTo>
                    <a:pt x="312360" y="0"/>
                  </a:lnTo>
                  <a:lnTo>
                    <a:pt x="312360" y="261389"/>
                  </a:lnTo>
                  <a:lnTo>
                    <a:pt x="416480" y="261389"/>
                  </a:lnTo>
                  <a:lnTo>
                    <a:pt x="208240" y="469601"/>
                  </a:lnTo>
                  <a:lnTo>
                    <a:pt x="0" y="261389"/>
                  </a:lnTo>
                  <a:close/>
                </a:path>
              </a:pathLst>
            </a:custGeom>
            <a:ln w="12700">
              <a:solidFill>
                <a:srgbClr val="3A0E39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057595" y="3819255"/>
            <a:ext cx="1979664" cy="924640"/>
          </a:xfrm>
          <a:prstGeom prst="rect">
            <a:avLst/>
          </a:prstGeom>
          <a:solidFill>
            <a:srgbClr val="FFF962"/>
          </a:solidFill>
          <a:ln w="12700">
            <a:solidFill>
              <a:srgbClr val="4F4F4F"/>
            </a:solidFill>
          </a:ln>
        </p:spPr>
        <p:txBody>
          <a:bodyPr vert="horz" wrap="square" lIns="0" tIns="71402" rIns="0" bIns="0" rtlCol="0">
            <a:spAutoFit/>
          </a:bodyPr>
          <a:lstStyle/>
          <a:p>
            <a:pPr marL="154895" marR="150288" algn="ctr">
              <a:lnSpc>
                <a:spcPct val="103600"/>
              </a:lnSpc>
              <a:spcBef>
                <a:spcPts val="562"/>
              </a:spcBef>
            </a:pPr>
            <a:r>
              <a:rPr sz="1360" spc="-45" dirty="0">
                <a:solidFill>
                  <a:srgbClr val="4F4F4F"/>
                </a:solidFill>
                <a:latin typeface="Verdana"/>
                <a:cs typeface="Verdana"/>
              </a:rPr>
              <a:t>Keeps </a:t>
            </a:r>
            <a:r>
              <a:rPr sz="1360" spc="-50" dirty="0">
                <a:solidFill>
                  <a:srgbClr val="4F4F4F"/>
                </a:solidFill>
                <a:latin typeface="Verdana"/>
                <a:cs typeface="Verdana"/>
              </a:rPr>
              <a:t>on running</a:t>
            </a:r>
            <a:r>
              <a:rPr sz="1360" spc="-213" dirty="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sz="1360" spc="-9" dirty="0">
                <a:solidFill>
                  <a:srgbClr val="4F4F4F"/>
                </a:solidFill>
                <a:latin typeface="Verdana"/>
                <a:cs typeface="Verdana"/>
              </a:rPr>
              <a:t>as  </a:t>
            </a:r>
            <a:r>
              <a:rPr sz="1360" spc="-41" dirty="0">
                <a:solidFill>
                  <a:srgbClr val="4F4F4F"/>
                </a:solidFill>
                <a:latin typeface="Verdana"/>
                <a:cs typeface="Verdana"/>
              </a:rPr>
              <a:t>long </a:t>
            </a:r>
            <a:r>
              <a:rPr sz="1360" spc="-9" dirty="0">
                <a:solidFill>
                  <a:srgbClr val="4F4F4F"/>
                </a:solidFill>
                <a:latin typeface="Verdana"/>
                <a:cs typeface="Verdana"/>
              </a:rPr>
              <a:t>as </a:t>
            </a:r>
            <a:r>
              <a:rPr sz="1360" spc="-59" dirty="0">
                <a:solidFill>
                  <a:srgbClr val="4F4F4F"/>
                </a:solidFill>
                <a:latin typeface="Verdana"/>
                <a:cs typeface="Verdana"/>
              </a:rPr>
              <a:t>there </a:t>
            </a:r>
            <a:r>
              <a:rPr sz="1360" spc="-45" dirty="0">
                <a:solidFill>
                  <a:srgbClr val="4F4F4F"/>
                </a:solidFill>
                <a:latin typeface="Verdana"/>
                <a:cs typeface="Verdana"/>
              </a:rPr>
              <a:t>are  </a:t>
            </a:r>
            <a:r>
              <a:rPr sz="1360" spc="-59" dirty="0">
                <a:solidFill>
                  <a:srgbClr val="4F4F4F"/>
                </a:solidFill>
                <a:latin typeface="Verdana"/>
                <a:cs typeface="Verdana"/>
              </a:rPr>
              <a:t>event </a:t>
            </a:r>
            <a:r>
              <a:rPr sz="1360" spc="-50" dirty="0">
                <a:solidFill>
                  <a:srgbClr val="4F4F4F"/>
                </a:solidFill>
                <a:latin typeface="Verdana"/>
                <a:cs typeface="Verdana"/>
              </a:rPr>
              <a:t>listeners  registered</a:t>
            </a:r>
            <a:endParaRPr sz="136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477192" y="4146090"/>
            <a:ext cx="506145" cy="389252"/>
            <a:chOff x="6869848" y="4572215"/>
            <a:chExt cx="558165" cy="429259"/>
          </a:xfrm>
        </p:grpSpPr>
        <p:sp>
          <p:nvSpPr>
            <p:cNvPr id="22" name="object 22"/>
            <p:cNvSpPr/>
            <p:nvPr/>
          </p:nvSpPr>
          <p:spPr>
            <a:xfrm>
              <a:off x="6876199" y="4578566"/>
              <a:ext cx="545465" cy="416559"/>
            </a:xfrm>
            <a:custGeom>
              <a:avLst/>
              <a:gdLst/>
              <a:ahLst/>
              <a:cxnLst/>
              <a:rect l="l" t="t" r="r" b="b"/>
              <a:pathLst>
                <a:path w="545465" h="416560">
                  <a:moveTo>
                    <a:pt x="337146" y="0"/>
                  </a:moveTo>
                  <a:lnTo>
                    <a:pt x="337146" y="104101"/>
                  </a:lnTo>
                  <a:lnTo>
                    <a:pt x="0" y="104101"/>
                  </a:lnTo>
                  <a:lnTo>
                    <a:pt x="0" y="312318"/>
                  </a:lnTo>
                  <a:lnTo>
                    <a:pt x="337146" y="312318"/>
                  </a:lnTo>
                  <a:lnTo>
                    <a:pt x="337146" y="416420"/>
                  </a:lnTo>
                  <a:lnTo>
                    <a:pt x="545388" y="208216"/>
                  </a:lnTo>
                  <a:lnTo>
                    <a:pt x="337146" y="0"/>
                  </a:lnTo>
                  <a:close/>
                </a:path>
              </a:pathLst>
            </a:custGeom>
            <a:solidFill>
              <a:srgbClr val="FFF962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3" name="object 23"/>
            <p:cNvSpPr/>
            <p:nvPr/>
          </p:nvSpPr>
          <p:spPr>
            <a:xfrm>
              <a:off x="6876199" y="4578566"/>
              <a:ext cx="545465" cy="416559"/>
            </a:xfrm>
            <a:custGeom>
              <a:avLst/>
              <a:gdLst/>
              <a:ahLst/>
              <a:cxnLst/>
              <a:rect l="l" t="t" r="r" b="b"/>
              <a:pathLst>
                <a:path w="545465" h="416560">
                  <a:moveTo>
                    <a:pt x="0" y="104106"/>
                  </a:moveTo>
                  <a:lnTo>
                    <a:pt x="337146" y="104106"/>
                  </a:lnTo>
                  <a:lnTo>
                    <a:pt x="337146" y="0"/>
                  </a:lnTo>
                  <a:lnTo>
                    <a:pt x="545386" y="208212"/>
                  </a:lnTo>
                  <a:lnTo>
                    <a:pt x="337146" y="416424"/>
                  </a:lnTo>
                  <a:lnTo>
                    <a:pt x="337146" y="312318"/>
                  </a:lnTo>
                  <a:lnTo>
                    <a:pt x="0" y="312318"/>
                  </a:lnTo>
                  <a:lnTo>
                    <a:pt x="0" y="104106"/>
                  </a:lnTo>
                  <a:close/>
                </a:path>
              </a:pathLst>
            </a:custGeom>
            <a:ln w="12700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992931" y="2053105"/>
            <a:ext cx="2039550" cy="322087"/>
          </a:xfrm>
          <a:prstGeom prst="rect">
            <a:avLst/>
          </a:prstGeom>
          <a:solidFill>
            <a:srgbClr val="EDC0EC"/>
          </a:solidFill>
          <a:ln w="12700">
            <a:solidFill>
              <a:srgbClr val="521751"/>
            </a:solidFill>
          </a:ln>
        </p:spPr>
        <p:txBody>
          <a:bodyPr vert="horz" wrap="square" lIns="0" tIns="111708" rIns="0" bIns="0" rtlCol="0">
            <a:spAutoFit/>
          </a:bodyPr>
          <a:lstStyle/>
          <a:p>
            <a:pPr marL="434167">
              <a:spcBef>
                <a:spcPts val="879"/>
              </a:spcBef>
            </a:pPr>
            <a:r>
              <a:rPr sz="1360" spc="14" dirty="0">
                <a:solidFill>
                  <a:srgbClr val="521751"/>
                </a:solidFill>
                <a:latin typeface="Courier New"/>
                <a:cs typeface="Courier New"/>
              </a:rPr>
              <a:t>node</a:t>
            </a:r>
            <a:r>
              <a:rPr sz="1360" spc="23" dirty="0">
                <a:solidFill>
                  <a:srgbClr val="521751"/>
                </a:solidFill>
                <a:latin typeface="Courier New"/>
                <a:cs typeface="Courier New"/>
              </a:rPr>
              <a:t> </a:t>
            </a:r>
            <a:r>
              <a:rPr sz="1360" spc="18" dirty="0">
                <a:solidFill>
                  <a:srgbClr val="521751"/>
                </a:solidFill>
                <a:latin typeface="Courier New"/>
                <a:cs typeface="Courier New"/>
              </a:rPr>
              <a:t>app.js</a:t>
            </a:r>
            <a:endParaRPr sz="1360">
              <a:latin typeface="Courier New"/>
              <a:cs typeface="Courier New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197571" y="2079312"/>
            <a:ext cx="437622" cy="389252"/>
            <a:chOff x="3253155" y="2293018"/>
            <a:chExt cx="482600" cy="429259"/>
          </a:xfrm>
        </p:grpSpPr>
        <p:sp>
          <p:nvSpPr>
            <p:cNvPr id="26" name="object 26"/>
            <p:cNvSpPr/>
            <p:nvPr/>
          </p:nvSpPr>
          <p:spPr>
            <a:xfrm>
              <a:off x="3259505" y="2299360"/>
              <a:ext cx="469900" cy="416559"/>
            </a:xfrm>
            <a:custGeom>
              <a:avLst/>
              <a:gdLst/>
              <a:ahLst/>
              <a:cxnLst/>
              <a:rect l="l" t="t" r="r" b="b"/>
              <a:pathLst>
                <a:path w="469900" h="416560">
                  <a:moveTo>
                    <a:pt x="261416" y="0"/>
                  </a:moveTo>
                  <a:lnTo>
                    <a:pt x="261416" y="104114"/>
                  </a:lnTo>
                  <a:lnTo>
                    <a:pt x="0" y="104114"/>
                  </a:lnTo>
                  <a:lnTo>
                    <a:pt x="0" y="312318"/>
                  </a:lnTo>
                  <a:lnTo>
                    <a:pt x="261416" y="312318"/>
                  </a:lnTo>
                  <a:lnTo>
                    <a:pt x="261416" y="416433"/>
                  </a:lnTo>
                  <a:lnTo>
                    <a:pt x="469658" y="208216"/>
                  </a:lnTo>
                  <a:lnTo>
                    <a:pt x="261416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7" name="object 27"/>
            <p:cNvSpPr/>
            <p:nvPr/>
          </p:nvSpPr>
          <p:spPr>
            <a:xfrm>
              <a:off x="3259505" y="2299369"/>
              <a:ext cx="469900" cy="416559"/>
            </a:xfrm>
            <a:custGeom>
              <a:avLst/>
              <a:gdLst/>
              <a:ahLst/>
              <a:cxnLst/>
              <a:rect l="l" t="t" r="r" b="b"/>
              <a:pathLst>
                <a:path w="469900" h="416560">
                  <a:moveTo>
                    <a:pt x="261424" y="416424"/>
                  </a:moveTo>
                  <a:lnTo>
                    <a:pt x="261424" y="312318"/>
                  </a:lnTo>
                  <a:lnTo>
                    <a:pt x="0" y="312318"/>
                  </a:lnTo>
                  <a:lnTo>
                    <a:pt x="0" y="104106"/>
                  </a:lnTo>
                  <a:lnTo>
                    <a:pt x="261424" y="104106"/>
                  </a:lnTo>
                  <a:lnTo>
                    <a:pt x="261424" y="0"/>
                  </a:lnTo>
                  <a:lnTo>
                    <a:pt x="469664" y="208212"/>
                  </a:lnTo>
                  <a:lnTo>
                    <a:pt x="261424" y="416424"/>
                  </a:lnTo>
                  <a:close/>
                </a:path>
              </a:pathLst>
            </a:custGeom>
            <a:ln w="12700">
              <a:solidFill>
                <a:srgbClr val="521751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806060" y="4223754"/>
            <a:ext cx="1861622" cy="22091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360" b="1" spc="18" dirty="0">
                <a:solidFill>
                  <a:srgbClr val="FA923F"/>
                </a:solidFill>
                <a:latin typeface="Arial"/>
                <a:cs typeface="Arial"/>
              </a:rPr>
              <a:t>The </a:t>
            </a:r>
            <a:r>
              <a:rPr sz="1360" b="1" spc="32" dirty="0">
                <a:solidFill>
                  <a:srgbClr val="FA923F"/>
                </a:solidFill>
                <a:latin typeface="Arial"/>
                <a:cs typeface="Arial"/>
              </a:rPr>
              <a:t>Node</a:t>
            </a:r>
            <a:r>
              <a:rPr sz="1360" b="1" spc="-86" dirty="0">
                <a:solidFill>
                  <a:srgbClr val="FA923F"/>
                </a:solidFill>
                <a:latin typeface="Arial"/>
                <a:cs typeface="Arial"/>
              </a:rPr>
              <a:t> </a:t>
            </a:r>
            <a:r>
              <a:rPr sz="1360" b="1" spc="23" dirty="0">
                <a:solidFill>
                  <a:srgbClr val="FA923F"/>
                </a:solidFill>
                <a:latin typeface="Arial"/>
                <a:cs typeface="Arial"/>
              </a:rPr>
              <a:t>Application</a:t>
            </a:r>
            <a:endParaRPr sz="136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77055" y="2576258"/>
            <a:ext cx="6226903" cy="1995787"/>
            <a:chOff x="1907197" y="2841040"/>
            <a:chExt cx="6866890" cy="2200910"/>
          </a:xfrm>
        </p:grpSpPr>
        <p:sp>
          <p:nvSpPr>
            <p:cNvPr id="3" name="object 3"/>
            <p:cNvSpPr/>
            <p:nvPr/>
          </p:nvSpPr>
          <p:spPr>
            <a:xfrm>
              <a:off x="1913547" y="3115830"/>
              <a:ext cx="6854190" cy="416559"/>
            </a:xfrm>
            <a:custGeom>
              <a:avLst/>
              <a:gdLst/>
              <a:ahLst/>
              <a:cxnLst/>
              <a:rect l="l" t="t" r="r" b="b"/>
              <a:pathLst>
                <a:path w="6854190" h="416560">
                  <a:moveTo>
                    <a:pt x="6645363" y="0"/>
                  </a:moveTo>
                  <a:lnTo>
                    <a:pt x="6645363" y="104114"/>
                  </a:lnTo>
                  <a:lnTo>
                    <a:pt x="0" y="104114"/>
                  </a:lnTo>
                  <a:lnTo>
                    <a:pt x="0" y="312331"/>
                  </a:lnTo>
                  <a:lnTo>
                    <a:pt x="6645363" y="312331"/>
                  </a:lnTo>
                  <a:lnTo>
                    <a:pt x="6645363" y="416432"/>
                  </a:lnTo>
                  <a:lnTo>
                    <a:pt x="6853593" y="208216"/>
                  </a:lnTo>
                  <a:lnTo>
                    <a:pt x="6645363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4" name="object 4"/>
            <p:cNvSpPr/>
            <p:nvPr/>
          </p:nvSpPr>
          <p:spPr>
            <a:xfrm>
              <a:off x="1913547" y="3115830"/>
              <a:ext cx="6854190" cy="416559"/>
            </a:xfrm>
            <a:custGeom>
              <a:avLst/>
              <a:gdLst/>
              <a:ahLst/>
              <a:cxnLst/>
              <a:rect l="l" t="t" r="r" b="b"/>
              <a:pathLst>
                <a:path w="6854190" h="416560">
                  <a:moveTo>
                    <a:pt x="0" y="104109"/>
                  </a:moveTo>
                  <a:lnTo>
                    <a:pt x="6645355" y="104109"/>
                  </a:lnTo>
                  <a:lnTo>
                    <a:pt x="6645355" y="0"/>
                  </a:lnTo>
                  <a:lnTo>
                    <a:pt x="6853590" y="208212"/>
                  </a:lnTo>
                  <a:lnTo>
                    <a:pt x="6645355" y="416424"/>
                  </a:lnTo>
                  <a:lnTo>
                    <a:pt x="6645355" y="312321"/>
                  </a:lnTo>
                  <a:lnTo>
                    <a:pt x="0" y="312321"/>
                  </a:lnTo>
                  <a:lnTo>
                    <a:pt x="0" y="104109"/>
                  </a:lnTo>
                  <a:close/>
                </a:path>
              </a:pathLst>
            </a:custGeom>
            <a:ln w="12700">
              <a:solidFill>
                <a:srgbClr val="521751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5" name="object 5"/>
            <p:cNvSpPr/>
            <p:nvPr/>
          </p:nvSpPr>
          <p:spPr>
            <a:xfrm>
              <a:off x="5361304" y="2847390"/>
              <a:ext cx="2860675" cy="2188210"/>
            </a:xfrm>
            <a:custGeom>
              <a:avLst/>
              <a:gdLst/>
              <a:ahLst/>
              <a:cxnLst/>
              <a:rect l="l" t="t" r="r" b="b"/>
              <a:pathLst>
                <a:path w="2860675" h="2188210">
                  <a:moveTo>
                    <a:pt x="2860357" y="0"/>
                  </a:moveTo>
                  <a:lnTo>
                    <a:pt x="0" y="0"/>
                  </a:lnTo>
                  <a:lnTo>
                    <a:pt x="0" y="2188184"/>
                  </a:lnTo>
                  <a:lnTo>
                    <a:pt x="2860357" y="2188184"/>
                  </a:lnTo>
                  <a:lnTo>
                    <a:pt x="2860357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6" name="object 6"/>
            <p:cNvSpPr/>
            <p:nvPr/>
          </p:nvSpPr>
          <p:spPr>
            <a:xfrm>
              <a:off x="5361304" y="2847390"/>
              <a:ext cx="2860675" cy="2188210"/>
            </a:xfrm>
            <a:custGeom>
              <a:avLst/>
              <a:gdLst/>
              <a:ahLst/>
              <a:cxnLst/>
              <a:rect l="l" t="t" r="r" b="b"/>
              <a:pathLst>
                <a:path w="2860675" h="2188210">
                  <a:moveTo>
                    <a:pt x="0" y="0"/>
                  </a:moveTo>
                  <a:lnTo>
                    <a:pt x="2860360" y="0"/>
                  </a:lnTo>
                  <a:lnTo>
                    <a:pt x="2860360" y="2188189"/>
                  </a:lnTo>
                  <a:lnTo>
                    <a:pt x="0" y="218818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47521" y="1179250"/>
            <a:ext cx="5560140" cy="504071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Streams </a:t>
            </a:r>
            <a:r>
              <a:rPr spc="-41" dirty="0"/>
              <a:t>&amp;</a:t>
            </a:r>
            <a:r>
              <a:rPr spc="-199" dirty="0"/>
              <a:t> </a:t>
            </a:r>
            <a:r>
              <a:rPr spc="27" dirty="0"/>
              <a:t>Buffers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92346" y="1949272"/>
            <a:ext cx="2595790" cy="318018"/>
          </a:xfrm>
          <a:prstGeom prst="rect">
            <a:avLst/>
          </a:prstGeom>
          <a:solidFill>
            <a:srgbClr val="4F4F4F"/>
          </a:solidFill>
        </p:spPr>
        <p:txBody>
          <a:bodyPr vert="horz" wrap="square" lIns="0" tIns="107678" rIns="0" bIns="0" rtlCol="0">
            <a:spAutoFit/>
          </a:bodyPr>
          <a:lstStyle/>
          <a:p>
            <a:pPr marL="162956">
              <a:spcBef>
                <a:spcPts val="848"/>
              </a:spcBef>
            </a:pPr>
            <a:r>
              <a:rPr sz="1360" spc="-73" dirty="0">
                <a:solidFill>
                  <a:srgbClr val="FFFFFF"/>
                </a:solidFill>
                <a:latin typeface="Verdana"/>
                <a:cs typeface="Verdana"/>
              </a:rPr>
              <a:t>Example: 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Incoming</a:t>
            </a:r>
            <a:r>
              <a:rPr sz="1360" spc="-13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Request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15468" y="2686505"/>
            <a:ext cx="1216129" cy="533702"/>
          </a:xfrm>
          <a:prstGeom prst="rect">
            <a:avLst/>
          </a:prstGeom>
          <a:solidFill>
            <a:srgbClr val="DC80DA"/>
          </a:solidFill>
          <a:ln w="12700">
            <a:solidFill>
              <a:srgbClr val="521751"/>
            </a:solidFill>
          </a:ln>
        </p:spPr>
        <p:txBody>
          <a:bodyPr vert="horz" wrap="square" lIns="0" tIns="114012" rIns="0" bIns="0" rtlCol="0">
            <a:spAutoFit/>
          </a:bodyPr>
          <a:lstStyle/>
          <a:p>
            <a:pPr marL="121498" marR="118043" indent="147985">
              <a:spcBef>
                <a:spcPts val="898"/>
              </a:spcBef>
            </a:pP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Request  </a:t>
            </a:r>
            <a:r>
              <a:rPr sz="1360" spc="-27" dirty="0">
                <a:solidFill>
                  <a:srgbClr val="FFFFFF"/>
                </a:solidFill>
                <a:latin typeface="Verdana"/>
                <a:cs typeface="Verdana"/>
              </a:rPr>
              <a:t>Body </a:t>
            </a:r>
            <a:r>
              <a:rPr sz="1360" spc="-9" dirty="0">
                <a:solidFill>
                  <a:srgbClr val="FFFFFF"/>
                </a:solidFill>
                <a:latin typeface="Verdana"/>
                <a:cs typeface="Verdana"/>
              </a:rPr>
              <a:t>Part</a:t>
            </a:r>
            <a:r>
              <a:rPr sz="136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26607" y="2686505"/>
            <a:ext cx="1216129" cy="533702"/>
          </a:xfrm>
          <a:prstGeom prst="rect">
            <a:avLst/>
          </a:prstGeom>
          <a:solidFill>
            <a:srgbClr val="DC80DA"/>
          </a:solidFill>
          <a:ln w="12700">
            <a:solidFill>
              <a:srgbClr val="521751"/>
            </a:solidFill>
          </a:ln>
        </p:spPr>
        <p:txBody>
          <a:bodyPr vert="horz" wrap="square" lIns="0" tIns="114012" rIns="0" bIns="0" rtlCol="0">
            <a:spAutoFit/>
          </a:bodyPr>
          <a:lstStyle/>
          <a:p>
            <a:pPr marL="121498" marR="118043" indent="147985">
              <a:spcBef>
                <a:spcPts val="898"/>
              </a:spcBef>
            </a:pP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Request  </a:t>
            </a:r>
            <a:r>
              <a:rPr sz="1360" spc="-27" dirty="0">
                <a:solidFill>
                  <a:srgbClr val="FFFFFF"/>
                </a:solidFill>
                <a:latin typeface="Verdana"/>
                <a:cs typeface="Verdana"/>
              </a:rPr>
              <a:t>Body </a:t>
            </a:r>
            <a:r>
              <a:rPr sz="1360" spc="-9" dirty="0">
                <a:solidFill>
                  <a:srgbClr val="FFFFFF"/>
                </a:solidFill>
                <a:latin typeface="Verdana"/>
                <a:cs typeface="Verdana"/>
              </a:rPr>
              <a:t>Part</a:t>
            </a:r>
            <a:r>
              <a:rPr sz="136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136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131988" y="2680747"/>
            <a:ext cx="1227645" cy="667374"/>
            <a:chOff x="5386387" y="2956268"/>
            <a:chExt cx="1353820" cy="735965"/>
          </a:xfrm>
        </p:grpSpPr>
        <p:sp>
          <p:nvSpPr>
            <p:cNvPr id="12" name="object 12"/>
            <p:cNvSpPr/>
            <p:nvPr/>
          </p:nvSpPr>
          <p:spPr>
            <a:xfrm>
              <a:off x="5392737" y="2962618"/>
              <a:ext cx="1341120" cy="723265"/>
            </a:xfrm>
            <a:custGeom>
              <a:avLst/>
              <a:gdLst/>
              <a:ahLst/>
              <a:cxnLst/>
              <a:rect l="l" t="t" r="r" b="b"/>
              <a:pathLst>
                <a:path w="1341120" h="723264">
                  <a:moveTo>
                    <a:pt x="1341120" y="0"/>
                  </a:moveTo>
                  <a:lnTo>
                    <a:pt x="0" y="0"/>
                  </a:lnTo>
                  <a:lnTo>
                    <a:pt x="0" y="722858"/>
                  </a:lnTo>
                  <a:lnTo>
                    <a:pt x="1341120" y="722858"/>
                  </a:lnTo>
                  <a:lnTo>
                    <a:pt x="1341120" y="0"/>
                  </a:lnTo>
                  <a:close/>
                </a:path>
              </a:pathLst>
            </a:custGeom>
            <a:solidFill>
              <a:srgbClr val="DC80DA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3" name="object 13"/>
            <p:cNvSpPr/>
            <p:nvPr/>
          </p:nvSpPr>
          <p:spPr>
            <a:xfrm>
              <a:off x="5392737" y="2962618"/>
              <a:ext cx="1341120" cy="723265"/>
            </a:xfrm>
            <a:custGeom>
              <a:avLst/>
              <a:gdLst/>
              <a:ahLst/>
              <a:cxnLst/>
              <a:rect l="l" t="t" r="r" b="b"/>
              <a:pathLst>
                <a:path w="1341120" h="723264">
                  <a:moveTo>
                    <a:pt x="0" y="0"/>
                  </a:moveTo>
                  <a:lnTo>
                    <a:pt x="1341122" y="0"/>
                  </a:lnTo>
                  <a:lnTo>
                    <a:pt x="1341122" y="722850"/>
                  </a:lnTo>
                  <a:lnTo>
                    <a:pt x="0" y="72285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21751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109243" y="2789286"/>
            <a:ext cx="2594063" cy="43020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50288" marR="1467184" indent="147985">
              <a:spcBef>
                <a:spcPts val="91"/>
              </a:spcBef>
            </a:pP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Request  </a:t>
            </a:r>
            <a:r>
              <a:rPr sz="1360" spc="-27" dirty="0">
                <a:solidFill>
                  <a:srgbClr val="FFFFFF"/>
                </a:solidFill>
                <a:latin typeface="Verdana"/>
                <a:cs typeface="Verdana"/>
              </a:rPr>
              <a:t>Body </a:t>
            </a:r>
            <a:r>
              <a:rPr sz="1360" spc="-9" dirty="0">
                <a:solidFill>
                  <a:srgbClr val="FFFFFF"/>
                </a:solidFill>
                <a:latin typeface="Verdana"/>
                <a:cs typeface="Verdana"/>
              </a:rPr>
              <a:t>Part</a:t>
            </a:r>
            <a:r>
              <a:rPr sz="136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48885" y="2686505"/>
            <a:ext cx="1216129" cy="533702"/>
          </a:xfrm>
          <a:prstGeom prst="rect">
            <a:avLst/>
          </a:prstGeom>
          <a:solidFill>
            <a:srgbClr val="DC80DA"/>
          </a:solidFill>
          <a:ln w="12700">
            <a:solidFill>
              <a:srgbClr val="521751"/>
            </a:solidFill>
          </a:ln>
        </p:spPr>
        <p:txBody>
          <a:bodyPr vert="horz" wrap="square" lIns="0" tIns="114012" rIns="0" bIns="0" rtlCol="0">
            <a:spAutoFit/>
          </a:bodyPr>
          <a:lstStyle/>
          <a:p>
            <a:pPr marL="121498" marR="118043" indent="147985">
              <a:spcBef>
                <a:spcPts val="898"/>
              </a:spcBef>
            </a:pP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Request  </a:t>
            </a:r>
            <a:r>
              <a:rPr sz="1360" spc="-27" dirty="0">
                <a:solidFill>
                  <a:srgbClr val="FFFFFF"/>
                </a:solidFill>
                <a:latin typeface="Verdana"/>
                <a:cs typeface="Verdana"/>
              </a:rPr>
              <a:t>Body </a:t>
            </a:r>
            <a:r>
              <a:rPr sz="1360" spc="-9" dirty="0">
                <a:solidFill>
                  <a:srgbClr val="FFFFFF"/>
                </a:solidFill>
                <a:latin typeface="Verdana"/>
                <a:cs typeface="Verdana"/>
              </a:rPr>
              <a:t>Part</a:t>
            </a:r>
            <a:r>
              <a:rPr sz="136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86089" y="2680746"/>
            <a:ext cx="807297" cy="539516"/>
          </a:xfrm>
          <a:prstGeom prst="rect">
            <a:avLst/>
          </a:prstGeom>
          <a:solidFill>
            <a:srgbClr val="521751"/>
          </a:solidFill>
        </p:spPr>
        <p:txBody>
          <a:bodyPr vert="horz" wrap="square" lIns="0" tIns="119770" rIns="0" bIns="0" rtlCol="0">
            <a:spAutoFit/>
          </a:bodyPr>
          <a:lstStyle/>
          <a:p>
            <a:pPr marL="114587" marR="110557" indent="97889">
              <a:spcBef>
                <a:spcPts val="943"/>
              </a:spcBef>
            </a:pP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Fully  </a:t>
            </a:r>
            <a:r>
              <a:rPr sz="1360" spc="59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360" spc="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360" spc="-23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360" spc="-5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32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87174" y="2680746"/>
            <a:ext cx="906914" cy="445875"/>
          </a:xfrm>
          <a:prstGeom prst="rect">
            <a:avLst/>
          </a:prstGeom>
          <a:solidFill>
            <a:srgbClr val="521751"/>
          </a:solidFill>
        </p:spPr>
        <p:txBody>
          <a:bodyPr vert="horz" wrap="square" lIns="0" tIns="6334" rIns="0" bIns="0" rtlCol="0">
            <a:spAutoFit/>
          </a:bodyPr>
          <a:lstStyle/>
          <a:p>
            <a:pPr>
              <a:spcBef>
                <a:spcPts val="50"/>
              </a:spcBef>
            </a:pPr>
            <a:endParaRPr sz="1496">
              <a:latin typeface="Times New Roman"/>
              <a:cs typeface="Times New Roman"/>
            </a:endParaRPr>
          </a:p>
          <a:p>
            <a:pPr marL="154319"/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Stream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15490" y="3480928"/>
            <a:ext cx="1855288" cy="459858"/>
          </a:xfrm>
          <a:prstGeom prst="rect">
            <a:avLst/>
          </a:prstGeom>
          <a:solidFill>
            <a:srgbClr val="EDC0EC"/>
          </a:solidFill>
          <a:ln w="12700">
            <a:solidFill>
              <a:srgbClr val="521751"/>
            </a:solidFill>
          </a:ln>
        </p:spPr>
        <p:txBody>
          <a:bodyPr vert="horz" wrap="square" lIns="0" tIns="40883" rIns="0" bIns="0" rtlCol="0">
            <a:spAutoFit/>
          </a:bodyPr>
          <a:lstStyle/>
          <a:p>
            <a:pPr marL="217658" marR="143379" indent="-71401">
              <a:spcBef>
                <a:spcPts val="322"/>
              </a:spcBef>
            </a:pPr>
            <a:r>
              <a:rPr sz="1360" spc="-113" dirty="0">
                <a:solidFill>
                  <a:srgbClr val="521751"/>
                </a:solidFill>
                <a:latin typeface="Verdana"/>
                <a:cs typeface="Verdana"/>
              </a:rPr>
              <a:t>Idea: </a:t>
            </a:r>
            <a:r>
              <a:rPr sz="1360" spc="-45" dirty="0">
                <a:solidFill>
                  <a:srgbClr val="521751"/>
                </a:solidFill>
                <a:latin typeface="Verdana"/>
                <a:cs typeface="Verdana"/>
              </a:rPr>
              <a:t>Start</a:t>
            </a:r>
            <a:r>
              <a:rPr sz="1360" spc="-154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32" dirty="0">
                <a:solidFill>
                  <a:srgbClr val="521751"/>
                </a:solidFill>
                <a:latin typeface="Verdana"/>
                <a:cs typeface="Verdana"/>
              </a:rPr>
              <a:t>working  </a:t>
            </a:r>
            <a:r>
              <a:rPr sz="1360" spc="-50" dirty="0">
                <a:solidFill>
                  <a:srgbClr val="521751"/>
                </a:solidFill>
                <a:latin typeface="Verdana"/>
                <a:cs typeface="Verdana"/>
              </a:rPr>
              <a:t>on </a:t>
            </a:r>
            <a:r>
              <a:rPr sz="1360" spc="-59" dirty="0">
                <a:solidFill>
                  <a:srgbClr val="521751"/>
                </a:solidFill>
                <a:latin typeface="Verdana"/>
                <a:cs typeface="Verdana"/>
              </a:rPr>
              <a:t>the </a:t>
            </a:r>
            <a:r>
              <a:rPr sz="1360" spc="-14" dirty="0">
                <a:solidFill>
                  <a:srgbClr val="521751"/>
                </a:solidFill>
                <a:latin typeface="Verdana"/>
                <a:cs typeface="Verdana"/>
              </a:rPr>
              <a:t>Data</a:t>
            </a:r>
            <a:r>
              <a:rPr sz="1360" spc="-19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50" dirty="0">
                <a:solidFill>
                  <a:srgbClr val="521751"/>
                </a:solidFill>
                <a:latin typeface="Verdana"/>
                <a:cs typeface="Verdana"/>
              </a:rPr>
              <a:t>early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40369" y="3341994"/>
            <a:ext cx="75432" cy="395587"/>
          </a:xfrm>
          <a:custGeom>
            <a:avLst/>
            <a:gdLst/>
            <a:ahLst/>
            <a:cxnLst/>
            <a:rect l="l" t="t" r="r" b="b"/>
            <a:pathLst>
              <a:path w="83184" h="436245">
                <a:moveTo>
                  <a:pt x="0" y="0"/>
                </a:moveTo>
                <a:lnTo>
                  <a:pt x="0" y="436130"/>
                </a:lnTo>
                <a:lnTo>
                  <a:pt x="82837" y="436130"/>
                </a:lnTo>
              </a:path>
            </a:pathLst>
          </a:custGeom>
          <a:ln w="24553">
            <a:solidFill>
              <a:srgbClr val="521751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grpSp>
        <p:nvGrpSpPr>
          <p:cNvPr id="20" name="object 20"/>
          <p:cNvGrpSpPr/>
          <p:nvPr/>
        </p:nvGrpSpPr>
        <p:grpSpPr>
          <a:xfrm>
            <a:off x="4584510" y="3475165"/>
            <a:ext cx="1453942" cy="1493673"/>
            <a:chOff x="3679862" y="3832334"/>
            <a:chExt cx="1603375" cy="1647189"/>
          </a:xfrm>
        </p:grpSpPr>
        <p:sp>
          <p:nvSpPr>
            <p:cNvPr id="21" name="object 21"/>
            <p:cNvSpPr/>
            <p:nvPr/>
          </p:nvSpPr>
          <p:spPr>
            <a:xfrm>
              <a:off x="3686212" y="3838689"/>
              <a:ext cx="416559" cy="1041400"/>
            </a:xfrm>
            <a:custGeom>
              <a:avLst/>
              <a:gdLst/>
              <a:ahLst/>
              <a:cxnLst/>
              <a:rect l="l" t="t" r="r" b="b"/>
              <a:pathLst>
                <a:path w="416560" h="1041400">
                  <a:moveTo>
                    <a:pt x="208241" y="0"/>
                  </a:moveTo>
                  <a:lnTo>
                    <a:pt x="0" y="208203"/>
                  </a:lnTo>
                  <a:lnTo>
                    <a:pt x="104127" y="208203"/>
                  </a:lnTo>
                  <a:lnTo>
                    <a:pt x="104127" y="1041057"/>
                  </a:lnTo>
                  <a:lnTo>
                    <a:pt x="312356" y="1041057"/>
                  </a:lnTo>
                  <a:lnTo>
                    <a:pt x="312356" y="208203"/>
                  </a:lnTo>
                  <a:lnTo>
                    <a:pt x="416483" y="208203"/>
                  </a:lnTo>
                  <a:lnTo>
                    <a:pt x="208241" y="0"/>
                  </a:lnTo>
                  <a:close/>
                </a:path>
              </a:pathLst>
            </a:custGeom>
            <a:solidFill>
              <a:srgbClr val="FFF962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2" name="object 22"/>
            <p:cNvSpPr/>
            <p:nvPr/>
          </p:nvSpPr>
          <p:spPr>
            <a:xfrm>
              <a:off x="3686212" y="3838685"/>
              <a:ext cx="416559" cy="1041400"/>
            </a:xfrm>
            <a:custGeom>
              <a:avLst/>
              <a:gdLst/>
              <a:ahLst/>
              <a:cxnLst/>
              <a:rect l="l" t="t" r="r" b="b"/>
              <a:pathLst>
                <a:path w="416560" h="1041400">
                  <a:moveTo>
                    <a:pt x="104120" y="1041061"/>
                  </a:moveTo>
                  <a:lnTo>
                    <a:pt x="104120" y="208212"/>
                  </a:lnTo>
                  <a:lnTo>
                    <a:pt x="0" y="208212"/>
                  </a:lnTo>
                  <a:lnTo>
                    <a:pt x="208240" y="0"/>
                  </a:lnTo>
                  <a:lnTo>
                    <a:pt x="416480" y="208212"/>
                  </a:lnTo>
                  <a:lnTo>
                    <a:pt x="312360" y="208212"/>
                  </a:lnTo>
                  <a:lnTo>
                    <a:pt x="312360" y="1041061"/>
                  </a:lnTo>
                  <a:lnTo>
                    <a:pt x="104120" y="1041061"/>
                  </a:lnTo>
                  <a:close/>
                </a:path>
              </a:pathLst>
            </a:custGeom>
            <a:ln w="12700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3" name="object 23"/>
            <p:cNvSpPr/>
            <p:nvPr/>
          </p:nvSpPr>
          <p:spPr>
            <a:xfrm>
              <a:off x="4755895" y="5056695"/>
              <a:ext cx="520700" cy="416559"/>
            </a:xfrm>
            <a:custGeom>
              <a:avLst/>
              <a:gdLst/>
              <a:ahLst/>
              <a:cxnLst/>
              <a:rect l="l" t="t" r="r" b="b"/>
              <a:pathLst>
                <a:path w="520700" h="416560">
                  <a:moveTo>
                    <a:pt x="312369" y="0"/>
                  </a:moveTo>
                  <a:lnTo>
                    <a:pt x="312369" y="104101"/>
                  </a:lnTo>
                  <a:lnTo>
                    <a:pt x="0" y="104101"/>
                  </a:lnTo>
                  <a:lnTo>
                    <a:pt x="0" y="312318"/>
                  </a:lnTo>
                  <a:lnTo>
                    <a:pt x="312369" y="312318"/>
                  </a:lnTo>
                  <a:lnTo>
                    <a:pt x="312369" y="416420"/>
                  </a:lnTo>
                  <a:lnTo>
                    <a:pt x="520611" y="208203"/>
                  </a:lnTo>
                  <a:lnTo>
                    <a:pt x="312369" y="0"/>
                  </a:lnTo>
                  <a:close/>
                </a:path>
              </a:pathLst>
            </a:custGeom>
            <a:solidFill>
              <a:srgbClr val="FFF962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4" name="object 24"/>
            <p:cNvSpPr/>
            <p:nvPr/>
          </p:nvSpPr>
          <p:spPr>
            <a:xfrm>
              <a:off x="4755895" y="5056695"/>
              <a:ext cx="520700" cy="416559"/>
            </a:xfrm>
            <a:custGeom>
              <a:avLst/>
              <a:gdLst/>
              <a:ahLst/>
              <a:cxnLst/>
              <a:rect l="l" t="t" r="r" b="b"/>
              <a:pathLst>
                <a:path w="520700" h="416560">
                  <a:moveTo>
                    <a:pt x="0" y="104106"/>
                  </a:moveTo>
                  <a:lnTo>
                    <a:pt x="312360" y="104106"/>
                  </a:lnTo>
                  <a:lnTo>
                    <a:pt x="312360" y="0"/>
                  </a:lnTo>
                  <a:lnTo>
                    <a:pt x="520600" y="208212"/>
                  </a:lnTo>
                  <a:lnTo>
                    <a:pt x="312360" y="416424"/>
                  </a:lnTo>
                  <a:lnTo>
                    <a:pt x="312360" y="312318"/>
                  </a:lnTo>
                  <a:lnTo>
                    <a:pt x="0" y="312318"/>
                  </a:lnTo>
                  <a:lnTo>
                    <a:pt x="0" y="104106"/>
                  </a:lnTo>
                  <a:close/>
                </a:path>
              </a:pathLst>
            </a:custGeom>
            <a:ln w="12700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074842" y="4522479"/>
            <a:ext cx="1409028" cy="354649"/>
          </a:xfrm>
          <a:prstGeom prst="rect">
            <a:avLst/>
          </a:prstGeom>
          <a:solidFill>
            <a:srgbClr val="FFF962"/>
          </a:solidFill>
          <a:ln w="12700">
            <a:solidFill>
              <a:srgbClr val="4F4F4F"/>
            </a:solidFill>
          </a:ln>
        </p:spPr>
        <p:txBody>
          <a:bodyPr vert="horz" wrap="square" lIns="0" tIns="143955" rIns="0" bIns="0" rtlCol="0">
            <a:spAutoFit/>
          </a:bodyPr>
          <a:lstStyle/>
          <a:p>
            <a:pPr marL="279848">
              <a:spcBef>
                <a:spcPts val="1134"/>
              </a:spcBef>
            </a:pPr>
            <a:r>
              <a:rPr sz="1360" spc="-41" dirty="0">
                <a:solidFill>
                  <a:srgbClr val="4F4F4F"/>
                </a:solidFill>
                <a:latin typeface="Verdana"/>
                <a:cs typeface="Verdana"/>
              </a:rPr>
              <a:t>Your</a:t>
            </a:r>
            <a:r>
              <a:rPr sz="1360" spc="-109" dirty="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sz="1360" spc="-27" dirty="0">
                <a:solidFill>
                  <a:srgbClr val="4F4F4F"/>
                </a:solidFill>
                <a:latin typeface="Verdana"/>
                <a:cs typeface="Verdana"/>
              </a:rPr>
              <a:t>Code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27672" y="3618465"/>
            <a:ext cx="1011713" cy="634833"/>
          </a:xfrm>
          <a:prstGeom prst="rect">
            <a:avLst/>
          </a:prstGeom>
        </p:spPr>
        <p:txBody>
          <a:bodyPr vert="horz" wrap="square" lIns="0" tIns="5758" rIns="0" bIns="0" rtlCol="0">
            <a:spAutoFit/>
          </a:bodyPr>
          <a:lstStyle/>
          <a:p>
            <a:pPr marL="11516" marR="4607">
              <a:lnSpc>
                <a:spcPct val="102699"/>
              </a:lnSpc>
              <a:spcBef>
                <a:spcPts val="45"/>
              </a:spcBef>
            </a:pPr>
            <a:r>
              <a:rPr sz="1360" spc="27" dirty="0">
                <a:solidFill>
                  <a:srgbClr val="4F4F4F"/>
                </a:solidFill>
                <a:latin typeface="Verdana"/>
                <a:cs typeface="Verdana"/>
              </a:rPr>
              <a:t>How </a:t>
            </a:r>
            <a:r>
              <a:rPr sz="1360" spc="-32" dirty="0">
                <a:solidFill>
                  <a:srgbClr val="4F4F4F"/>
                </a:solidFill>
                <a:latin typeface="Verdana"/>
                <a:cs typeface="Verdana"/>
              </a:rPr>
              <a:t>do</a:t>
            </a:r>
            <a:r>
              <a:rPr sz="1360" spc="-272" dirty="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sz="1360" spc="-59" dirty="0">
                <a:solidFill>
                  <a:srgbClr val="4F4F4F"/>
                </a:solidFill>
                <a:latin typeface="Verdana"/>
                <a:cs typeface="Verdana"/>
              </a:rPr>
              <a:t>you  </a:t>
            </a:r>
            <a:r>
              <a:rPr sz="1360" spc="-27" dirty="0">
                <a:solidFill>
                  <a:srgbClr val="4F4F4F"/>
                </a:solidFill>
                <a:latin typeface="Verdana"/>
                <a:cs typeface="Verdana"/>
              </a:rPr>
              <a:t>work </a:t>
            </a:r>
            <a:r>
              <a:rPr sz="1360" spc="-18" dirty="0">
                <a:solidFill>
                  <a:srgbClr val="4F4F4F"/>
                </a:solidFill>
                <a:latin typeface="Verdana"/>
                <a:cs typeface="Verdana"/>
              </a:rPr>
              <a:t>with  </a:t>
            </a:r>
            <a:r>
              <a:rPr sz="1360" spc="-5" dirty="0">
                <a:solidFill>
                  <a:srgbClr val="4F4F4F"/>
                </a:solidFill>
                <a:latin typeface="Verdana"/>
                <a:cs typeface="Verdana"/>
              </a:rPr>
              <a:t>flow</a:t>
            </a:r>
            <a:r>
              <a:rPr sz="1360" spc="-95" dirty="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sz="1360" spc="-36" dirty="0">
                <a:solidFill>
                  <a:srgbClr val="4F4F4F"/>
                </a:solidFill>
                <a:latin typeface="Verdana"/>
                <a:cs typeface="Verdana"/>
              </a:rPr>
              <a:t>data?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09243" y="4566265"/>
            <a:ext cx="2594063" cy="310459"/>
          </a:xfrm>
          <a:prstGeom prst="rect">
            <a:avLst/>
          </a:prstGeom>
          <a:solidFill>
            <a:srgbClr val="FA923F"/>
          </a:solidFill>
        </p:spPr>
        <p:txBody>
          <a:bodyPr vert="horz" wrap="square" lIns="0" tIns="100192" rIns="0" bIns="0" rtlCol="0">
            <a:spAutoFit/>
          </a:bodyPr>
          <a:lstStyle/>
          <a:p>
            <a:pPr algn="ctr">
              <a:spcBef>
                <a:spcPts val="789"/>
              </a:spcBef>
            </a:pPr>
            <a:r>
              <a:rPr sz="1360" spc="-32" dirty="0">
                <a:solidFill>
                  <a:srgbClr val="FFFFFF"/>
                </a:solidFill>
                <a:latin typeface="Verdana"/>
                <a:cs typeface="Verdana"/>
              </a:rPr>
              <a:t>Buffer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42870" y="5050181"/>
            <a:ext cx="1277742" cy="43020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4607">
              <a:spcBef>
                <a:spcPts val="91"/>
              </a:spcBef>
            </a:pPr>
            <a:r>
              <a:rPr sz="1360" dirty="0">
                <a:solidFill>
                  <a:srgbClr val="4F4F4F"/>
                </a:solidFill>
                <a:latin typeface="Verdana"/>
                <a:cs typeface="Verdana"/>
              </a:rPr>
              <a:t>Work </a:t>
            </a:r>
            <a:r>
              <a:rPr sz="1360" spc="-18" dirty="0">
                <a:solidFill>
                  <a:srgbClr val="4F4F4F"/>
                </a:solidFill>
                <a:latin typeface="Verdana"/>
                <a:cs typeface="Verdana"/>
              </a:rPr>
              <a:t>with  </a:t>
            </a:r>
            <a:r>
              <a:rPr sz="1360" spc="-50" dirty="0">
                <a:solidFill>
                  <a:srgbClr val="4F4F4F"/>
                </a:solidFill>
                <a:latin typeface="Verdana"/>
                <a:cs typeface="Verdana"/>
              </a:rPr>
              <a:t>chunks </a:t>
            </a:r>
            <a:r>
              <a:rPr sz="1360" spc="-27" dirty="0">
                <a:solidFill>
                  <a:srgbClr val="4F4F4F"/>
                </a:solidFill>
                <a:latin typeface="Verdana"/>
                <a:cs typeface="Verdana"/>
              </a:rPr>
              <a:t>of</a:t>
            </a:r>
            <a:r>
              <a:rPr sz="1360" spc="-181" dirty="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sz="1360" spc="-54" dirty="0">
                <a:solidFill>
                  <a:srgbClr val="4F4F4F"/>
                </a:solidFill>
                <a:latin typeface="Verdana"/>
                <a:cs typeface="Verdana"/>
              </a:rPr>
              <a:t>data!</a:t>
            </a:r>
            <a:endParaRPr sz="136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3041" y="1179250"/>
            <a:ext cx="10251440" cy="504071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1"/>
              </a:spcBef>
            </a:pPr>
            <a:r>
              <a:rPr spc="-18" dirty="0"/>
              <a:t>Single </a:t>
            </a:r>
            <a:r>
              <a:rPr spc="-5" dirty="0"/>
              <a:t>Thread, </a:t>
            </a:r>
            <a:r>
              <a:rPr spc="14" dirty="0"/>
              <a:t>Event </a:t>
            </a:r>
            <a:r>
              <a:rPr spc="-36" dirty="0"/>
              <a:t>Loop </a:t>
            </a:r>
            <a:r>
              <a:rPr spc="-41" dirty="0"/>
              <a:t>&amp; </a:t>
            </a:r>
            <a:r>
              <a:rPr spc="-23" dirty="0"/>
              <a:t>Blocking</a:t>
            </a:r>
            <a:r>
              <a:rPr spc="-408" dirty="0"/>
              <a:t> </a:t>
            </a:r>
            <a:r>
              <a:rPr spc="-41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7174" y="3271605"/>
            <a:ext cx="1356053" cy="1410899"/>
          </a:xfrm>
          <a:prstGeom prst="rect">
            <a:avLst/>
          </a:prstGeom>
          <a:solidFill>
            <a:srgbClr val="52175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23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23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23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23">
              <a:latin typeface="Times New Roman"/>
              <a:cs typeface="Times New Roman"/>
            </a:endParaRPr>
          </a:p>
          <a:p>
            <a:pPr marL="146834">
              <a:spcBef>
                <a:spcPts val="1075"/>
              </a:spcBef>
            </a:pPr>
            <a:r>
              <a:rPr sz="1360" spc="-91" dirty="0">
                <a:solidFill>
                  <a:srgbClr val="FFFFFF"/>
                </a:solidFill>
                <a:latin typeface="Verdana"/>
                <a:cs typeface="Verdana"/>
              </a:rPr>
              <a:t>&lt;Your</a:t>
            </a:r>
            <a:r>
              <a:rPr sz="1360" spc="-11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82" dirty="0">
                <a:solidFill>
                  <a:srgbClr val="FFFFFF"/>
                </a:solidFill>
                <a:latin typeface="Verdana"/>
                <a:cs typeface="Verdana"/>
              </a:rPr>
              <a:t>Code&gt;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547" y="3271605"/>
            <a:ext cx="1356053" cy="1591141"/>
          </a:xfrm>
          <a:prstGeom prst="rect">
            <a:avLst/>
          </a:prstGeom>
          <a:solidFill>
            <a:srgbClr val="52175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23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23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23">
              <a:latin typeface="Times New Roman"/>
              <a:cs typeface="Times New Roman"/>
            </a:endParaRPr>
          </a:p>
          <a:p>
            <a:pPr marL="257966" marR="252784" indent="-1727" algn="ctr">
              <a:lnSpc>
                <a:spcPct val="102699"/>
              </a:lnSpc>
              <a:spcBef>
                <a:spcPts val="1315"/>
              </a:spcBef>
            </a:pP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Single  </a:t>
            </a:r>
            <a:r>
              <a:rPr sz="1360" spc="-68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1360" spc="-82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60" spc="-68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360" spc="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360" spc="-18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360" spc="-14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r>
              <a:rPr sz="1360" spc="-32" dirty="0">
                <a:solidFill>
                  <a:srgbClr val="FFFFFF"/>
                </a:solidFill>
                <a:latin typeface="Verdana"/>
                <a:cs typeface="Verdana"/>
              </a:rPr>
              <a:t>Thread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7173" y="1992159"/>
            <a:ext cx="2841089" cy="369766"/>
          </a:xfrm>
          <a:prstGeom prst="rect">
            <a:avLst/>
          </a:prstGeom>
          <a:solidFill>
            <a:srgbClr val="521751"/>
          </a:solidFill>
        </p:spPr>
        <p:txBody>
          <a:bodyPr vert="horz" wrap="square" lIns="0" tIns="158926" rIns="0" bIns="0" rtlCol="0">
            <a:spAutoFit/>
          </a:bodyPr>
          <a:lstStyle/>
          <a:p>
            <a:pPr marL="640310">
              <a:spcBef>
                <a:spcPts val="1251"/>
              </a:spcBef>
            </a:pP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Incoming</a:t>
            </a:r>
            <a:r>
              <a:rPr sz="136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32" dirty="0">
                <a:solidFill>
                  <a:srgbClr val="FFFFFF"/>
                </a:solidFill>
                <a:latin typeface="Verdana"/>
                <a:cs typeface="Verdana"/>
              </a:rPr>
              <a:t>Requests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66818" y="2906076"/>
            <a:ext cx="2097707" cy="602306"/>
          </a:xfrm>
          <a:custGeom>
            <a:avLst/>
            <a:gdLst/>
            <a:ahLst/>
            <a:cxnLst/>
            <a:rect l="l" t="t" r="r" b="b"/>
            <a:pathLst>
              <a:path w="2313304" h="664210">
                <a:moveTo>
                  <a:pt x="2313178" y="0"/>
                </a:moveTo>
                <a:lnTo>
                  <a:pt x="0" y="0"/>
                </a:lnTo>
                <a:lnTo>
                  <a:pt x="0" y="663968"/>
                </a:lnTo>
                <a:lnTo>
                  <a:pt x="2313178" y="663968"/>
                </a:lnTo>
                <a:lnTo>
                  <a:pt x="2313178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7" name="object 7"/>
          <p:cNvSpPr txBox="1"/>
          <p:nvPr/>
        </p:nvSpPr>
        <p:spPr>
          <a:xfrm>
            <a:off x="6066818" y="2906076"/>
            <a:ext cx="2097707" cy="404071"/>
          </a:xfrm>
          <a:prstGeom prst="rect">
            <a:avLst/>
          </a:prstGeom>
          <a:ln w="12700">
            <a:solidFill>
              <a:srgbClr val="521751"/>
            </a:solidFill>
          </a:ln>
        </p:spPr>
        <p:txBody>
          <a:bodyPr vert="horz" wrap="square" lIns="0" tIns="192899" rIns="0" bIns="0" rtlCol="0">
            <a:spAutoFit/>
          </a:bodyPr>
          <a:lstStyle/>
          <a:p>
            <a:pPr marL="591365">
              <a:spcBef>
                <a:spcPts val="1519"/>
              </a:spcBef>
            </a:pPr>
            <a:r>
              <a:rPr sz="1360" spc="-54" dirty="0">
                <a:solidFill>
                  <a:srgbClr val="FFFFFF"/>
                </a:solidFill>
                <a:latin typeface="Verdana"/>
                <a:cs typeface="Verdana"/>
              </a:rPr>
              <a:t>Event</a:t>
            </a:r>
            <a:r>
              <a:rPr sz="1360" spc="-10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23" dirty="0">
                <a:solidFill>
                  <a:srgbClr val="FFFFFF"/>
                </a:solidFill>
                <a:latin typeface="Verdana"/>
                <a:cs typeface="Verdana"/>
              </a:rPr>
              <a:t>Loop</a:t>
            </a:r>
            <a:endParaRPr sz="136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061059" y="3592729"/>
            <a:ext cx="2109224" cy="503265"/>
            <a:chOff x="5308168" y="3961981"/>
            <a:chExt cx="2326005" cy="554990"/>
          </a:xfrm>
        </p:grpSpPr>
        <p:sp>
          <p:nvSpPr>
            <p:cNvPr id="9" name="object 9"/>
            <p:cNvSpPr/>
            <p:nvPr/>
          </p:nvSpPr>
          <p:spPr>
            <a:xfrm>
              <a:off x="5314518" y="3968331"/>
              <a:ext cx="2313305" cy="542290"/>
            </a:xfrm>
            <a:custGeom>
              <a:avLst/>
              <a:gdLst/>
              <a:ahLst/>
              <a:cxnLst/>
              <a:rect l="l" t="t" r="r" b="b"/>
              <a:pathLst>
                <a:path w="2313304" h="542289">
                  <a:moveTo>
                    <a:pt x="2313178" y="0"/>
                  </a:moveTo>
                  <a:lnTo>
                    <a:pt x="0" y="0"/>
                  </a:lnTo>
                  <a:lnTo>
                    <a:pt x="0" y="542239"/>
                  </a:lnTo>
                  <a:lnTo>
                    <a:pt x="2313178" y="542239"/>
                  </a:lnTo>
                  <a:lnTo>
                    <a:pt x="2313178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0" name="object 10"/>
            <p:cNvSpPr/>
            <p:nvPr/>
          </p:nvSpPr>
          <p:spPr>
            <a:xfrm>
              <a:off x="5314518" y="3968331"/>
              <a:ext cx="2313305" cy="542290"/>
            </a:xfrm>
            <a:custGeom>
              <a:avLst/>
              <a:gdLst/>
              <a:ahLst/>
              <a:cxnLst/>
              <a:rect l="l" t="t" r="r" b="b"/>
              <a:pathLst>
                <a:path w="2313304" h="542289">
                  <a:moveTo>
                    <a:pt x="0" y="0"/>
                  </a:moveTo>
                  <a:lnTo>
                    <a:pt x="2313161" y="0"/>
                  </a:lnTo>
                  <a:lnTo>
                    <a:pt x="2313161" y="542250"/>
                  </a:lnTo>
                  <a:lnTo>
                    <a:pt x="0" y="54225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072576" y="3726248"/>
            <a:ext cx="2091949" cy="22091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73705">
              <a:spcBef>
                <a:spcPts val="91"/>
              </a:spcBef>
            </a:pPr>
            <a:r>
              <a:rPr sz="1360" spc="-18" dirty="0">
                <a:solidFill>
                  <a:srgbClr val="FA923F"/>
                </a:solidFill>
                <a:latin typeface="Verdana"/>
                <a:cs typeface="Verdana"/>
              </a:rPr>
              <a:t>Handle </a:t>
            </a:r>
            <a:r>
              <a:rPr sz="1360" spc="-54" dirty="0">
                <a:solidFill>
                  <a:srgbClr val="FA923F"/>
                </a:solidFill>
                <a:latin typeface="Verdana"/>
                <a:cs typeface="Verdana"/>
              </a:rPr>
              <a:t>Event</a:t>
            </a:r>
            <a:r>
              <a:rPr sz="1360" spc="-213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360" spc="-23" dirty="0">
                <a:solidFill>
                  <a:srgbClr val="FA923F"/>
                </a:solidFill>
                <a:latin typeface="Verdana"/>
                <a:cs typeface="Verdana"/>
              </a:rPr>
              <a:t>Callbacks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66818" y="4541769"/>
            <a:ext cx="2097707" cy="404652"/>
          </a:xfrm>
          <a:prstGeom prst="rect">
            <a:avLst/>
          </a:prstGeom>
          <a:solidFill>
            <a:srgbClr val="FA923F"/>
          </a:solidFill>
          <a:ln w="12700">
            <a:solidFill>
              <a:srgbClr val="521751"/>
            </a:solidFill>
          </a:ln>
        </p:spPr>
        <p:txBody>
          <a:bodyPr vert="horz" wrap="square" lIns="0" tIns="193475" rIns="0" bIns="0" rtlCol="0">
            <a:spAutoFit/>
          </a:bodyPr>
          <a:lstStyle/>
          <a:p>
            <a:pPr marL="536087">
              <a:spcBef>
                <a:spcPts val="1523"/>
              </a:spcBef>
            </a:pPr>
            <a:r>
              <a:rPr sz="1360" spc="-23" dirty="0">
                <a:solidFill>
                  <a:srgbClr val="FFFFFF"/>
                </a:solidFill>
                <a:latin typeface="Verdana"/>
                <a:cs typeface="Verdana"/>
              </a:rPr>
              <a:t>Worker</a:t>
            </a:r>
            <a:r>
              <a:rPr sz="1360" spc="-10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" dirty="0">
                <a:solidFill>
                  <a:srgbClr val="FFFFFF"/>
                </a:solidFill>
                <a:latin typeface="Verdana"/>
                <a:cs typeface="Verdana"/>
              </a:rPr>
              <a:t>Pool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66818" y="5234180"/>
            <a:ext cx="2097707" cy="347671"/>
          </a:xfrm>
          <a:prstGeom prst="rect">
            <a:avLst/>
          </a:prstGeom>
          <a:solidFill>
            <a:srgbClr val="FEE9D9"/>
          </a:solidFill>
          <a:ln w="12700">
            <a:solidFill>
              <a:srgbClr val="FA923F"/>
            </a:solidFill>
          </a:ln>
        </p:spPr>
        <p:txBody>
          <a:bodyPr vert="horz" wrap="square" lIns="0" tIns="137045" rIns="0" bIns="0" rtlCol="0">
            <a:spAutoFit/>
          </a:bodyPr>
          <a:lstStyle/>
          <a:p>
            <a:pPr marL="209021">
              <a:spcBef>
                <a:spcPts val="1079"/>
              </a:spcBef>
            </a:pPr>
            <a:r>
              <a:rPr sz="1360" spc="-27" dirty="0">
                <a:solidFill>
                  <a:srgbClr val="FA923F"/>
                </a:solidFill>
                <a:latin typeface="Verdana"/>
                <a:cs typeface="Verdana"/>
              </a:rPr>
              <a:t>Do </a:t>
            </a:r>
            <a:r>
              <a:rPr sz="1360" spc="-59" dirty="0">
                <a:solidFill>
                  <a:srgbClr val="FA923F"/>
                </a:solidFill>
                <a:latin typeface="Verdana"/>
                <a:cs typeface="Verdana"/>
              </a:rPr>
              <a:t>the </a:t>
            </a:r>
            <a:r>
              <a:rPr sz="1360" spc="-32" dirty="0">
                <a:solidFill>
                  <a:srgbClr val="FA923F"/>
                </a:solidFill>
                <a:latin typeface="Verdana"/>
                <a:cs typeface="Verdana"/>
              </a:rPr>
              <a:t>Heavy</a:t>
            </a:r>
            <a:r>
              <a:rPr sz="1360" spc="-208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360" spc="-32" dirty="0">
                <a:solidFill>
                  <a:srgbClr val="FA923F"/>
                </a:solidFill>
                <a:latin typeface="Verdana"/>
                <a:cs typeface="Verdana"/>
              </a:rPr>
              <a:t>Lifting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46870" y="4541770"/>
            <a:ext cx="1341082" cy="505211"/>
          </a:xfrm>
          <a:prstGeom prst="rect">
            <a:avLst/>
          </a:prstGeom>
          <a:solidFill>
            <a:srgbClr val="FFF962"/>
          </a:solidFill>
          <a:ln w="12700">
            <a:solidFill>
              <a:srgbClr val="4F4F4F"/>
            </a:solidFill>
          </a:ln>
        </p:spPr>
        <p:txBody>
          <a:bodyPr vert="horz" wrap="square" lIns="0" tIns="85797" rIns="0" bIns="0" rtlCol="0">
            <a:spAutoFit/>
          </a:bodyPr>
          <a:lstStyle/>
          <a:p>
            <a:pPr marL="256239" marR="250481" indent="54127">
              <a:spcBef>
                <a:spcPts val="676"/>
              </a:spcBef>
            </a:pPr>
            <a:r>
              <a:rPr sz="1360" spc="-41" dirty="0">
                <a:solidFill>
                  <a:srgbClr val="4F4F4F"/>
                </a:solidFill>
                <a:latin typeface="Verdana"/>
                <a:cs typeface="Verdana"/>
              </a:rPr>
              <a:t>Different  </a:t>
            </a:r>
            <a:r>
              <a:rPr sz="1360" spc="-14" dirty="0">
                <a:solidFill>
                  <a:srgbClr val="4F4F4F"/>
                </a:solidFill>
                <a:latin typeface="Verdana"/>
                <a:cs typeface="Verdana"/>
              </a:rPr>
              <a:t>T</a:t>
            </a:r>
            <a:r>
              <a:rPr sz="1360" spc="-23" dirty="0">
                <a:solidFill>
                  <a:srgbClr val="4F4F4F"/>
                </a:solidFill>
                <a:latin typeface="Verdana"/>
                <a:cs typeface="Verdana"/>
              </a:rPr>
              <a:t>h</a:t>
            </a:r>
            <a:r>
              <a:rPr sz="1360" spc="-77" dirty="0">
                <a:solidFill>
                  <a:srgbClr val="4F4F4F"/>
                </a:solidFill>
                <a:latin typeface="Verdana"/>
                <a:cs typeface="Verdana"/>
              </a:rPr>
              <a:t>r</a:t>
            </a:r>
            <a:r>
              <a:rPr sz="1360" spc="-54" dirty="0">
                <a:solidFill>
                  <a:srgbClr val="4F4F4F"/>
                </a:solidFill>
                <a:latin typeface="Verdana"/>
                <a:cs typeface="Verdana"/>
              </a:rPr>
              <a:t>e</a:t>
            </a:r>
            <a:r>
              <a:rPr sz="1360" spc="14" dirty="0">
                <a:solidFill>
                  <a:srgbClr val="4F4F4F"/>
                </a:solidFill>
                <a:latin typeface="Verdana"/>
                <a:cs typeface="Verdana"/>
              </a:rPr>
              <a:t>a</a:t>
            </a:r>
            <a:r>
              <a:rPr sz="1360" spc="-14" dirty="0">
                <a:solidFill>
                  <a:srgbClr val="4F4F4F"/>
                </a:solidFill>
                <a:latin typeface="Verdana"/>
                <a:cs typeface="Verdana"/>
              </a:rPr>
              <a:t>d</a:t>
            </a:r>
            <a:r>
              <a:rPr sz="1360" spc="-177" dirty="0">
                <a:solidFill>
                  <a:srgbClr val="4F4F4F"/>
                </a:solidFill>
                <a:latin typeface="Verdana"/>
                <a:cs typeface="Verdana"/>
              </a:rPr>
              <a:t>(</a:t>
            </a:r>
            <a:r>
              <a:rPr sz="1360" spc="-23" dirty="0">
                <a:solidFill>
                  <a:srgbClr val="4F4F4F"/>
                </a:solidFill>
                <a:latin typeface="Verdana"/>
                <a:cs typeface="Verdana"/>
              </a:rPr>
              <a:t>s</a:t>
            </a:r>
            <a:r>
              <a:rPr sz="1360" spc="-177" dirty="0">
                <a:solidFill>
                  <a:srgbClr val="4F4F4F"/>
                </a:solidFill>
                <a:latin typeface="Verdana"/>
                <a:cs typeface="Verdana"/>
              </a:rPr>
              <a:t>)</a:t>
            </a:r>
            <a:r>
              <a:rPr sz="1360" spc="-222" dirty="0">
                <a:solidFill>
                  <a:srgbClr val="4F4F4F"/>
                </a:solidFill>
                <a:latin typeface="Verdana"/>
                <a:cs typeface="Verdana"/>
              </a:rPr>
              <a:t>!</a:t>
            </a:r>
            <a:endParaRPr sz="136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208828" y="4648250"/>
            <a:ext cx="593669" cy="389252"/>
            <a:chOff x="7676679" y="5125986"/>
            <a:chExt cx="654685" cy="429259"/>
          </a:xfrm>
        </p:grpSpPr>
        <p:sp>
          <p:nvSpPr>
            <p:cNvPr id="16" name="object 16"/>
            <p:cNvSpPr/>
            <p:nvPr/>
          </p:nvSpPr>
          <p:spPr>
            <a:xfrm>
              <a:off x="7683029" y="5132336"/>
              <a:ext cx="641985" cy="416559"/>
            </a:xfrm>
            <a:custGeom>
              <a:avLst/>
              <a:gdLst/>
              <a:ahLst/>
              <a:cxnLst/>
              <a:rect l="l" t="t" r="r" b="b"/>
              <a:pathLst>
                <a:path w="641984" h="416560">
                  <a:moveTo>
                    <a:pt x="433692" y="0"/>
                  </a:moveTo>
                  <a:lnTo>
                    <a:pt x="433692" y="104101"/>
                  </a:lnTo>
                  <a:lnTo>
                    <a:pt x="0" y="104101"/>
                  </a:lnTo>
                  <a:lnTo>
                    <a:pt x="0" y="312318"/>
                  </a:lnTo>
                  <a:lnTo>
                    <a:pt x="433692" y="312318"/>
                  </a:lnTo>
                  <a:lnTo>
                    <a:pt x="433692" y="416420"/>
                  </a:lnTo>
                  <a:lnTo>
                    <a:pt x="641934" y="208216"/>
                  </a:lnTo>
                  <a:lnTo>
                    <a:pt x="433692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7" name="object 17"/>
            <p:cNvSpPr/>
            <p:nvPr/>
          </p:nvSpPr>
          <p:spPr>
            <a:xfrm>
              <a:off x="7683029" y="5132336"/>
              <a:ext cx="641985" cy="416559"/>
            </a:xfrm>
            <a:custGeom>
              <a:avLst/>
              <a:gdLst/>
              <a:ahLst/>
              <a:cxnLst/>
              <a:rect l="l" t="t" r="r" b="b"/>
              <a:pathLst>
                <a:path w="641984" h="416560">
                  <a:moveTo>
                    <a:pt x="0" y="104106"/>
                  </a:moveTo>
                  <a:lnTo>
                    <a:pt x="433690" y="104106"/>
                  </a:lnTo>
                  <a:lnTo>
                    <a:pt x="433690" y="0"/>
                  </a:lnTo>
                  <a:lnTo>
                    <a:pt x="641930" y="208212"/>
                  </a:lnTo>
                  <a:lnTo>
                    <a:pt x="433690" y="416424"/>
                  </a:lnTo>
                  <a:lnTo>
                    <a:pt x="433690" y="312318"/>
                  </a:lnTo>
                  <a:lnTo>
                    <a:pt x="0" y="312318"/>
                  </a:lnTo>
                  <a:lnTo>
                    <a:pt x="0" y="104106"/>
                  </a:lnTo>
                  <a:close/>
                </a:path>
              </a:pathLst>
            </a:custGeom>
            <a:ln w="12700">
              <a:solidFill>
                <a:srgbClr val="521751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987173" y="3014181"/>
            <a:ext cx="3763551" cy="1533405"/>
            <a:chOff x="815577" y="3323971"/>
            <a:chExt cx="4150360" cy="1691005"/>
          </a:xfrm>
        </p:grpSpPr>
        <p:sp>
          <p:nvSpPr>
            <p:cNvPr id="19" name="object 19"/>
            <p:cNvSpPr/>
            <p:nvPr/>
          </p:nvSpPr>
          <p:spPr>
            <a:xfrm>
              <a:off x="821927" y="3330321"/>
              <a:ext cx="3120390" cy="205104"/>
            </a:xfrm>
            <a:custGeom>
              <a:avLst/>
              <a:gdLst/>
              <a:ahLst/>
              <a:cxnLst/>
              <a:rect l="l" t="t" r="r" b="b"/>
              <a:pathLst>
                <a:path w="3120390" h="205104">
                  <a:moveTo>
                    <a:pt x="3120190" y="0"/>
                  </a:moveTo>
                  <a:lnTo>
                    <a:pt x="0" y="0"/>
                  </a:lnTo>
                  <a:lnTo>
                    <a:pt x="0" y="204736"/>
                  </a:lnTo>
                  <a:lnTo>
                    <a:pt x="3120190" y="204736"/>
                  </a:lnTo>
                  <a:lnTo>
                    <a:pt x="3120190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0" name="object 20"/>
            <p:cNvSpPr/>
            <p:nvPr/>
          </p:nvSpPr>
          <p:spPr>
            <a:xfrm>
              <a:off x="821927" y="3330321"/>
              <a:ext cx="3120390" cy="205104"/>
            </a:xfrm>
            <a:custGeom>
              <a:avLst/>
              <a:gdLst/>
              <a:ahLst/>
              <a:cxnLst/>
              <a:rect l="l" t="t" r="r" b="b"/>
              <a:pathLst>
                <a:path w="3120390" h="205104">
                  <a:moveTo>
                    <a:pt x="0" y="0"/>
                  </a:moveTo>
                  <a:lnTo>
                    <a:pt x="3120191" y="0"/>
                  </a:lnTo>
                  <a:lnTo>
                    <a:pt x="3120191" y="204727"/>
                  </a:lnTo>
                  <a:lnTo>
                    <a:pt x="0" y="20472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21751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1" name="object 21"/>
            <p:cNvSpPr/>
            <p:nvPr/>
          </p:nvSpPr>
          <p:spPr>
            <a:xfrm>
              <a:off x="4297514" y="4510570"/>
              <a:ext cx="661670" cy="498475"/>
            </a:xfrm>
            <a:custGeom>
              <a:avLst/>
              <a:gdLst/>
              <a:ahLst/>
              <a:cxnLst/>
              <a:rect l="l" t="t" r="r" b="b"/>
              <a:pathLst>
                <a:path w="661670" h="498475">
                  <a:moveTo>
                    <a:pt x="661606" y="0"/>
                  </a:moveTo>
                  <a:lnTo>
                    <a:pt x="0" y="0"/>
                  </a:lnTo>
                  <a:lnTo>
                    <a:pt x="0" y="497992"/>
                  </a:lnTo>
                  <a:lnTo>
                    <a:pt x="661606" y="497992"/>
                  </a:lnTo>
                  <a:lnTo>
                    <a:pt x="661606" y="0"/>
                  </a:lnTo>
                  <a:close/>
                </a:path>
              </a:pathLst>
            </a:custGeom>
            <a:solidFill>
              <a:srgbClr val="E2A778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2" name="object 22"/>
            <p:cNvSpPr/>
            <p:nvPr/>
          </p:nvSpPr>
          <p:spPr>
            <a:xfrm>
              <a:off x="4297514" y="4510570"/>
              <a:ext cx="661670" cy="498475"/>
            </a:xfrm>
            <a:custGeom>
              <a:avLst/>
              <a:gdLst/>
              <a:ahLst/>
              <a:cxnLst/>
              <a:rect l="l" t="t" r="r" b="b"/>
              <a:pathLst>
                <a:path w="661670" h="498475">
                  <a:moveTo>
                    <a:pt x="0" y="0"/>
                  </a:moveTo>
                  <a:lnTo>
                    <a:pt x="661610" y="0"/>
                  </a:lnTo>
                  <a:lnTo>
                    <a:pt x="661610" y="497982"/>
                  </a:lnTo>
                  <a:lnTo>
                    <a:pt x="0" y="49798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144597" y="4196116"/>
            <a:ext cx="600003" cy="22091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54895">
              <a:spcBef>
                <a:spcPts val="91"/>
              </a:spcBef>
            </a:pP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“fs”</a:t>
            </a:r>
            <a:endParaRPr sz="136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358461" y="2509348"/>
            <a:ext cx="3708848" cy="2372949"/>
            <a:chOff x="1225025" y="2767253"/>
            <a:chExt cx="4090035" cy="2616835"/>
          </a:xfrm>
        </p:grpSpPr>
        <p:sp>
          <p:nvSpPr>
            <p:cNvPr id="25" name="object 25"/>
            <p:cNvSpPr/>
            <p:nvPr/>
          </p:nvSpPr>
          <p:spPr>
            <a:xfrm>
              <a:off x="1225016" y="2767253"/>
              <a:ext cx="2269490" cy="564515"/>
            </a:xfrm>
            <a:custGeom>
              <a:avLst/>
              <a:gdLst/>
              <a:ahLst/>
              <a:cxnLst/>
              <a:rect l="l" t="t" r="r" b="b"/>
              <a:pathLst>
                <a:path w="2269490" h="564514">
                  <a:moveTo>
                    <a:pt x="1157008" y="563067"/>
                  </a:moveTo>
                  <a:lnTo>
                    <a:pt x="1144587" y="547090"/>
                  </a:lnTo>
                  <a:lnTo>
                    <a:pt x="1104747" y="495795"/>
                  </a:lnTo>
                  <a:lnTo>
                    <a:pt x="1093762" y="518706"/>
                  </a:lnTo>
                  <a:lnTo>
                    <a:pt x="10985" y="0"/>
                  </a:lnTo>
                  <a:lnTo>
                    <a:pt x="0" y="22898"/>
                  </a:lnTo>
                  <a:lnTo>
                    <a:pt x="1082789" y="541616"/>
                  </a:lnTo>
                  <a:lnTo>
                    <a:pt x="1071816" y="564515"/>
                  </a:lnTo>
                  <a:lnTo>
                    <a:pt x="1157008" y="563067"/>
                  </a:lnTo>
                  <a:close/>
                </a:path>
                <a:path w="2269490" h="564514">
                  <a:moveTo>
                    <a:pt x="1195108" y="486867"/>
                  </a:moveTo>
                  <a:lnTo>
                    <a:pt x="1169708" y="486867"/>
                  </a:lnTo>
                  <a:lnTo>
                    <a:pt x="1169708" y="11442"/>
                  </a:lnTo>
                  <a:lnTo>
                    <a:pt x="1144308" y="11442"/>
                  </a:lnTo>
                  <a:lnTo>
                    <a:pt x="1144308" y="486867"/>
                  </a:lnTo>
                  <a:lnTo>
                    <a:pt x="1118908" y="486867"/>
                  </a:lnTo>
                  <a:lnTo>
                    <a:pt x="1157008" y="563067"/>
                  </a:lnTo>
                  <a:lnTo>
                    <a:pt x="1188758" y="499567"/>
                  </a:lnTo>
                  <a:lnTo>
                    <a:pt x="1195108" y="486867"/>
                  </a:lnTo>
                  <a:close/>
                </a:path>
                <a:path w="2269490" h="564514">
                  <a:moveTo>
                    <a:pt x="2269223" y="22809"/>
                  </a:moveTo>
                  <a:lnTo>
                    <a:pt x="2257882" y="76"/>
                  </a:lnTo>
                  <a:lnTo>
                    <a:pt x="1219542" y="517715"/>
                  </a:lnTo>
                  <a:lnTo>
                    <a:pt x="1208214" y="494982"/>
                  </a:lnTo>
                  <a:lnTo>
                    <a:pt x="1157008" y="563067"/>
                  </a:lnTo>
                  <a:lnTo>
                    <a:pt x="1242212" y="563168"/>
                  </a:lnTo>
                  <a:lnTo>
                    <a:pt x="1233690" y="546100"/>
                  </a:lnTo>
                  <a:lnTo>
                    <a:pt x="1230871" y="540448"/>
                  </a:lnTo>
                  <a:lnTo>
                    <a:pt x="2269223" y="22809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6" name="object 26"/>
            <p:cNvSpPr/>
            <p:nvPr/>
          </p:nvSpPr>
          <p:spPr>
            <a:xfrm>
              <a:off x="4948288" y="4752937"/>
              <a:ext cx="366395" cy="588010"/>
            </a:xfrm>
            <a:custGeom>
              <a:avLst/>
              <a:gdLst/>
              <a:ahLst/>
              <a:cxnLst/>
              <a:rect l="l" t="t" r="r" b="b"/>
              <a:pathLst>
                <a:path w="366395" h="588010">
                  <a:moveTo>
                    <a:pt x="315634" y="529232"/>
                  </a:moveTo>
                  <a:lnTo>
                    <a:pt x="293966" y="542480"/>
                  </a:lnTo>
                  <a:lnTo>
                    <a:pt x="366229" y="587616"/>
                  </a:lnTo>
                  <a:lnTo>
                    <a:pt x="362167" y="540067"/>
                  </a:lnTo>
                  <a:lnTo>
                    <a:pt x="322262" y="540067"/>
                  </a:lnTo>
                  <a:lnTo>
                    <a:pt x="315634" y="529232"/>
                  </a:lnTo>
                  <a:close/>
                </a:path>
                <a:path w="366395" h="588010">
                  <a:moveTo>
                    <a:pt x="337305" y="515981"/>
                  </a:moveTo>
                  <a:lnTo>
                    <a:pt x="315634" y="529232"/>
                  </a:lnTo>
                  <a:lnTo>
                    <a:pt x="322262" y="540067"/>
                  </a:lnTo>
                  <a:lnTo>
                    <a:pt x="343928" y="526808"/>
                  </a:lnTo>
                  <a:lnTo>
                    <a:pt x="337305" y="515981"/>
                  </a:lnTo>
                  <a:close/>
                </a:path>
                <a:path w="366395" h="588010">
                  <a:moveTo>
                    <a:pt x="358978" y="502729"/>
                  </a:moveTo>
                  <a:lnTo>
                    <a:pt x="337305" y="515981"/>
                  </a:lnTo>
                  <a:lnTo>
                    <a:pt x="343928" y="526808"/>
                  </a:lnTo>
                  <a:lnTo>
                    <a:pt x="322262" y="540067"/>
                  </a:lnTo>
                  <a:lnTo>
                    <a:pt x="362167" y="540067"/>
                  </a:lnTo>
                  <a:lnTo>
                    <a:pt x="358978" y="502729"/>
                  </a:lnTo>
                  <a:close/>
                </a:path>
                <a:path w="366395" h="588010">
                  <a:moveTo>
                    <a:pt x="21678" y="0"/>
                  </a:moveTo>
                  <a:lnTo>
                    <a:pt x="0" y="13258"/>
                  </a:lnTo>
                  <a:lnTo>
                    <a:pt x="315634" y="529232"/>
                  </a:lnTo>
                  <a:lnTo>
                    <a:pt x="337305" y="515981"/>
                  </a:lnTo>
                  <a:lnTo>
                    <a:pt x="21678" y="0"/>
                  </a:lnTo>
                  <a:close/>
                </a:path>
              </a:pathLst>
            </a:custGeom>
            <a:solidFill>
              <a:srgbClr val="E2A778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7" name="object 27"/>
            <p:cNvSpPr/>
            <p:nvPr/>
          </p:nvSpPr>
          <p:spPr>
            <a:xfrm>
              <a:off x="3942118" y="3498646"/>
              <a:ext cx="1372870" cy="1500505"/>
            </a:xfrm>
            <a:custGeom>
              <a:avLst/>
              <a:gdLst/>
              <a:ahLst/>
              <a:cxnLst/>
              <a:rect l="l" t="t" r="r" b="b"/>
              <a:pathLst>
                <a:path w="1372870" h="1500504">
                  <a:moveTo>
                    <a:pt x="97980" y="1475079"/>
                  </a:moveTo>
                  <a:lnTo>
                    <a:pt x="0" y="1475079"/>
                  </a:lnTo>
                  <a:lnTo>
                    <a:pt x="0" y="1500479"/>
                  </a:lnTo>
                  <a:lnTo>
                    <a:pt x="123393" y="1500479"/>
                  </a:lnTo>
                  <a:lnTo>
                    <a:pt x="123393" y="1487779"/>
                  </a:lnTo>
                  <a:lnTo>
                    <a:pt x="97980" y="1487779"/>
                  </a:lnTo>
                  <a:lnTo>
                    <a:pt x="97980" y="1475079"/>
                  </a:lnTo>
                  <a:close/>
                </a:path>
                <a:path w="1372870" h="1500504">
                  <a:moveTo>
                    <a:pt x="1296200" y="25400"/>
                  </a:moveTo>
                  <a:lnTo>
                    <a:pt x="97980" y="25400"/>
                  </a:lnTo>
                  <a:lnTo>
                    <a:pt x="97980" y="1487779"/>
                  </a:lnTo>
                  <a:lnTo>
                    <a:pt x="110680" y="1475079"/>
                  </a:lnTo>
                  <a:lnTo>
                    <a:pt x="123393" y="1475079"/>
                  </a:lnTo>
                  <a:lnTo>
                    <a:pt x="123393" y="50800"/>
                  </a:lnTo>
                  <a:lnTo>
                    <a:pt x="110680" y="50800"/>
                  </a:lnTo>
                  <a:lnTo>
                    <a:pt x="123393" y="38100"/>
                  </a:lnTo>
                  <a:lnTo>
                    <a:pt x="1296200" y="38100"/>
                  </a:lnTo>
                  <a:lnTo>
                    <a:pt x="1296200" y="25400"/>
                  </a:lnTo>
                  <a:close/>
                </a:path>
                <a:path w="1372870" h="1500504">
                  <a:moveTo>
                    <a:pt x="123393" y="1475079"/>
                  </a:moveTo>
                  <a:lnTo>
                    <a:pt x="110680" y="1475079"/>
                  </a:lnTo>
                  <a:lnTo>
                    <a:pt x="97980" y="1487779"/>
                  </a:lnTo>
                  <a:lnTo>
                    <a:pt x="123393" y="1487779"/>
                  </a:lnTo>
                  <a:lnTo>
                    <a:pt x="123393" y="1475079"/>
                  </a:lnTo>
                  <a:close/>
                </a:path>
                <a:path w="1372870" h="1500504">
                  <a:moveTo>
                    <a:pt x="1296200" y="0"/>
                  </a:moveTo>
                  <a:lnTo>
                    <a:pt x="1296200" y="76200"/>
                  </a:lnTo>
                  <a:lnTo>
                    <a:pt x="1347000" y="50800"/>
                  </a:lnTo>
                  <a:lnTo>
                    <a:pt x="1308900" y="50800"/>
                  </a:lnTo>
                  <a:lnTo>
                    <a:pt x="1308900" y="25400"/>
                  </a:lnTo>
                  <a:lnTo>
                    <a:pt x="1347000" y="25400"/>
                  </a:lnTo>
                  <a:lnTo>
                    <a:pt x="1296200" y="0"/>
                  </a:lnTo>
                  <a:close/>
                </a:path>
                <a:path w="1372870" h="1500504">
                  <a:moveTo>
                    <a:pt x="123393" y="38100"/>
                  </a:moveTo>
                  <a:lnTo>
                    <a:pt x="110680" y="50800"/>
                  </a:lnTo>
                  <a:lnTo>
                    <a:pt x="123393" y="50800"/>
                  </a:lnTo>
                  <a:lnTo>
                    <a:pt x="123393" y="38100"/>
                  </a:lnTo>
                  <a:close/>
                </a:path>
                <a:path w="1372870" h="1500504">
                  <a:moveTo>
                    <a:pt x="1296200" y="38100"/>
                  </a:moveTo>
                  <a:lnTo>
                    <a:pt x="123393" y="38100"/>
                  </a:lnTo>
                  <a:lnTo>
                    <a:pt x="123393" y="50800"/>
                  </a:lnTo>
                  <a:lnTo>
                    <a:pt x="1296200" y="50800"/>
                  </a:lnTo>
                  <a:lnTo>
                    <a:pt x="1296200" y="38100"/>
                  </a:lnTo>
                  <a:close/>
                </a:path>
                <a:path w="1372870" h="1500504">
                  <a:moveTo>
                    <a:pt x="1347000" y="25400"/>
                  </a:moveTo>
                  <a:lnTo>
                    <a:pt x="1308900" y="25400"/>
                  </a:lnTo>
                  <a:lnTo>
                    <a:pt x="1308900" y="50800"/>
                  </a:lnTo>
                  <a:lnTo>
                    <a:pt x="1347000" y="50800"/>
                  </a:lnTo>
                  <a:lnTo>
                    <a:pt x="1372400" y="38100"/>
                  </a:lnTo>
                  <a:lnTo>
                    <a:pt x="1347000" y="2540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8" name="object 28"/>
            <p:cNvSpPr/>
            <p:nvPr/>
          </p:nvSpPr>
          <p:spPr>
            <a:xfrm>
              <a:off x="3942118" y="4973726"/>
              <a:ext cx="724535" cy="410209"/>
            </a:xfrm>
            <a:custGeom>
              <a:avLst/>
              <a:gdLst/>
              <a:ahLst/>
              <a:cxnLst/>
              <a:rect l="l" t="t" r="r" b="b"/>
              <a:pathLst>
                <a:path w="724535" h="410210">
                  <a:moveTo>
                    <a:pt x="65392" y="12699"/>
                  </a:moveTo>
                  <a:lnTo>
                    <a:pt x="65392" y="409955"/>
                  </a:lnTo>
                  <a:lnTo>
                    <a:pt x="698906" y="409955"/>
                  </a:lnTo>
                  <a:lnTo>
                    <a:pt x="698906" y="397255"/>
                  </a:lnTo>
                  <a:lnTo>
                    <a:pt x="90792" y="397255"/>
                  </a:lnTo>
                  <a:lnTo>
                    <a:pt x="78092" y="384555"/>
                  </a:lnTo>
                  <a:lnTo>
                    <a:pt x="90792" y="384555"/>
                  </a:lnTo>
                  <a:lnTo>
                    <a:pt x="90792" y="25399"/>
                  </a:lnTo>
                  <a:lnTo>
                    <a:pt x="78092" y="25399"/>
                  </a:lnTo>
                  <a:lnTo>
                    <a:pt x="65392" y="12699"/>
                  </a:lnTo>
                  <a:close/>
                </a:path>
                <a:path w="724535" h="410210">
                  <a:moveTo>
                    <a:pt x="90792" y="384555"/>
                  </a:moveTo>
                  <a:lnTo>
                    <a:pt x="78092" y="384555"/>
                  </a:lnTo>
                  <a:lnTo>
                    <a:pt x="90792" y="397255"/>
                  </a:lnTo>
                  <a:lnTo>
                    <a:pt x="90792" y="384555"/>
                  </a:lnTo>
                  <a:close/>
                </a:path>
                <a:path w="724535" h="410210">
                  <a:moveTo>
                    <a:pt x="673506" y="384555"/>
                  </a:moveTo>
                  <a:lnTo>
                    <a:pt x="90792" y="384555"/>
                  </a:lnTo>
                  <a:lnTo>
                    <a:pt x="90792" y="397255"/>
                  </a:lnTo>
                  <a:lnTo>
                    <a:pt x="673506" y="397255"/>
                  </a:lnTo>
                  <a:lnTo>
                    <a:pt x="673506" y="384555"/>
                  </a:lnTo>
                  <a:close/>
                </a:path>
                <a:path w="724535" h="410210">
                  <a:moveTo>
                    <a:pt x="698906" y="98336"/>
                  </a:moveTo>
                  <a:lnTo>
                    <a:pt x="673506" y="98336"/>
                  </a:lnTo>
                  <a:lnTo>
                    <a:pt x="673506" y="397255"/>
                  </a:lnTo>
                  <a:lnTo>
                    <a:pt x="686206" y="384555"/>
                  </a:lnTo>
                  <a:lnTo>
                    <a:pt x="698906" y="384555"/>
                  </a:lnTo>
                  <a:lnTo>
                    <a:pt x="698906" y="98336"/>
                  </a:lnTo>
                  <a:close/>
                </a:path>
                <a:path w="724535" h="410210">
                  <a:moveTo>
                    <a:pt x="698906" y="384555"/>
                  </a:moveTo>
                  <a:lnTo>
                    <a:pt x="686206" y="384555"/>
                  </a:lnTo>
                  <a:lnTo>
                    <a:pt x="673506" y="397255"/>
                  </a:lnTo>
                  <a:lnTo>
                    <a:pt x="698906" y="397255"/>
                  </a:lnTo>
                  <a:lnTo>
                    <a:pt x="698906" y="384555"/>
                  </a:lnTo>
                  <a:close/>
                </a:path>
                <a:path w="724535" h="410210">
                  <a:moveTo>
                    <a:pt x="686206" y="34836"/>
                  </a:moveTo>
                  <a:lnTo>
                    <a:pt x="648093" y="111036"/>
                  </a:lnTo>
                  <a:lnTo>
                    <a:pt x="673506" y="111036"/>
                  </a:lnTo>
                  <a:lnTo>
                    <a:pt x="673506" y="98336"/>
                  </a:lnTo>
                  <a:lnTo>
                    <a:pt x="717956" y="98336"/>
                  </a:lnTo>
                  <a:lnTo>
                    <a:pt x="686206" y="34836"/>
                  </a:lnTo>
                  <a:close/>
                </a:path>
                <a:path w="724535" h="410210">
                  <a:moveTo>
                    <a:pt x="717956" y="98336"/>
                  </a:moveTo>
                  <a:lnTo>
                    <a:pt x="698906" y="98336"/>
                  </a:lnTo>
                  <a:lnTo>
                    <a:pt x="698906" y="111036"/>
                  </a:lnTo>
                  <a:lnTo>
                    <a:pt x="724306" y="111036"/>
                  </a:lnTo>
                  <a:lnTo>
                    <a:pt x="717956" y="98336"/>
                  </a:lnTo>
                  <a:close/>
                </a:path>
                <a:path w="724535" h="410210">
                  <a:moveTo>
                    <a:pt x="90792" y="0"/>
                  </a:moveTo>
                  <a:lnTo>
                    <a:pt x="0" y="0"/>
                  </a:lnTo>
                  <a:lnTo>
                    <a:pt x="0" y="25399"/>
                  </a:lnTo>
                  <a:lnTo>
                    <a:pt x="65392" y="25399"/>
                  </a:lnTo>
                  <a:lnTo>
                    <a:pt x="65392" y="12699"/>
                  </a:lnTo>
                  <a:lnTo>
                    <a:pt x="90792" y="12699"/>
                  </a:lnTo>
                  <a:lnTo>
                    <a:pt x="90792" y="0"/>
                  </a:lnTo>
                  <a:close/>
                </a:path>
                <a:path w="724535" h="410210">
                  <a:moveTo>
                    <a:pt x="90792" y="12699"/>
                  </a:moveTo>
                  <a:lnTo>
                    <a:pt x="65392" y="12699"/>
                  </a:lnTo>
                  <a:lnTo>
                    <a:pt x="78092" y="25399"/>
                  </a:lnTo>
                  <a:lnTo>
                    <a:pt x="90792" y="25399"/>
                  </a:lnTo>
                  <a:lnTo>
                    <a:pt x="90792" y="12699"/>
                  </a:lnTo>
                  <a:close/>
                </a:path>
              </a:pathLst>
            </a:custGeom>
            <a:solidFill>
              <a:srgbClr val="E2A778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204345" y="2930247"/>
            <a:ext cx="427833" cy="22091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360" spc="-63" dirty="0">
                <a:solidFill>
                  <a:srgbClr val="FA923F"/>
                </a:solidFill>
                <a:latin typeface="Verdana"/>
                <a:cs typeface="Verdana"/>
              </a:rPr>
              <a:t>S</a:t>
            </a:r>
            <a:r>
              <a:rPr sz="1360" spc="-45" dirty="0">
                <a:solidFill>
                  <a:srgbClr val="FA923F"/>
                </a:solidFill>
                <a:latin typeface="Verdana"/>
                <a:cs typeface="Verdana"/>
              </a:rPr>
              <a:t>t</a:t>
            </a:r>
            <a:r>
              <a:rPr sz="1360" spc="14" dirty="0">
                <a:solidFill>
                  <a:srgbClr val="FA923F"/>
                </a:solidFill>
                <a:latin typeface="Verdana"/>
                <a:cs typeface="Verdana"/>
              </a:rPr>
              <a:t>a</a:t>
            </a:r>
            <a:r>
              <a:rPr sz="1360" spc="-77" dirty="0">
                <a:solidFill>
                  <a:srgbClr val="FA923F"/>
                </a:solidFill>
                <a:latin typeface="Verdana"/>
                <a:cs typeface="Verdana"/>
              </a:rPr>
              <a:t>r</a:t>
            </a:r>
            <a:r>
              <a:rPr sz="1360" spc="-63" dirty="0">
                <a:solidFill>
                  <a:srgbClr val="FA923F"/>
                </a:solidFill>
                <a:latin typeface="Verdana"/>
                <a:cs typeface="Verdana"/>
              </a:rPr>
              <a:t>t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25281" y="4259686"/>
            <a:ext cx="648948" cy="22091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360" spc="-50" dirty="0">
                <a:solidFill>
                  <a:srgbClr val="E2A778"/>
                </a:solidFill>
                <a:latin typeface="Verdana"/>
                <a:cs typeface="Verdana"/>
              </a:rPr>
              <a:t>Send</a:t>
            </a:r>
            <a:r>
              <a:rPr sz="1360" spc="-150" dirty="0">
                <a:solidFill>
                  <a:srgbClr val="E2A778"/>
                </a:solidFill>
                <a:latin typeface="Verdana"/>
                <a:cs typeface="Verdana"/>
              </a:rPr>
              <a:t> </a:t>
            </a:r>
            <a:r>
              <a:rPr sz="1360" spc="-50" dirty="0">
                <a:solidFill>
                  <a:srgbClr val="E2A778"/>
                </a:solidFill>
                <a:latin typeface="Verdana"/>
                <a:cs typeface="Verdana"/>
              </a:rPr>
              <a:t>to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104097" y="3172576"/>
            <a:ext cx="1400967" cy="1369297"/>
          </a:xfrm>
          <a:custGeom>
            <a:avLst/>
            <a:gdLst/>
            <a:ahLst/>
            <a:cxnLst/>
            <a:rect l="l" t="t" r="r" b="b"/>
            <a:pathLst>
              <a:path w="1544954" h="1510029">
                <a:moveTo>
                  <a:pt x="1519059" y="1237157"/>
                </a:moveTo>
                <a:lnTo>
                  <a:pt x="0" y="1237157"/>
                </a:lnTo>
                <a:lnTo>
                  <a:pt x="0" y="1509915"/>
                </a:lnTo>
                <a:lnTo>
                  <a:pt x="25400" y="1509915"/>
                </a:lnTo>
                <a:lnTo>
                  <a:pt x="25400" y="1262557"/>
                </a:lnTo>
                <a:lnTo>
                  <a:pt x="12700" y="1262557"/>
                </a:lnTo>
                <a:lnTo>
                  <a:pt x="25400" y="1249857"/>
                </a:lnTo>
                <a:lnTo>
                  <a:pt x="1519059" y="1249857"/>
                </a:lnTo>
                <a:lnTo>
                  <a:pt x="1519059" y="1237157"/>
                </a:lnTo>
                <a:close/>
              </a:path>
              <a:path w="1544954" h="1510029">
                <a:moveTo>
                  <a:pt x="25400" y="1249857"/>
                </a:moveTo>
                <a:lnTo>
                  <a:pt x="12700" y="1262557"/>
                </a:lnTo>
                <a:lnTo>
                  <a:pt x="25400" y="1262557"/>
                </a:lnTo>
                <a:lnTo>
                  <a:pt x="25400" y="1249857"/>
                </a:lnTo>
                <a:close/>
              </a:path>
              <a:path w="1544954" h="1510029">
                <a:moveTo>
                  <a:pt x="1544459" y="1237157"/>
                </a:moveTo>
                <a:lnTo>
                  <a:pt x="1531759" y="1237157"/>
                </a:lnTo>
                <a:lnTo>
                  <a:pt x="1519059" y="1249857"/>
                </a:lnTo>
                <a:lnTo>
                  <a:pt x="25400" y="1249857"/>
                </a:lnTo>
                <a:lnTo>
                  <a:pt x="25400" y="1262557"/>
                </a:lnTo>
                <a:lnTo>
                  <a:pt x="1544459" y="1262557"/>
                </a:lnTo>
                <a:lnTo>
                  <a:pt x="1544459" y="1237157"/>
                </a:lnTo>
                <a:close/>
              </a:path>
              <a:path w="1544954" h="1510029">
                <a:moveTo>
                  <a:pt x="1519059" y="38100"/>
                </a:moveTo>
                <a:lnTo>
                  <a:pt x="1519059" y="1249857"/>
                </a:lnTo>
                <a:lnTo>
                  <a:pt x="1531759" y="1237157"/>
                </a:lnTo>
                <a:lnTo>
                  <a:pt x="1544459" y="1237157"/>
                </a:lnTo>
                <a:lnTo>
                  <a:pt x="1544459" y="50800"/>
                </a:lnTo>
                <a:lnTo>
                  <a:pt x="1531759" y="50800"/>
                </a:lnTo>
                <a:lnTo>
                  <a:pt x="1519059" y="38100"/>
                </a:lnTo>
                <a:close/>
              </a:path>
              <a:path w="1544954" h="1510029">
                <a:moveTo>
                  <a:pt x="1245489" y="0"/>
                </a:moveTo>
                <a:lnTo>
                  <a:pt x="1169289" y="38100"/>
                </a:lnTo>
                <a:lnTo>
                  <a:pt x="1245489" y="76200"/>
                </a:lnTo>
                <a:lnTo>
                  <a:pt x="1245489" y="50800"/>
                </a:lnTo>
                <a:lnTo>
                  <a:pt x="1232789" y="50800"/>
                </a:lnTo>
                <a:lnTo>
                  <a:pt x="1232789" y="25400"/>
                </a:lnTo>
                <a:lnTo>
                  <a:pt x="1245489" y="25400"/>
                </a:lnTo>
                <a:lnTo>
                  <a:pt x="1245489" y="0"/>
                </a:lnTo>
                <a:close/>
              </a:path>
              <a:path w="1544954" h="1510029">
                <a:moveTo>
                  <a:pt x="1245489" y="25400"/>
                </a:moveTo>
                <a:lnTo>
                  <a:pt x="1232789" y="25400"/>
                </a:lnTo>
                <a:lnTo>
                  <a:pt x="1232789" y="50800"/>
                </a:lnTo>
                <a:lnTo>
                  <a:pt x="1245489" y="50800"/>
                </a:lnTo>
                <a:lnTo>
                  <a:pt x="1245489" y="25400"/>
                </a:lnTo>
                <a:close/>
              </a:path>
              <a:path w="1544954" h="1510029">
                <a:moveTo>
                  <a:pt x="1544459" y="25400"/>
                </a:moveTo>
                <a:lnTo>
                  <a:pt x="1245489" y="25400"/>
                </a:lnTo>
                <a:lnTo>
                  <a:pt x="1245489" y="50800"/>
                </a:lnTo>
                <a:lnTo>
                  <a:pt x="1519059" y="50800"/>
                </a:lnTo>
                <a:lnTo>
                  <a:pt x="1519059" y="38100"/>
                </a:lnTo>
                <a:lnTo>
                  <a:pt x="1544459" y="38100"/>
                </a:lnTo>
                <a:lnTo>
                  <a:pt x="1544459" y="25400"/>
                </a:lnTo>
                <a:close/>
              </a:path>
              <a:path w="1544954" h="1510029">
                <a:moveTo>
                  <a:pt x="1544459" y="38100"/>
                </a:moveTo>
                <a:lnTo>
                  <a:pt x="1519059" y="38100"/>
                </a:lnTo>
                <a:lnTo>
                  <a:pt x="1531759" y="50800"/>
                </a:lnTo>
                <a:lnTo>
                  <a:pt x="1544459" y="50800"/>
                </a:lnTo>
                <a:lnTo>
                  <a:pt x="1544459" y="3810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2" name="object 32"/>
          <p:cNvSpPr txBox="1"/>
          <p:nvPr/>
        </p:nvSpPr>
        <p:spPr>
          <a:xfrm>
            <a:off x="8626711" y="3560424"/>
            <a:ext cx="1361235" cy="22091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360" spc="-41" dirty="0">
                <a:solidFill>
                  <a:srgbClr val="FA923F"/>
                </a:solidFill>
                <a:latin typeface="Verdana"/>
                <a:cs typeface="Verdana"/>
              </a:rPr>
              <a:t>Trigger</a:t>
            </a:r>
            <a:r>
              <a:rPr sz="1360" spc="-122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360" spc="-27" dirty="0">
                <a:solidFill>
                  <a:srgbClr val="FA923F"/>
                </a:solidFill>
                <a:latin typeface="Verdana"/>
                <a:cs typeface="Verdana"/>
              </a:rPr>
              <a:t>Callback</a:t>
            </a:r>
            <a:endParaRPr sz="136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877613"/>
            <a:ext cx="7274559" cy="346464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1"/>
              </a:spcBef>
            </a:pPr>
            <a:r>
              <a:rPr spc="5" dirty="0"/>
              <a:t>The </a:t>
            </a:r>
            <a:r>
              <a:rPr spc="14" dirty="0"/>
              <a:t>Event</a:t>
            </a:r>
            <a:r>
              <a:rPr spc="-213" dirty="0"/>
              <a:t> </a:t>
            </a:r>
            <a:r>
              <a:rPr spc="-36" dirty="0"/>
              <a:t>Loop</a:t>
            </a:r>
          </a:p>
        </p:txBody>
      </p:sp>
      <p:sp>
        <p:nvSpPr>
          <p:cNvPr id="3" name="object 3"/>
          <p:cNvSpPr/>
          <p:nvPr/>
        </p:nvSpPr>
        <p:spPr>
          <a:xfrm>
            <a:off x="4520203" y="2336775"/>
            <a:ext cx="3140084" cy="3286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object 4"/>
          <p:cNvSpPr txBox="1"/>
          <p:nvPr/>
        </p:nvSpPr>
        <p:spPr>
          <a:xfrm>
            <a:off x="7665739" y="2138486"/>
            <a:ext cx="2522086" cy="350579"/>
          </a:xfrm>
          <a:prstGeom prst="rect">
            <a:avLst/>
          </a:prstGeom>
          <a:solidFill>
            <a:srgbClr val="FA923F"/>
          </a:solidFill>
          <a:ln w="12700">
            <a:solidFill>
              <a:srgbClr val="521751"/>
            </a:solidFill>
          </a:ln>
        </p:spPr>
        <p:txBody>
          <a:bodyPr vert="horz" wrap="square" lIns="0" tIns="139924" rIns="0" bIns="0" rtlCol="0">
            <a:spAutoFit/>
          </a:bodyPr>
          <a:lstStyle/>
          <a:p>
            <a:pPr algn="ctr">
              <a:spcBef>
                <a:spcPts val="1102"/>
              </a:spcBef>
            </a:pP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Timers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65739" y="4677363"/>
            <a:ext cx="2522086" cy="348834"/>
          </a:xfrm>
          <a:prstGeom prst="rect">
            <a:avLst/>
          </a:prstGeom>
          <a:solidFill>
            <a:srgbClr val="FA923F"/>
          </a:solidFill>
          <a:ln w="12700">
            <a:solidFill>
              <a:srgbClr val="521751"/>
            </a:solidFill>
          </a:ln>
        </p:spPr>
        <p:txBody>
          <a:bodyPr vert="horz" wrap="square" lIns="0" tIns="138196" rIns="0" bIns="0" rtlCol="0">
            <a:spAutoFit/>
          </a:bodyPr>
          <a:lstStyle/>
          <a:p>
            <a:pPr algn="ctr">
              <a:spcBef>
                <a:spcPts val="1088"/>
              </a:spcBef>
            </a:pPr>
            <a:r>
              <a:rPr sz="1360" spc="-9" dirty="0">
                <a:solidFill>
                  <a:srgbClr val="FFFFFF"/>
                </a:solidFill>
                <a:latin typeface="Verdana"/>
                <a:cs typeface="Verdana"/>
              </a:rPr>
              <a:t>Poll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2931" y="4677363"/>
            <a:ext cx="2522086" cy="348834"/>
          </a:xfrm>
          <a:prstGeom prst="rect">
            <a:avLst/>
          </a:prstGeom>
          <a:solidFill>
            <a:srgbClr val="FA923F"/>
          </a:solidFill>
          <a:ln w="12700">
            <a:solidFill>
              <a:srgbClr val="521751"/>
            </a:solidFill>
          </a:ln>
        </p:spPr>
        <p:txBody>
          <a:bodyPr vert="horz" wrap="square" lIns="0" tIns="138196" rIns="0" bIns="0" rtlCol="0">
            <a:spAutoFit/>
          </a:bodyPr>
          <a:lstStyle/>
          <a:p>
            <a:pPr algn="ctr">
              <a:spcBef>
                <a:spcPts val="1088"/>
              </a:spcBef>
            </a:pP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Check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11005" y="3407925"/>
            <a:ext cx="2522086" cy="349415"/>
          </a:xfrm>
          <a:prstGeom prst="rect">
            <a:avLst/>
          </a:prstGeom>
          <a:solidFill>
            <a:srgbClr val="FA923F"/>
          </a:solidFill>
          <a:ln w="12700">
            <a:solidFill>
              <a:srgbClr val="521751"/>
            </a:solidFill>
          </a:ln>
        </p:spPr>
        <p:txBody>
          <a:bodyPr vert="horz" wrap="square" lIns="0" tIns="138772" rIns="0" bIns="0" rtlCol="0">
            <a:spAutoFit/>
          </a:bodyPr>
          <a:lstStyle/>
          <a:p>
            <a:pPr marL="616701">
              <a:spcBef>
                <a:spcPts val="1093"/>
              </a:spcBef>
            </a:pP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Close</a:t>
            </a:r>
            <a:r>
              <a:rPr sz="136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23" dirty="0">
                <a:solidFill>
                  <a:srgbClr val="FFFFFF"/>
                </a:solidFill>
                <a:latin typeface="Verdana"/>
                <a:cs typeface="Verdana"/>
              </a:rPr>
              <a:t>Callbacks</a:t>
            </a:r>
            <a:endParaRPr sz="136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87173" y="2131312"/>
            <a:ext cx="2533602" cy="504417"/>
            <a:chOff x="815577" y="2350363"/>
            <a:chExt cx="2794000" cy="556260"/>
          </a:xfrm>
        </p:grpSpPr>
        <p:sp>
          <p:nvSpPr>
            <p:cNvPr id="9" name="object 9"/>
            <p:cNvSpPr/>
            <p:nvPr/>
          </p:nvSpPr>
          <p:spPr>
            <a:xfrm>
              <a:off x="821927" y="2356713"/>
              <a:ext cx="2781300" cy="543560"/>
            </a:xfrm>
            <a:custGeom>
              <a:avLst/>
              <a:gdLst/>
              <a:ahLst/>
              <a:cxnLst/>
              <a:rect l="l" t="t" r="r" b="b"/>
              <a:pathLst>
                <a:path w="2781300" h="543560">
                  <a:moveTo>
                    <a:pt x="2780999" y="0"/>
                  </a:moveTo>
                  <a:lnTo>
                    <a:pt x="0" y="0"/>
                  </a:lnTo>
                  <a:lnTo>
                    <a:pt x="0" y="543306"/>
                  </a:lnTo>
                  <a:lnTo>
                    <a:pt x="2780999" y="543306"/>
                  </a:lnTo>
                  <a:lnTo>
                    <a:pt x="2780999" y="0"/>
                  </a:lnTo>
                  <a:close/>
                </a:path>
              </a:pathLst>
            </a:custGeom>
            <a:solidFill>
              <a:srgbClr val="F4D2D1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0" name="object 10"/>
            <p:cNvSpPr/>
            <p:nvPr/>
          </p:nvSpPr>
          <p:spPr>
            <a:xfrm>
              <a:off x="821927" y="2356713"/>
              <a:ext cx="2781300" cy="543560"/>
            </a:xfrm>
            <a:custGeom>
              <a:avLst/>
              <a:gdLst/>
              <a:ahLst/>
              <a:cxnLst/>
              <a:rect l="l" t="t" r="r" b="b"/>
              <a:pathLst>
                <a:path w="2781300" h="543560">
                  <a:moveTo>
                    <a:pt x="0" y="0"/>
                  </a:moveTo>
                  <a:lnTo>
                    <a:pt x="2780996" y="0"/>
                  </a:lnTo>
                  <a:lnTo>
                    <a:pt x="2780996" y="543307"/>
                  </a:lnTo>
                  <a:lnTo>
                    <a:pt x="0" y="54330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42E2C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757990" y="2264135"/>
            <a:ext cx="990408" cy="22091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360" spc="-54" dirty="0">
                <a:solidFill>
                  <a:srgbClr val="B42E2C"/>
                </a:solidFill>
                <a:latin typeface="Verdana"/>
                <a:cs typeface="Verdana"/>
              </a:rPr>
              <a:t>process.exit</a:t>
            </a:r>
            <a:endParaRPr sz="136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477391" y="2311233"/>
            <a:ext cx="772748" cy="433591"/>
            <a:chOff x="3561734" y="2548776"/>
            <a:chExt cx="852169" cy="478155"/>
          </a:xfrm>
        </p:grpSpPr>
        <p:sp>
          <p:nvSpPr>
            <p:cNvPr id="13" name="object 13"/>
            <p:cNvSpPr/>
            <p:nvPr/>
          </p:nvSpPr>
          <p:spPr>
            <a:xfrm>
              <a:off x="3568077" y="2555125"/>
              <a:ext cx="839469" cy="465455"/>
            </a:xfrm>
            <a:custGeom>
              <a:avLst/>
              <a:gdLst/>
              <a:ahLst/>
              <a:cxnLst/>
              <a:rect l="l" t="t" r="r" b="b"/>
              <a:pathLst>
                <a:path w="839470" h="465455">
                  <a:moveTo>
                    <a:pt x="255041" y="0"/>
                  </a:moveTo>
                  <a:lnTo>
                    <a:pt x="0" y="147231"/>
                  </a:lnTo>
                  <a:lnTo>
                    <a:pt x="147243" y="402234"/>
                  </a:lnTo>
                  <a:lnTo>
                    <a:pt x="174193" y="301675"/>
                  </a:lnTo>
                  <a:lnTo>
                    <a:pt x="785215" y="465378"/>
                  </a:lnTo>
                  <a:lnTo>
                    <a:pt x="839114" y="264261"/>
                  </a:lnTo>
                  <a:lnTo>
                    <a:pt x="228091" y="100558"/>
                  </a:lnTo>
                  <a:lnTo>
                    <a:pt x="255041" y="0"/>
                  </a:lnTo>
                  <a:close/>
                </a:path>
              </a:pathLst>
            </a:custGeom>
            <a:solidFill>
              <a:srgbClr val="F4D2D1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4" name="object 14"/>
            <p:cNvSpPr/>
            <p:nvPr/>
          </p:nvSpPr>
          <p:spPr>
            <a:xfrm>
              <a:off x="3568084" y="2555126"/>
              <a:ext cx="839469" cy="465455"/>
            </a:xfrm>
            <a:custGeom>
              <a:avLst/>
              <a:gdLst/>
              <a:ahLst/>
              <a:cxnLst/>
              <a:rect l="l" t="t" r="r" b="b"/>
              <a:pathLst>
                <a:path w="839470" h="465455">
                  <a:moveTo>
                    <a:pt x="785220" y="465377"/>
                  </a:moveTo>
                  <a:lnTo>
                    <a:pt x="174195" y="301676"/>
                  </a:lnTo>
                  <a:lnTo>
                    <a:pt x="147247" y="402235"/>
                  </a:lnTo>
                  <a:lnTo>
                    <a:pt x="0" y="147228"/>
                  </a:lnTo>
                  <a:lnTo>
                    <a:pt x="255040" y="0"/>
                  </a:lnTo>
                  <a:lnTo>
                    <a:pt x="228092" y="100558"/>
                  </a:lnTo>
                  <a:lnTo>
                    <a:pt x="839117" y="264260"/>
                  </a:lnTo>
                  <a:lnTo>
                    <a:pt x="785220" y="465377"/>
                  </a:lnTo>
                  <a:close/>
                </a:path>
              </a:pathLst>
            </a:custGeom>
            <a:ln w="12700">
              <a:solidFill>
                <a:srgbClr val="B42E2C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834220" y="2148049"/>
            <a:ext cx="743382" cy="22091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360" spc="-41" dirty="0">
                <a:solidFill>
                  <a:srgbClr val="B42E2C"/>
                </a:solidFill>
                <a:latin typeface="Verdana"/>
                <a:cs typeface="Verdana"/>
              </a:rPr>
              <a:t>refs </a:t>
            </a:r>
            <a:r>
              <a:rPr sz="1360" spc="-290" dirty="0">
                <a:solidFill>
                  <a:srgbClr val="B42E2C"/>
                </a:solidFill>
                <a:latin typeface="Verdana"/>
                <a:cs typeface="Verdana"/>
              </a:rPr>
              <a:t>==</a:t>
            </a:r>
            <a:r>
              <a:rPr sz="1360" spc="-218" dirty="0">
                <a:solidFill>
                  <a:srgbClr val="B42E2C"/>
                </a:solidFill>
                <a:latin typeface="Verdana"/>
                <a:cs typeface="Verdana"/>
              </a:rPr>
              <a:t> </a:t>
            </a:r>
            <a:r>
              <a:rPr sz="1360" spc="-50" dirty="0">
                <a:solidFill>
                  <a:srgbClr val="B42E2C"/>
                </a:solidFill>
                <a:latin typeface="Verdana"/>
                <a:cs typeface="Verdana"/>
              </a:rPr>
              <a:t>0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65739" y="2699841"/>
            <a:ext cx="2522086" cy="495326"/>
          </a:xfrm>
          <a:prstGeom prst="rect">
            <a:avLst/>
          </a:prstGeom>
          <a:solidFill>
            <a:srgbClr val="FEE9D9"/>
          </a:solidFill>
          <a:ln w="12700">
            <a:solidFill>
              <a:srgbClr val="FA923F"/>
            </a:solidFill>
          </a:ln>
        </p:spPr>
        <p:txBody>
          <a:bodyPr vert="horz" wrap="square" lIns="0" tIns="76008" rIns="0" bIns="0" rtlCol="0">
            <a:spAutoFit/>
          </a:bodyPr>
          <a:lstStyle/>
          <a:p>
            <a:pPr marL="410558" marR="405952" indent="25336">
              <a:spcBef>
                <a:spcPts val="598"/>
              </a:spcBef>
            </a:pPr>
            <a:r>
              <a:rPr sz="1360" spc="-50" dirty="0">
                <a:solidFill>
                  <a:srgbClr val="FA923F"/>
                </a:solidFill>
                <a:latin typeface="Verdana"/>
                <a:cs typeface="Verdana"/>
              </a:rPr>
              <a:t>Execute </a:t>
            </a:r>
            <a:r>
              <a:rPr sz="1360" spc="-59" dirty="0">
                <a:solidFill>
                  <a:srgbClr val="FA923F"/>
                </a:solidFill>
                <a:latin typeface="Verdana"/>
                <a:cs typeface="Verdana"/>
              </a:rPr>
              <a:t>setTimeout,  </a:t>
            </a:r>
            <a:r>
              <a:rPr sz="1360" spc="-63" dirty="0">
                <a:solidFill>
                  <a:srgbClr val="FA923F"/>
                </a:solidFill>
                <a:latin typeface="Verdana"/>
                <a:cs typeface="Verdana"/>
              </a:rPr>
              <a:t>setInterval</a:t>
            </a:r>
            <a:r>
              <a:rPr sz="1360" spc="-15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360" spc="-23" dirty="0">
                <a:solidFill>
                  <a:srgbClr val="FA923F"/>
                </a:solidFill>
                <a:latin typeface="Verdana"/>
                <a:cs typeface="Verdana"/>
              </a:rPr>
              <a:t>Callbacks</a:t>
            </a:r>
            <a:endParaRPr sz="136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841905" y="3402167"/>
            <a:ext cx="2533602" cy="504417"/>
            <a:chOff x="7272045" y="3751834"/>
            <a:chExt cx="2794000" cy="556260"/>
          </a:xfrm>
        </p:grpSpPr>
        <p:sp>
          <p:nvSpPr>
            <p:cNvPr id="18" name="object 18"/>
            <p:cNvSpPr/>
            <p:nvPr/>
          </p:nvSpPr>
          <p:spPr>
            <a:xfrm>
              <a:off x="7278395" y="3758184"/>
              <a:ext cx="2781300" cy="543560"/>
            </a:xfrm>
            <a:custGeom>
              <a:avLst/>
              <a:gdLst/>
              <a:ahLst/>
              <a:cxnLst/>
              <a:rect l="l" t="t" r="r" b="b"/>
              <a:pathLst>
                <a:path w="2781300" h="543560">
                  <a:moveTo>
                    <a:pt x="2780995" y="0"/>
                  </a:moveTo>
                  <a:lnTo>
                    <a:pt x="0" y="0"/>
                  </a:lnTo>
                  <a:lnTo>
                    <a:pt x="0" y="543305"/>
                  </a:lnTo>
                  <a:lnTo>
                    <a:pt x="2780995" y="543305"/>
                  </a:lnTo>
                  <a:lnTo>
                    <a:pt x="2780995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9" name="object 19"/>
            <p:cNvSpPr/>
            <p:nvPr/>
          </p:nvSpPr>
          <p:spPr>
            <a:xfrm>
              <a:off x="7278395" y="3758184"/>
              <a:ext cx="2781300" cy="543560"/>
            </a:xfrm>
            <a:custGeom>
              <a:avLst/>
              <a:gdLst/>
              <a:ahLst/>
              <a:cxnLst/>
              <a:rect l="l" t="t" r="r" b="b"/>
              <a:pathLst>
                <a:path w="2781300" h="543560">
                  <a:moveTo>
                    <a:pt x="0" y="0"/>
                  </a:moveTo>
                  <a:lnTo>
                    <a:pt x="2780996" y="0"/>
                  </a:lnTo>
                  <a:lnTo>
                    <a:pt x="2780996" y="543307"/>
                  </a:lnTo>
                  <a:lnTo>
                    <a:pt x="0" y="54330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21751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339331" y="3535537"/>
            <a:ext cx="1536859" cy="22091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360" spc="-23" dirty="0">
                <a:solidFill>
                  <a:srgbClr val="FFFFFF"/>
                </a:solidFill>
                <a:latin typeface="Verdana"/>
                <a:cs typeface="Verdana"/>
              </a:rPr>
              <a:t>Pending</a:t>
            </a:r>
            <a:r>
              <a:rPr sz="1360" spc="-10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27" dirty="0">
                <a:solidFill>
                  <a:srgbClr val="FFFFFF"/>
                </a:solidFill>
                <a:latin typeface="Verdana"/>
                <a:cs typeface="Verdana"/>
              </a:rPr>
              <a:t>Callbacks</a:t>
            </a:r>
            <a:endParaRPr sz="136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841905" y="3963520"/>
            <a:ext cx="2533602" cy="594821"/>
            <a:chOff x="7272045" y="4370882"/>
            <a:chExt cx="2794000" cy="655955"/>
          </a:xfrm>
        </p:grpSpPr>
        <p:sp>
          <p:nvSpPr>
            <p:cNvPr id="22" name="object 22"/>
            <p:cNvSpPr/>
            <p:nvPr/>
          </p:nvSpPr>
          <p:spPr>
            <a:xfrm>
              <a:off x="7278395" y="4377232"/>
              <a:ext cx="2781300" cy="643255"/>
            </a:xfrm>
            <a:custGeom>
              <a:avLst/>
              <a:gdLst/>
              <a:ahLst/>
              <a:cxnLst/>
              <a:rect l="l" t="t" r="r" b="b"/>
              <a:pathLst>
                <a:path w="2781300" h="643254">
                  <a:moveTo>
                    <a:pt x="2780995" y="0"/>
                  </a:moveTo>
                  <a:lnTo>
                    <a:pt x="0" y="0"/>
                  </a:lnTo>
                  <a:lnTo>
                    <a:pt x="0" y="643102"/>
                  </a:lnTo>
                  <a:lnTo>
                    <a:pt x="2780995" y="643102"/>
                  </a:lnTo>
                  <a:lnTo>
                    <a:pt x="2780995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3" name="object 23"/>
            <p:cNvSpPr/>
            <p:nvPr/>
          </p:nvSpPr>
          <p:spPr>
            <a:xfrm>
              <a:off x="7278395" y="4377232"/>
              <a:ext cx="2781300" cy="643255"/>
            </a:xfrm>
            <a:custGeom>
              <a:avLst/>
              <a:gdLst/>
              <a:ahLst/>
              <a:cxnLst/>
              <a:rect l="l" t="t" r="r" b="b"/>
              <a:pathLst>
                <a:path w="2781300" h="643254">
                  <a:moveTo>
                    <a:pt x="0" y="0"/>
                  </a:moveTo>
                  <a:lnTo>
                    <a:pt x="2780996" y="0"/>
                  </a:lnTo>
                  <a:lnTo>
                    <a:pt x="2780996" y="643102"/>
                  </a:lnTo>
                  <a:lnTo>
                    <a:pt x="0" y="64310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853421" y="4035808"/>
            <a:ext cx="2516327" cy="43020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R="1152" algn="ctr">
              <a:spcBef>
                <a:spcPts val="91"/>
              </a:spcBef>
            </a:pPr>
            <a:r>
              <a:rPr sz="1360" spc="-50" dirty="0">
                <a:solidFill>
                  <a:srgbClr val="FA923F"/>
                </a:solidFill>
                <a:latin typeface="Verdana"/>
                <a:cs typeface="Verdana"/>
              </a:rPr>
              <a:t>Execute</a:t>
            </a:r>
            <a:r>
              <a:rPr sz="1360" spc="-10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360" spc="-68" dirty="0">
                <a:solidFill>
                  <a:srgbClr val="FA923F"/>
                </a:solidFill>
                <a:latin typeface="Verdana"/>
                <a:cs typeface="Verdana"/>
              </a:rPr>
              <a:t>I/O-related</a:t>
            </a:r>
            <a:endParaRPr sz="1360">
              <a:latin typeface="Verdana"/>
              <a:cs typeface="Verdana"/>
            </a:endParaRPr>
          </a:p>
          <a:p>
            <a:pPr marR="1152" algn="ctr"/>
            <a:r>
              <a:rPr sz="1360" spc="-23" dirty="0">
                <a:solidFill>
                  <a:srgbClr val="FA923F"/>
                </a:solidFill>
                <a:latin typeface="Verdana"/>
                <a:cs typeface="Verdana"/>
              </a:rPr>
              <a:t>Callbacks </a:t>
            </a:r>
            <a:r>
              <a:rPr sz="1360" spc="-36" dirty="0">
                <a:solidFill>
                  <a:srgbClr val="FA923F"/>
                </a:solidFill>
                <a:latin typeface="Verdana"/>
                <a:cs typeface="Verdana"/>
              </a:rPr>
              <a:t>that </a:t>
            </a:r>
            <a:r>
              <a:rPr sz="1360" spc="-27" dirty="0">
                <a:solidFill>
                  <a:srgbClr val="FA923F"/>
                </a:solidFill>
                <a:latin typeface="Verdana"/>
                <a:cs typeface="Verdana"/>
              </a:rPr>
              <a:t>were</a:t>
            </a:r>
            <a:r>
              <a:rPr sz="1360" spc="-263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360" spc="-45" dirty="0">
                <a:solidFill>
                  <a:srgbClr val="FA923F"/>
                </a:solidFill>
                <a:latin typeface="Verdana"/>
                <a:cs typeface="Verdana"/>
              </a:rPr>
              <a:t>deferred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65739" y="5242276"/>
            <a:ext cx="2522086" cy="495326"/>
          </a:xfrm>
          <a:prstGeom prst="rect">
            <a:avLst/>
          </a:prstGeom>
          <a:solidFill>
            <a:srgbClr val="FEE9D9"/>
          </a:solidFill>
          <a:ln w="12700">
            <a:solidFill>
              <a:srgbClr val="FA923F"/>
            </a:solidFill>
          </a:ln>
        </p:spPr>
        <p:txBody>
          <a:bodyPr vert="horz" wrap="square" lIns="0" tIns="76008" rIns="0" bIns="0" rtlCol="0">
            <a:spAutoFit/>
          </a:bodyPr>
          <a:lstStyle/>
          <a:p>
            <a:pPr marL="331671" marR="261997" indent="-64492">
              <a:spcBef>
                <a:spcPts val="598"/>
              </a:spcBef>
            </a:pPr>
            <a:r>
              <a:rPr sz="1360" spc="-50" dirty="0">
                <a:solidFill>
                  <a:srgbClr val="FA923F"/>
                </a:solidFill>
                <a:latin typeface="Verdana"/>
                <a:cs typeface="Verdana"/>
              </a:rPr>
              <a:t>Retrieve </a:t>
            </a:r>
            <a:r>
              <a:rPr sz="1360" spc="-14" dirty="0">
                <a:solidFill>
                  <a:srgbClr val="FA923F"/>
                </a:solidFill>
                <a:latin typeface="Verdana"/>
                <a:cs typeface="Verdana"/>
              </a:rPr>
              <a:t>new </a:t>
            </a:r>
            <a:r>
              <a:rPr sz="1360" spc="-154" dirty="0">
                <a:solidFill>
                  <a:srgbClr val="FA923F"/>
                </a:solidFill>
                <a:latin typeface="Verdana"/>
                <a:cs typeface="Verdana"/>
              </a:rPr>
              <a:t>I/O</a:t>
            </a:r>
            <a:r>
              <a:rPr sz="1360" spc="-23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360" spc="-68" dirty="0">
                <a:solidFill>
                  <a:srgbClr val="FA923F"/>
                </a:solidFill>
                <a:latin typeface="Verdana"/>
                <a:cs typeface="Verdana"/>
              </a:rPr>
              <a:t>events,  </a:t>
            </a:r>
            <a:r>
              <a:rPr sz="1360" spc="-54" dirty="0">
                <a:solidFill>
                  <a:srgbClr val="FA923F"/>
                </a:solidFill>
                <a:latin typeface="Verdana"/>
                <a:cs typeface="Verdana"/>
              </a:rPr>
              <a:t>execute </a:t>
            </a:r>
            <a:r>
              <a:rPr sz="1360" spc="-59" dirty="0">
                <a:solidFill>
                  <a:srgbClr val="FA923F"/>
                </a:solidFill>
                <a:latin typeface="Verdana"/>
                <a:cs typeface="Verdana"/>
              </a:rPr>
              <a:t>their</a:t>
            </a:r>
            <a:r>
              <a:rPr sz="1360" spc="-163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360" spc="-23" dirty="0">
                <a:solidFill>
                  <a:srgbClr val="FA923F"/>
                </a:solidFill>
                <a:latin typeface="Verdana"/>
                <a:cs typeface="Verdana"/>
              </a:rPr>
              <a:t>callbacks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92931" y="5242276"/>
            <a:ext cx="2522086" cy="495326"/>
          </a:xfrm>
          <a:prstGeom prst="rect">
            <a:avLst/>
          </a:prstGeom>
          <a:solidFill>
            <a:srgbClr val="FEE9D9"/>
          </a:solidFill>
          <a:ln w="12700">
            <a:solidFill>
              <a:srgbClr val="FA923F"/>
            </a:solidFill>
          </a:ln>
        </p:spPr>
        <p:txBody>
          <a:bodyPr vert="horz" wrap="square" lIns="0" tIns="76008" rIns="0" bIns="0" rtlCol="0">
            <a:spAutoFit/>
          </a:bodyPr>
          <a:lstStyle/>
          <a:p>
            <a:pPr marL="881577" marR="292516" indent="-582152">
              <a:spcBef>
                <a:spcPts val="598"/>
              </a:spcBef>
            </a:pPr>
            <a:r>
              <a:rPr sz="1360" spc="-50" dirty="0">
                <a:solidFill>
                  <a:srgbClr val="FA923F"/>
                </a:solidFill>
                <a:latin typeface="Verdana"/>
                <a:cs typeface="Verdana"/>
              </a:rPr>
              <a:t>Execute</a:t>
            </a:r>
            <a:r>
              <a:rPr sz="1360" spc="-136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360" spc="-77" dirty="0">
                <a:solidFill>
                  <a:srgbClr val="FA923F"/>
                </a:solidFill>
                <a:latin typeface="Verdana"/>
                <a:cs typeface="Verdana"/>
              </a:rPr>
              <a:t>setImmediate()  </a:t>
            </a:r>
            <a:r>
              <a:rPr sz="1360" spc="-27" dirty="0">
                <a:solidFill>
                  <a:srgbClr val="FA923F"/>
                </a:solidFill>
                <a:latin typeface="Verdana"/>
                <a:cs typeface="Verdana"/>
              </a:rPr>
              <a:t>callbacks</a:t>
            </a:r>
            <a:endParaRPr sz="136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270045" y="3954723"/>
            <a:ext cx="2402315" cy="1694634"/>
            <a:chOff x="4435855" y="4361180"/>
            <a:chExt cx="2649220" cy="1868805"/>
          </a:xfrm>
        </p:grpSpPr>
        <p:sp>
          <p:nvSpPr>
            <p:cNvPr id="28" name="object 28"/>
            <p:cNvSpPr/>
            <p:nvPr/>
          </p:nvSpPr>
          <p:spPr>
            <a:xfrm>
              <a:off x="4435855" y="4361180"/>
              <a:ext cx="2648711" cy="18684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9" name="object 29"/>
            <p:cNvSpPr/>
            <p:nvPr/>
          </p:nvSpPr>
          <p:spPr>
            <a:xfrm>
              <a:off x="4463541" y="4390923"/>
              <a:ext cx="2546985" cy="543560"/>
            </a:xfrm>
            <a:custGeom>
              <a:avLst/>
              <a:gdLst/>
              <a:ahLst/>
              <a:cxnLst/>
              <a:rect l="l" t="t" r="r" b="b"/>
              <a:pathLst>
                <a:path w="2546984" h="543560">
                  <a:moveTo>
                    <a:pt x="2546934" y="0"/>
                  </a:moveTo>
                  <a:lnTo>
                    <a:pt x="0" y="0"/>
                  </a:lnTo>
                  <a:lnTo>
                    <a:pt x="0" y="543305"/>
                  </a:lnTo>
                  <a:lnTo>
                    <a:pt x="2546934" y="543305"/>
                  </a:lnTo>
                  <a:lnTo>
                    <a:pt x="2546934" y="0"/>
                  </a:lnTo>
                  <a:close/>
                </a:path>
              </a:pathLst>
            </a:custGeom>
            <a:solidFill>
              <a:srgbClr val="FFF962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30" name="object 30"/>
            <p:cNvSpPr/>
            <p:nvPr/>
          </p:nvSpPr>
          <p:spPr>
            <a:xfrm>
              <a:off x="4463541" y="4390923"/>
              <a:ext cx="2546985" cy="543560"/>
            </a:xfrm>
            <a:custGeom>
              <a:avLst/>
              <a:gdLst/>
              <a:ahLst/>
              <a:cxnLst/>
              <a:rect l="l" t="t" r="r" b="b"/>
              <a:pathLst>
                <a:path w="2546984" h="543560">
                  <a:moveTo>
                    <a:pt x="0" y="0"/>
                  </a:moveTo>
                  <a:lnTo>
                    <a:pt x="2546928" y="0"/>
                  </a:lnTo>
                  <a:lnTo>
                    <a:pt x="2546928" y="543307"/>
                  </a:lnTo>
                  <a:lnTo>
                    <a:pt x="0" y="54330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300909" y="4107681"/>
            <a:ext cx="2303850" cy="22091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R="576" algn="ctr">
              <a:spcBef>
                <a:spcPts val="91"/>
              </a:spcBef>
            </a:pPr>
            <a:r>
              <a:rPr sz="1360" spc="-141" dirty="0">
                <a:solidFill>
                  <a:srgbClr val="4F4F4F"/>
                </a:solidFill>
                <a:latin typeface="Verdana"/>
                <a:cs typeface="Verdana"/>
              </a:rPr>
              <a:t>I/O?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295151" y="4551490"/>
            <a:ext cx="2309609" cy="982922"/>
          </a:xfrm>
          <a:custGeom>
            <a:avLst/>
            <a:gdLst/>
            <a:ahLst/>
            <a:cxnLst/>
            <a:rect l="l" t="t" r="r" b="b"/>
            <a:pathLst>
              <a:path w="2546984" h="1083945">
                <a:moveTo>
                  <a:pt x="2546934" y="0"/>
                </a:moveTo>
                <a:lnTo>
                  <a:pt x="0" y="0"/>
                </a:lnTo>
                <a:lnTo>
                  <a:pt x="0" y="1083335"/>
                </a:lnTo>
                <a:lnTo>
                  <a:pt x="2546934" y="1083335"/>
                </a:lnTo>
                <a:lnTo>
                  <a:pt x="2546934" y="0"/>
                </a:lnTo>
                <a:close/>
              </a:path>
            </a:pathLst>
          </a:custGeom>
          <a:solidFill>
            <a:srgbClr val="FFFEE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3" name="object 33"/>
          <p:cNvSpPr txBox="1"/>
          <p:nvPr/>
        </p:nvSpPr>
        <p:spPr>
          <a:xfrm>
            <a:off x="5295151" y="4551489"/>
            <a:ext cx="2309609" cy="902128"/>
          </a:xfrm>
          <a:prstGeom prst="rect">
            <a:avLst/>
          </a:prstGeom>
          <a:ln w="12700">
            <a:solidFill>
              <a:srgbClr val="44546A"/>
            </a:solidFill>
          </a:ln>
        </p:spPr>
        <p:txBody>
          <a:bodyPr vert="horz" wrap="square" lIns="0" tIns="62188" rIns="0" bIns="0" rtlCol="0">
            <a:spAutoFit/>
          </a:bodyPr>
          <a:lstStyle/>
          <a:p>
            <a:pPr algn="ctr">
              <a:spcBef>
                <a:spcPts val="490"/>
              </a:spcBef>
            </a:pPr>
            <a:r>
              <a:rPr sz="1360" b="1" spc="41" dirty="0">
                <a:solidFill>
                  <a:srgbClr val="4F4F4F"/>
                </a:solidFill>
                <a:latin typeface="Arial"/>
                <a:cs typeface="Arial"/>
              </a:rPr>
              <a:t>Input </a:t>
            </a:r>
            <a:r>
              <a:rPr sz="1360" b="1" spc="-27" dirty="0">
                <a:solidFill>
                  <a:srgbClr val="4F4F4F"/>
                </a:solidFill>
                <a:latin typeface="Arial"/>
                <a:cs typeface="Arial"/>
              </a:rPr>
              <a:t>&amp;</a:t>
            </a:r>
            <a:r>
              <a:rPr sz="1360" b="1" spc="-122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360" b="1" spc="59" dirty="0">
                <a:solidFill>
                  <a:srgbClr val="4F4F4F"/>
                </a:solidFill>
                <a:latin typeface="Arial"/>
                <a:cs typeface="Arial"/>
              </a:rPr>
              <a:t>Output</a:t>
            </a:r>
            <a:endParaRPr sz="136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360" spc="-45" dirty="0">
                <a:solidFill>
                  <a:srgbClr val="4F4F4F"/>
                </a:solidFill>
                <a:latin typeface="Verdana"/>
                <a:cs typeface="Verdana"/>
              </a:rPr>
              <a:t>Disk </a:t>
            </a:r>
            <a:r>
              <a:rPr sz="1360" spc="-77" dirty="0">
                <a:solidFill>
                  <a:srgbClr val="4F4F4F"/>
                </a:solidFill>
                <a:latin typeface="Verdana"/>
                <a:cs typeface="Verdana"/>
              </a:rPr>
              <a:t>&amp;</a:t>
            </a:r>
            <a:r>
              <a:rPr sz="1360" spc="-213" dirty="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sz="1360" spc="-27" dirty="0">
                <a:solidFill>
                  <a:srgbClr val="4F4F4F"/>
                </a:solidFill>
                <a:latin typeface="Verdana"/>
                <a:cs typeface="Verdana"/>
              </a:rPr>
              <a:t>Network</a:t>
            </a:r>
            <a:endParaRPr sz="1360">
              <a:latin typeface="Verdana"/>
              <a:cs typeface="Verdana"/>
            </a:endParaRPr>
          </a:p>
          <a:p>
            <a:pPr marL="246450" marR="242419" algn="ctr">
              <a:lnSpc>
                <a:spcPct val="105300"/>
              </a:lnSpc>
            </a:pPr>
            <a:r>
              <a:rPr sz="1360" spc="-32" dirty="0">
                <a:solidFill>
                  <a:srgbClr val="4F4F4F"/>
                </a:solidFill>
                <a:latin typeface="Verdana"/>
                <a:cs typeface="Verdana"/>
              </a:rPr>
              <a:t>Operations</a:t>
            </a:r>
            <a:r>
              <a:rPr sz="1360" spc="-177" dirty="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sz="1360" spc="-73" dirty="0">
                <a:solidFill>
                  <a:srgbClr val="4F4F4F"/>
                </a:solidFill>
                <a:latin typeface="Verdana"/>
                <a:cs typeface="Verdana"/>
              </a:rPr>
              <a:t>(~Blocking  </a:t>
            </a:r>
            <a:r>
              <a:rPr sz="1360" spc="-45" dirty="0">
                <a:solidFill>
                  <a:srgbClr val="4F4F4F"/>
                </a:solidFill>
                <a:latin typeface="Verdana"/>
                <a:cs typeface="Verdana"/>
              </a:rPr>
              <a:t>Operations)</a:t>
            </a:r>
            <a:endParaRPr sz="1360">
              <a:latin typeface="Verdana"/>
              <a:cs typeface="Verdan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438704" y="3619711"/>
            <a:ext cx="4098101" cy="1926113"/>
            <a:chOff x="5724626" y="3991736"/>
            <a:chExt cx="4519295" cy="2124075"/>
          </a:xfrm>
        </p:grpSpPr>
        <p:sp>
          <p:nvSpPr>
            <p:cNvPr id="35" name="object 35"/>
            <p:cNvSpPr/>
            <p:nvPr/>
          </p:nvSpPr>
          <p:spPr>
            <a:xfrm>
              <a:off x="8523693" y="4434624"/>
              <a:ext cx="314325" cy="295275"/>
            </a:xfrm>
            <a:custGeom>
              <a:avLst/>
              <a:gdLst/>
              <a:ahLst/>
              <a:cxnLst/>
              <a:rect l="l" t="t" r="r" b="b"/>
              <a:pathLst>
                <a:path w="314325" h="295275">
                  <a:moveTo>
                    <a:pt x="0" y="0"/>
                  </a:moveTo>
                  <a:lnTo>
                    <a:pt x="313799" y="0"/>
                  </a:lnTo>
                  <a:lnTo>
                    <a:pt x="313799" y="295164"/>
                  </a:lnTo>
                  <a:lnTo>
                    <a:pt x="0" y="295164"/>
                  </a:lnTo>
                  <a:lnTo>
                    <a:pt x="0" y="0"/>
                  </a:lnTo>
                  <a:close/>
                </a:path>
              </a:pathLst>
            </a:custGeom>
            <a:ln w="24554">
              <a:solidFill>
                <a:srgbClr val="521751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36" name="object 36"/>
            <p:cNvSpPr/>
            <p:nvPr/>
          </p:nvSpPr>
          <p:spPr>
            <a:xfrm>
              <a:off x="5737009" y="4194495"/>
              <a:ext cx="2943860" cy="240665"/>
            </a:xfrm>
            <a:custGeom>
              <a:avLst/>
              <a:gdLst/>
              <a:ahLst/>
              <a:cxnLst/>
              <a:rect l="l" t="t" r="r" b="b"/>
              <a:pathLst>
                <a:path w="2943859" h="240664">
                  <a:moveTo>
                    <a:pt x="0" y="196427"/>
                  </a:moveTo>
                  <a:lnTo>
                    <a:pt x="0" y="0"/>
                  </a:lnTo>
                  <a:lnTo>
                    <a:pt x="2943581" y="0"/>
                  </a:lnTo>
                  <a:lnTo>
                    <a:pt x="2943581" y="240137"/>
                  </a:lnTo>
                </a:path>
              </a:pathLst>
            </a:custGeom>
            <a:ln w="24556">
              <a:solidFill>
                <a:srgbClr val="521751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37" name="object 37"/>
            <p:cNvSpPr/>
            <p:nvPr/>
          </p:nvSpPr>
          <p:spPr>
            <a:xfrm>
              <a:off x="9858768" y="3991736"/>
              <a:ext cx="384810" cy="2124075"/>
            </a:xfrm>
            <a:custGeom>
              <a:avLst/>
              <a:gdLst/>
              <a:ahLst/>
              <a:cxnLst/>
              <a:rect l="l" t="t" r="r" b="b"/>
              <a:pathLst>
                <a:path w="384809" h="2124075">
                  <a:moveTo>
                    <a:pt x="101612" y="2098179"/>
                  </a:moveTo>
                  <a:lnTo>
                    <a:pt x="0" y="2098179"/>
                  </a:lnTo>
                  <a:lnTo>
                    <a:pt x="0" y="2123579"/>
                  </a:lnTo>
                  <a:lnTo>
                    <a:pt x="101612" y="2123579"/>
                  </a:lnTo>
                  <a:lnTo>
                    <a:pt x="101612" y="2098179"/>
                  </a:lnTo>
                  <a:close/>
                </a:path>
                <a:path w="384809" h="2124075">
                  <a:moveTo>
                    <a:pt x="279438" y="2098179"/>
                  </a:moveTo>
                  <a:lnTo>
                    <a:pt x="177825" y="2098179"/>
                  </a:lnTo>
                  <a:lnTo>
                    <a:pt x="177825" y="2123579"/>
                  </a:lnTo>
                  <a:lnTo>
                    <a:pt x="279438" y="2123579"/>
                  </a:lnTo>
                  <a:lnTo>
                    <a:pt x="279438" y="2098179"/>
                  </a:lnTo>
                  <a:close/>
                </a:path>
                <a:path w="384809" h="2124075">
                  <a:moveTo>
                    <a:pt x="359295" y="2098179"/>
                  </a:moveTo>
                  <a:lnTo>
                    <a:pt x="355650" y="2098179"/>
                  </a:lnTo>
                  <a:lnTo>
                    <a:pt x="355650" y="2123579"/>
                  </a:lnTo>
                  <a:lnTo>
                    <a:pt x="384708" y="2123579"/>
                  </a:lnTo>
                  <a:lnTo>
                    <a:pt x="384708" y="2110879"/>
                  </a:lnTo>
                  <a:lnTo>
                    <a:pt x="359295" y="2110879"/>
                  </a:lnTo>
                  <a:lnTo>
                    <a:pt x="359295" y="2098179"/>
                  </a:lnTo>
                  <a:close/>
                </a:path>
                <a:path w="384809" h="2124075">
                  <a:moveTo>
                    <a:pt x="384708" y="2025624"/>
                  </a:moveTo>
                  <a:lnTo>
                    <a:pt x="359295" y="2025624"/>
                  </a:lnTo>
                  <a:lnTo>
                    <a:pt x="359295" y="2110879"/>
                  </a:lnTo>
                  <a:lnTo>
                    <a:pt x="371995" y="2098179"/>
                  </a:lnTo>
                  <a:lnTo>
                    <a:pt x="384708" y="2098179"/>
                  </a:lnTo>
                  <a:lnTo>
                    <a:pt x="384708" y="2025624"/>
                  </a:lnTo>
                  <a:close/>
                </a:path>
                <a:path w="384809" h="2124075">
                  <a:moveTo>
                    <a:pt x="384708" y="2098179"/>
                  </a:moveTo>
                  <a:lnTo>
                    <a:pt x="371995" y="2098179"/>
                  </a:lnTo>
                  <a:lnTo>
                    <a:pt x="359295" y="2110879"/>
                  </a:lnTo>
                  <a:lnTo>
                    <a:pt x="384708" y="2110879"/>
                  </a:lnTo>
                  <a:lnTo>
                    <a:pt x="384708" y="2098179"/>
                  </a:lnTo>
                  <a:close/>
                </a:path>
                <a:path w="384809" h="2124075">
                  <a:moveTo>
                    <a:pt x="384708" y="1847824"/>
                  </a:moveTo>
                  <a:lnTo>
                    <a:pt x="359295" y="1847824"/>
                  </a:lnTo>
                  <a:lnTo>
                    <a:pt x="359295" y="1949424"/>
                  </a:lnTo>
                  <a:lnTo>
                    <a:pt x="384708" y="1949424"/>
                  </a:lnTo>
                  <a:lnTo>
                    <a:pt x="384708" y="1847824"/>
                  </a:lnTo>
                  <a:close/>
                </a:path>
                <a:path w="384809" h="2124075">
                  <a:moveTo>
                    <a:pt x="384708" y="1670024"/>
                  </a:moveTo>
                  <a:lnTo>
                    <a:pt x="359295" y="1670024"/>
                  </a:lnTo>
                  <a:lnTo>
                    <a:pt x="359295" y="1771624"/>
                  </a:lnTo>
                  <a:lnTo>
                    <a:pt x="384708" y="1771624"/>
                  </a:lnTo>
                  <a:lnTo>
                    <a:pt x="384708" y="1670024"/>
                  </a:lnTo>
                  <a:close/>
                </a:path>
                <a:path w="384809" h="2124075">
                  <a:moveTo>
                    <a:pt x="384708" y="1492224"/>
                  </a:moveTo>
                  <a:lnTo>
                    <a:pt x="359295" y="1492224"/>
                  </a:lnTo>
                  <a:lnTo>
                    <a:pt x="359295" y="1593824"/>
                  </a:lnTo>
                  <a:lnTo>
                    <a:pt x="384708" y="1593824"/>
                  </a:lnTo>
                  <a:lnTo>
                    <a:pt x="384708" y="1492224"/>
                  </a:lnTo>
                  <a:close/>
                </a:path>
                <a:path w="384809" h="2124075">
                  <a:moveTo>
                    <a:pt x="384708" y="1314424"/>
                  </a:moveTo>
                  <a:lnTo>
                    <a:pt x="359295" y="1314424"/>
                  </a:lnTo>
                  <a:lnTo>
                    <a:pt x="359295" y="1416024"/>
                  </a:lnTo>
                  <a:lnTo>
                    <a:pt x="384708" y="1416024"/>
                  </a:lnTo>
                  <a:lnTo>
                    <a:pt x="384708" y="1314424"/>
                  </a:lnTo>
                  <a:close/>
                </a:path>
                <a:path w="384809" h="2124075">
                  <a:moveTo>
                    <a:pt x="384708" y="1136624"/>
                  </a:moveTo>
                  <a:lnTo>
                    <a:pt x="359295" y="1136624"/>
                  </a:lnTo>
                  <a:lnTo>
                    <a:pt x="359295" y="1238224"/>
                  </a:lnTo>
                  <a:lnTo>
                    <a:pt x="384708" y="1238224"/>
                  </a:lnTo>
                  <a:lnTo>
                    <a:pt x="384708" y="1136624"/>
                  </a:lnTo>
                  <a:close/>
                </a:path>
                <a:path w="384809" h="2124075">
                  <a:moveTo>
                    <a:pt x="384708" y="958824"/>
                  </a:moveTo>
                  <a:lnTo>
                    <a:pt x="359295" y="958824"/>
                  </a:lnTo>
                  <a:lnTo>
                    <a:pt x="359295" y="1060424"/>
                  </a:lnTo>
                  <a:lnTo>
                    <a:pt x="384708" y="1060424"/>
                  </a:lnTo>
                  <a:lnTo>
                    <a:pt x="384708" y="958824"/>
                  </a:lnTo>
                  <a:close/>
                </a:path>
                <a:path w="384809" h="2124075">
                  <a:moveTo>
                    <a:pt x="384708" y="781024"/>
                  </a:moveTo>
                  <a:lnTo>
                    <a:pt x="359295" y="781024"/>
                  </a:lnTo>
                  <a:lnTo>
                    <a:pt x="359295" y="882624"/>
                  </a:lnTo>
                  <a:lnTo>
                    <a:pt x="384708" y="882624"/>
                  </a:lnTo>
                  <a:lnTo>
                    <a:pt x="384708" y="781024"/>
                  </a:lnTo>
                  <a:close/>
                </a:path>
                <a:path w="384809" h="2124075">
                  <a:moveTo>
                    <a:pt x="384708" y="603224"/>
                  </a:moveTo>
                  <a:lnTo>
                    <a:pt x="359295" y="603224"/>
                  </a:lnTo>
                  <a:lnTo>
                    <a:pt x="359295" y="704824"/>
                  </a:lnTo>
                  <a:lnTo>
                    <a:pt x="384708" y="704824"/>
                  </a:lnTo>
                  <a:lnTo>
                    <a:pt x="384708" y="603224"/>
                  </a:lnTo>
                  <a:close/>
                </a:path>
                <a:path w="384809" h="2124075">
                  <a:moveTo>
                    <a:pt x="384708" y="425424"/>
                  </a:moveTo>
                  <a:lnTo>
                    <a:pt x="359295" y="425424"/>
                  </a:lnTo>
                  <a:lnTo>
                    <a:pt x="359295" y="527024"/>
                  </a:lnTo>
                  <a:lnTo>
                    <a:pt x="384708" y="527024"/>
                  </a:lnTo>
                  <a:lnTo>
                    <a:pt x="384708" y="425424"/>
                  </a:lnTo>
                  <a:close/>
                </a:path>
                <a:path w="384809" h="2124075">
                  <a:moveTo>
                    <a:pt x="384708" y="247624"/>
                  </a:moveTo>
                  <a:lnTo>
                    <a:pt x="359295" y="247624"/>
                  </a:lnTo>
                  <a:lnTo>
                    <a:pt x="359295" y="349224"/>
                  </a:lnTo>
                  <a:lnTo>
                    <a:pt x="384708" y="349224"/>
                  </a:lnTo>
                  <a:lnTo>
                    <a:pt x="384708" y="247624"/>
                  </a:lnTo>
                  <a:close/>
                </a:path>
                <a:path w="384809" h="2124075">
                  <a:moveTo>
                    <a:pt x="384708" y="69824"/>
                  </a:moveTo>
                  <a:lnTo>
                    <a:pt x="359295" y="69824"/>
                  </a:lnTo>
                  <a:lnTo>
                    <a:pt x="359295" y="171424"/>
                  </a:lnTo>
                  <a:lnTo>
                    <a:pt x="384708" y="171424"/>
                  </a:lnTo>
                  <a:lnTo>
                    <a:pt x="384708" y="69824"/>
                  </a:lnTo>
                  <a:close/>
                </a:path>
                <a:path w="384809" h="2124075">
                  <a:moveTo>
                    <a:pt x="276834" y="0"/>
                  </a:moveTo>
                  <a:lnTo>
                    <a:pt x="200621" y="38100"/>
                  </a:lnTo>
                  <a:lnTo>
                    <a:pt x="276834" y="76200"/>
                  </a:lnTo>
                  <a:lnTo>
                    <a:pt x="276834" y="50800"/>
                  </a:lnTo>
                  <a:lnTo>
                    <a:pt x="264134" y="50800"/>
                  </a:lnTo>
                  <a:lnTo>
                    <a:pt x="264134" y="25400"/>
                  </a:lnTo>
                  <a:lnTo>
                    <a:pt x="276834" y="25400"/>
                  </a:lnTo>
                  <a:lnTo>
                    <a:pt x="276834" y="0"/>
                  </a:lnTo>
                  <a:close/>
                </a:path>
                <a:path w="384809" h="2124075">
                  <a:moveTo>
                    <a:pt x="276834" y="25400"/>
                  </a:moveTo>
                  <a:lnTo>
                    <a:pt x="264134" y="25400"/>
                  </a:lnTo>
                  <a:lnTo>
                    <a:pt x="264134" y="50800"/>
                  </a:lnTo>
                  <a:lnTo>
                    <a:pt x="276834" y="50800"/>
                  </a:lnTo>
                  <a:lnTo>
                    <a:pt x="276834" y="25400"/>
                  </a:lnTo>
                  <a:close/>
                </a:path>
                <a:path w="384809" h="2124075">
                  <a:moveTo>
                    <a:pt x="327507" y="25400"/>
                  </a:moveTo>
                  <a:lnTo>
                    <a:pt x="276834" y="25400"/>
                  </a:lnTo>
                  <a:lnTo>
                    <a:pt x="276834" y="50800"/>
                  </a:lnTo>
                  <a:lnTo>
                    <a:pt x="327507" y="50800"/>
                  </a:lnTo>
                  <a:lnTo>
                    <a:pt x="327507" y="2540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0547426" y="3816066"/>
            <a:ext cx="209288" cy="1528222"/>
          </a:xfrm>
          <a:prstGeom prst="rect">
            <a:avLst/>
          </a:prstGeom>
        </p:spPr>
        <p:txBody>
          <a:bodyPr vert="vert" wrap="square" lIns="0" tIns="12092" rIns="0" bIns="0" rtlCol="0">
            <a:spAutoFit/>
          </a:bodyPr>
          <a:lstStyle/>
          <a:p>
            <a:pPr marL="11516">
              <a:spcBef>
                <a:spcPts val="95"/>
              </a:spcBef>
            </a:pPr>
            <a:r>
              <a:rPr sz="1360" spc="-45" dirty="0">
                <a:solidFill>
                  <a:srgbClr val="FA923F"/>
                </a:solidFill>
                <a:latin typeface="Verdana"/>
                <a:cs typeface="Verdana"/>
              </a:rPr>
              <a:t>Or defer</a:t>
            </a:r>
            <a:r>
              <a:rPr sz="1360" spc="-181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360" spc="-50" dirty="0">
                <a:solidFill>
                  <a:srgbClr val="FA923F"/>
                </a:solidFill>
                <a:latin typeface="Verdana"/>
                <a:cs typeface="Verdana"/>
              </a:rPr>
              <a:t>execution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811005" y="3969278"/>
            <a:ext cx="2522086" cy="497071"/>
          </a:xfrm>
          <a:prstGeom prst="rect">
            <a:avLst/>
          </a:prstGeom>
          <a:solidFill>
            <a:srgbClr val="FEE9D9"/>
          </a:solidFill>
          <a:ln w="12700">
            <a:solidFill>
              <a:srgbClr val="FA923F"/>
            </a:solidFill>
          </a:ln>
        </p:spPr>
        <p:txBody>
          <a:bodyPr vert="horz" wrap="square" lIns="0" tIns="77736" rIns="0" bIns="0" rtlCol="0">
            <a:spAutoFit/>
          </a:bodyPr>
          <a:lstStyle/>
          <a:p>
            <a:pPr marL="881577" marR="291364" indent="-585031">
              <a:spcBef>
                <a:spcPts val="612"/>
              </a:spcBef>
            </a:pPr>
            <a:r>
              <a:rPr sz="1360" spc="-50" dirty="0">
                <a:solidFill>
                  <a:srgbClr val="FA923F"/>
                </a:solidFill>
                <a:latin typeface="Verdana"/>
                <a:cs typeface="Verdana"/>
              </a:rPr>
              <a:t>Execute </a:t>
            </a:r>
            <a:r>
              <a:rPr sz="1360" spc="-27" dirty="0">
                <a:solidFill>
                  <a:srgbClr val="FA923F"/>
                </a:solidFill>
                <a:latin typeface="Verdana"/>
                <a:cs typeface="Verdana"/>
              </a:rPr>
              <a:t>all </a:t>
            </a:r>
            <a:r>
              <a:rPr sz="1360" spc="-41" dirty="0">
                <a:solidFill>
                  <a:srgbClr val="FA923F"/>
                </a:solidFill>
                <a:latin typeface="Verdana"/>
                <a:cs typeface="Verdana"/>
              </a:rPr>
              <a:t>‘close’</a:t>
            </a:r>
            <a:r>
              <a:rPr sz="1360" spc="-263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360" spc="-54" dirty="0">
                <a:solidFill>
                  <a:srgbClr val="FA923F"/>
                </a:solidFill>
                <a:latin typeface="Verdana"/>
                <a:cs typeface="Verdana"/>
              </a:rPr>
              <a:t>event  </a:t>
            </a:r>
            <a:r>
              <a:rPr sz="1360" spc="-27" dirty="0">
                <a:solidFill>
                  <a:srgbClr val="FA923F"/>
                </a:solidFill>
                <a:latin typeface="Verdana"/>
                <a:cs typeface="Verdana"/>
              </a:rPr>
              <a:t>callbacks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476076" y="2350284"/>
            <a:ext cx="190020" cy="2585426"/>
          </a:xfrm>
          <a:custGeom>
            <a:avLst/>
            <a:gdLst/>
            <a:ahLst/>
            <a:cxnLst/>
            <a:rect l="l" t="t" r="r" b="b"/>
            <a:pathLst>
              <a:path w="209550" h="2851150">
                <a:moveTo>
                  <a:pt x="209156" y="2825203"/>
                </a:moveTo>
                <a:lnTo>
                  <a:pt x="107543" y="2825203"/>
                </a:lnTo>
                <a:lnTo>
                  <a:pt x="107543" y="2850603"/>
                </a:lnTo>
                <a:lnTo>
                  <a:pt x="209156" y="2850603"/>
                </a:lnTo>
                <a:lnTo>
                  <a:pt x="209156" y="2825203"/>
                </a:lnTo>
                <a:close/>
              </a:path>
              <a:path w="209550" h="2851150">
                <a:moveTo>
                  <a:pt x="25400" y="2754934"/>
                </a:moveTo>
                <a:lnTo>
                  <a:pt x="0" y="2754934"/>
                </a:lnTo>
                <a:lnTo>
                  <a:pt x="0" y="2850603"/>
                </a:lnTo>
                <a:lnTo>
                  <a:pt x="31330" y="2850603"/>
                </a:lnTo>
                <a:lnTo>
                  <a:pt x="31330" y="2837903"/>
                </a:lnTo>
                <a:lnTo>
                  <a:pt x="25400" y="2837903"/>
                </a:lnTo>
                <a:lnTo>
                  <a:pt x="12700" y="2825203"/>
                </a:lnTo>
                <a:lnTo>
                  <a:pt x="25400" y="2825203"/>
                </a:lnTo>
                <a:lnTo>
                  <a:pt x="25400" y="2754934"/>
                </a:lnTo>
                <a:close/>
              </a:path>
              <a:path w="209550" h="2851150">
                <a:moveTo>
                  <a:pt x="25400" y="2825203"/>
                </a:moveTo>
                <a:lnTo>
                  <a:pt x="12700" y="2825203"/>
                </a:lnTo>
                <a:lnTo>
                  <a:pt x="25400" y="2837903"/>
                </a:lnTo>
                <a:lnTo>
                  <a:pt x="25400" y="2825203"/>
                </a:lnTo>
                <a:close/>
              </a:path>
              <a:path w="209550" h="2851150">
                <a:moveTo>
                  <a:pt x="31330" y="2825203"/>
                </a:moveTo>
                <a:lnTo>
                  <a:pt x="25400" y="2825203"/>
                </a:lnTo>
                <a:lnTo>
                  <a:pt x="25400" y="2837903"/>
                </a:lnTo>
                <a:lnTo>
                  <a:pt x="31330" y="2837903"/>
                </a:lnTo>
                <a:lnTo>
                  <a:pt x="31330" y="2825203"/>
                </a:lnTo>
                <a:close/>
              </a:path>
              <a:path w="209550" h="2851150">
                <a:moveTo>
                  <a:pt x="25400" y="2577134"/>
                </a:moveTo>
                <a:lnTo>
                  <a:pt x="0" y="2577134"/>
                </a:lnTo>
                <a:lnTo>
                  <a:pt x="0" y="2678734"/>
                </a:lnTo>
                <a:lnTo>
                  <a:pt x="25400" y="2678734"/>
                </a:lnTo>
                <a:lnTo>
                  <a:pt x="25400" y="2577134"/>
                </a:lnTo>
                <a:close/>
              </a:path>
              <a:path w="209550" h="2851150">
                <a:moveTo>
                  <a:pt x="25400" y="2399334"/>
                </a:moveTo>
                <a:lnTo>
                  <a:pt x="0" y="2399334"/>
                </a:lnTo>
                <a:lnTo>
                  <a:pt x="0" y="2500934"/>
                </a:lnTo>
                <a:lnTo>
                  <a:pt x="25400" y="2500934"/>
                </a:lnTo>
                <a:lnTo>
                  <a:pt x="25400" y="2399334"/>
                </a:lnTo>
                <a:close/>
              </a:path>
              <a:path w="209550" h="2851150">
                <a:moveTo>
                  <a:pt x="25400" y="2221534"/>
                </a:moveTo>
                <a:lnTo>
                  <a:pt x="0" y="2221534"/>
                </a:lnTo>
                <a:lnTo>
                  <a:pt x="0" y="2323134"/>
                </a:lnTo>
                <a:lnTo>
                  <a:pt x="25400" y="2323134"/>
                </a:lnTo>
                <a:lnTo>
                  <a:pt x="25400" y="2221534"/>
                </a:lnTo>
                <a:close/>
              </a:path>
              <a:path w="209550" h="2851150">
                <a:moveTo>
                  <a:pt x="25400" y="2043734"/>
                </a:moveTo>
                <a:lnTo>
                  <a:pt x="0" y="2043734"/>
                </a:lnTo>
                <a:lnTo>
                  <a:pt x="0" y="2145334"/>
                </a:lnTo>
                <a:lnTo>
                  <a:pt x="25400" y="2145334"/>
                </a:lnTo>
                <a:lnTo>
                  <a:pt x="25400" y="2043734"/>
                </a:lnTo>
                <a:close/>
              </a:path>
              <a:path w="209550" h="2851150">
                <a:moveTo>
                  <a:pt x="25400" y="1865934"/>
                </a:moveTo>
                <a:lnTo>
                  <a:pt x="0" y="1865934"/>
                </a:lnTo>
                <a:lnTo>
                  <a:pt x="0" y="1967534"/>
                </a:lnTo>
                <a:lnTo>
                  <a:pt x="25400" y="1967534"/>
                </a:lnTo>
                <a:lnTo>
                  <a:pt x="25400" y="1865934"/>
                </a:lnTo>
                <a:close/>
              </a:path>
              <a:path w="209550" h="2851150">
                <a:moveTo>
                  <a:pt x="25400" y="1688134"/>
                </a:moveTo>
                <a:lnTo>
                  <a:pt x="0" y="1688134"/>
                </a:lnTo>
                <a:lnTo>
                  <a:pt x="0" y="1789734"/>
                </a:lnTo>
                <a:lnTo>
                  <a:pt x="25400" y="1789734"/>
                </a:lnTo>
                <a:lnTo>
                  <a:pt x="25400" y="1688134"/>
                </a:lnTo>
                <a:close/>
              </a:path>
              <a:path w="209550" h="2851150">
                <a:moveTo>
                  <a:pt x="25400" y="1510334"/>
                </a:moveTo>
                <a:lnTo>
                  <a:pt x="0" y="1510334"/>
                </a:lnTo>
                <a:lnTo>
                  <a:pt x="0" y="1611934"/>
                </a:lnTo>
                <a:lnTo>
                  <a:pt x="25400" y="1611934"/>
                </a:lnTo>
                <a:lnTo>
                  <a:pt x="25400" y="1510334"/>
                </a:lnTo>
                <a:close/>
              </a:path>
              <a:path w="209550" h="2851150">
                <a:moveTo>
                  <a:pt x="25400" y="1332534"/>
                </a:moveTo>
                <a:lnTo>
                  <a:pt x="0" y="1332534"/>
                </a:lnTo>
                <a:lnTo>
                  <a:pt x="0" y="1434134"/>
                </a:lnTo>
                <a:lnTo>
                  <a:pt x="25400" y="1434134"/>
                </a:lnTo>
                <a:lnTo>
                  <a:pt x="25400" y="1332534"/>
                </a:lnTo>
                <a:close/>
              </a:path>
              <a:path w="209550" h="2851150">
                <a:moveTo>
                  <a:pt x="25400" y="1154734"/>
                </a:moveTo>
                <a:lnTo>
                  <a:pt x="0" y="1154734"/>
                </a:lnTo>
                <a:lnTo>
                  <a:pt x="0" y="1256334"/>
                </a:lnTo>
                <a:lnTo>
                  <a:pt x="25400" y="1256334"/>
                </a:lnTo>
                <a:lnTo>
                  <a:pt x="25400" y="1154734"/>
                </a:lnTo>
                <a:close/>
              </a:path>
              <a:path w="209550" h="2851150">
                <a:moveTo>
                  <a:pt x="25400" y="976934"/>
                </a:moveTo>
                <a:lnTo>
                  <a:pt x="0" y="976934"/>
                </a:lnTo>
                <a:lnTo>
                  <a:pt x="0" y="1078534"/>
                </a:lnTo>
                <a:lnTo>
                  <a:pt x="25400" y="1078534"/>
                </a:lnTo>
                <a:lnTo>
                  <a:pt x="25400" y="976934"/>
                </a:lnTo>
                <a:close/>
              </a:path>
              <a:path w="209550" h="2851150">
                <a:moveTo>
                  <a:pt x="25400" y="799134"/>
                </a:moveTo>
                <a:lnTo>
                  <a:pt x="0" y="799134"/>
                </a:lnTo>
                <a:lnTo>
                  <a:pt x="0" y="900734"/>
                </a:lnTo>
                <a:lnTo>
                  <a:pt x="25400" y="900734"/>
                </a:lnTo>
                <a:lnTo>
                  <a:pt x="25400" y="799134"/>
                </a:lnTo>
                <a:close/>
              </a:path>
              <a:path w="209550" h="2851150">
                <a:moveTo>
                  <a:pt x="25400" y="621334"/>
                </a:moveTo>
                <a:lnTo>
                  <a:pt x="0" y="621334"/>
                </a:lnTo>
                <a:lnTo>
                  <a:pt x="0" y="722934"/>
                </a:lnTo>
                <a:lnTo>
                  <a:pt x="25400" y="722934"/>
                </a:lnTo>
                <a:lnTo>
                  <a:pt x="25400" y="621334"/>
                </a:lnTo>
                <a:close/>
              </a:path>
              <a:path w="209550" h="2851150">
                <a:moveTo>
                  <a:pt x="25400" y="443534"/>
                </a:moveTo>
                <a:lnTo>
                  <a:pt x="0" y="443534"/>
                </a:lnTo>
                <a:lnTo>
                  <a:pt x="0" y="545134"/>
                </a:lnTo>
                <a:lnTo>
                  <a:pt x="25400" y="545134"/>
                </a:lnTo>
                <a:lnTo>
                  <a:pt x="25400" y="443534"/>
                </a:lnTo>
                <a:close/>
              </a:path>
              <a:path w="209550" h="2851150">
                <a:moveTo>
                  <a:pt x="25400" y="265734"/>
                </a:moveTo>
                <a:lnTo>
                  <a:pt x="0" y="265734"/>
                </a:lnTo>
                <a:lnTo>
                  <a:pt x="0" y="367334"/>
                </a:lnTo>
                <a:lnTo>
                  <a:pt x="25400" y="367334"/>
                </a:lnTo>
                <a:lnTo>
                  <a:pt x="25400" y="265734"/>
                </a:lnTo>
                <a:close/>
              </a:path>
              <a:path w="209550" h="2851150">
                <a:moveTo>
                  <a:pt x="25400" y="87934"/>
                </a:moveTo>
                <a:lnTo>
                  <a:pt x="0" y="87934"/>
                </a:lnTo>
                <a:lnTo>
                  <a:pt x="0" y="189534"/>
                </a:lnTo>
                <a:lnTo>
                  <a:pt x="25400" y="189534"/>
                </a:lnTo>
                <a:lnTo>
                  <a:pt x="25400" y="87934"/>
                </a:lnTo>
                <a:close/>
              </a:path>
              <a:path w="209550" h="2851150">
                <a:moveTo>
                  <a:pt x="132943" y="0"/>
                </a:moveTo>
                <a:lnTo>
                  <a:pt x="132943" y="76200"/>
                </a:lnTo>
                <a:lnTo>
                  <a:pt x="183752" y="50800"/>
                </a:lnTo>
                <a:lnTo>
                  <a:pt x="140677" y="50800"/>
                </a:lnTo>
                <a:lnTo>
                  <a:pt x="140677" y="25400"/>
                </a:lnTo>
                <a:lnTo>
                  <a:pt x="183752" y="25400"/>
                </a:lnTo>
                <a:lnTo>
                  <a:pt x="132943" y="0"/>
                </a:lnTo>
                <a:close/>
              </a:path>
              <a:path w="209550" h="2851150">
                <a:moveTo>
                  <a:pt x="132943" y="25400"/>
                </a:moveTo>
                <a:lnTo>
                  <a:pt x="39065" y="25400"/>
                </a:lnTo>
                <a:lnTo>
                  <a:pt x="39065" y="50800"/>
                </a:lnTo>
                <a:lnTo>
                  <a:pt x="132943" y="50800"/>
                </a:lnTo>
                <a:lnTo>
                  <a:pt x="132943" y="25400"/>
                </a:lnTo>
                <a:close/>
              </a:path>
              <a:path w="209550" h="2851150">
                <a:moveTo>
                  <a:pt x="183752" y="25400"/>
                </a:moveTo>
                <a:lnTo>
                  <a:pt x="140677" y="25400"/>
                </a:lnTo>
                <a:lnTo>
                  <a:pt x="140677" y="50800"/>
                </a:lnTo>
                <a:lnTo>
                  <a:pt x="183752" y="50800"/>
                </a:lnTo>
                <a:lnTo>
                  <a:pt x="209156" y="38100"/>
                </a:lnTo>
                <a:lnTo>
                  <a:pt x="183752" y="2540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1" name="object 41"/>
          <p:cNvSpPr txBox="1"/>
          <p:nvPr/>
        </p:nvSpPr>
        <p:spPr>
          <a:xfrm>
            <a:off x="7274000" y="2635868"/>
            <a:ext cx="209288" cy="2013638"/>
          </a:xfrm>
          <a:prstGeom prst="rect">
            <a:avLst/>
          </a:prstGeom>
        </p:spPr>
        <p:txBody>
          <a:bodyPr vert="vert" wrap="square" lIns="0" tIns="12092" rIns="0" bIns="0" rtlCol="0">
            <a:spAutoFit/>
          </a:bodyPr>
          <a:lstStyle/>
          <a:p>
            <a:pPr marL="11516">
              <a:spcBef>
                <a:spcPts val="95"/>
              </a:spcBef>
            </a:pPr>
            <a:r>
              <a:rPr sz="1360" spc="-86" dirty="0">
                <a:solidFill>
                  <a:srgbClr val="FA923F"/>
                </a:solidFill>
                <a:latin typeface="Verdana"/>
                <a:cs typeface="Verdana"/>
              </a:rPr>
              <a:t>Jump </a:t>
            </a:r>
            <a:r>
              <a:rPr sz="1360" spc="-50" dirty="0">
                <a:solidFill>
                  <a:srgbClr val="FA923F"/>
                </a:solidFill>
                <a:latin typeface="Verdana"/>
                <a:cs typeface="Verdana"/>
              </a:rPr>
              <a:t>to </a:t>
            </a:r>
            <a:r>
              <a:rPr sz="1360" spc="-54" dirty="0">
                <a:solidFill>
                  <a:srgbClr val="FA923F"/>
                </a:solidFill>
                <a:latin typeface="Verdana"/>
                <a:cs typeface="Verdana"/>
              </a:rPr>
              <a:t>Timer</a:t>
            </a:r>
            <a:r>
              <a:rPr sz="1360" spc="-208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360" spc="-45" dirty="0">
                <a:solidFill>
                  <a:srgbClr val="FA923F"/>
                </a:solidFill>
                <a:latin typeface="Verdana"/>
                <a:cs typeface="Verdana"/>
              </a:rPr>
              <a:t>Execution</a:t>
            </a:r>
            <a:endParaRPr sz="136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916</Words>
  <Application>Microsoft Office PowerPoint</Application>
  <PresentationFormat>Widescreen</PresentationFormat>
  <Paragraphs>193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Courier New</vt:lpstr>
      <vt:lpstr>Gill Sans MT</vt:lpstr>
      <vt:lpstr>Times New Roman</vt:lpstr>
      <vt:lpstr>Verdana</vt:lpstr>
      <vt:lpstr>Wingdings</vt:lpstr>
      <vt:lpstr>Gallery</vt:lpstr>
      <vt:lpstr>PowerPoint Presentation</vt:lpstr>
      <vt:lpstr>What’s In This Module?</vt:lpstr>
      <vt:lpstr>How the Web  Works ?</vt:lpstr>
      <vt:lpstr>HTTP, HTTPS Protocol</vt:lpstr>
      <vt:lpstr>Core Modules</vt:lpstr>
      <vt:lpstr>Node.js Program Lifecycle</vt:lpstr>
      <vt:lpstr>Streams &amp; Buffers</vt:lpstr>
      <vt:lpstr>Single Thread, Event Loop &amp; Blocking Code</vt:lpstr>
      <vt:lpstr>The Event Loop</vt:lpstr>
      <vt:lpstr>Asynchronous Code</vt:lpstr>
      <vt:lpstr>Node’s Module System</vt:lpstr>
      <vt:lpstr>Module Summary</vt:lpstr>
      <vt:lpstr>Assignment</vt:lpstr>
      <vt:lpstr>PowerPoint Presentation</vt:lpstr>
      <vt:lpstr>Types of Errors</vt:lpstr>
      <vt:lpstr>Module Summary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arora</dc:creator>
  <cp:lastModifiedBy>shubham arora</cp:lastModifiedBy>
  <cp:revision>18</cp:revision>
  <dcterms:created xsi:type="dcterms:W3CDTF">2020-03-04T15:48:25Z</dcterms:created>
  <dcterms:modified xsi:type="dcterms:W3CDTF">2020-03-04T15:58:07Z</dcterms:modified>
</cp:coreProperties>
</file>