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386" r:id="rId4"/>
    <p:sldId id="388" r:id="rId5"/>
    <p:sldId id="389" r:id="rId6"/>
    <p:sldId id="390" r:id="rId7"/>
    <p:sldId id="391" r:id="rId8"/>
    <p:sldId id="258" r:id="rId9"/>
    <p:sldId id="393" r:id="rId10"/>
    <p:sldId id="259" r:id="rId11"/>
    <p:sldId id="260" r:id="rId12"/>
    <p:sldId id="261" r:id="rId13"/>
    <p:sldId id="262" r:id="rId14"/>
    <p:sldId id="263" r:id="rId15"/>
    <p:sldId id="264" r:id="rId16"/>
    <p:sldId id="265" r:id="rId17"/>
    <p:sldId id="392" r:id="rId18"/>
    <p:sldId id="395"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7DAFF2A-12A2-493E-BD93-0030F5C4BDA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930BB1F-0BA9-4680-8348-1D806B06281D}">
      <dgm:prSet/>
      <dgm:spPr/>
      <dgm:t>
        <a:bodyPr/>
        <a:lstStyle/>
        <a:p>
          <a:r>
            <a:rPr lang="en-US" b="1"/>
            <a:t>GET </a:t>
          </a:r>
          <a:r>
            <a:rPr lang="en-US"/>
            <a:t>− Provides read-only access to a resource.</a:t>
          </a:r>
        </a:p>
      </dgm:t>
    </dgm:pt>
    <dgm:pt modelId="{4F1BCEAA-32BC-4099-BFA3-ED00DE02D632}" type="parTrans" cxnId="{8D657219-15FF-46F2-B79A-85E3BE5B20F1}">
      <dgm:prSet/>
      <dgm:spPr/>
      <dgm:t>
        <a:bodyPr/>
        <a:lstStyle/>
        <a:p>
          <a:endParaRPr lang="en-US"/>
        </a:p>
      </dgm:t>
    </dgm:pt>
    <dgm:pt modelId="{4748130B-C1F7-4B31-8120-AA171D4B5148}" type="sibTrans" cxnId="{8D657219-15FF-46F2-B79A-85E3BE5B20F1}">
      <dgm:prSet/>
      <dgm:spPr/>
      <dgm:t>
        <a:bodyPr/>
        <a:lstStyle/>
        <a:p>
          <a:endParaRPr lang="en-US"/>
        </a:p>
      </dgm:t>
    </dgm:pt>
    <dgm:pt modelId="{7F4AAD6C-2C4D-45B4-907D-0DBD0BD6C369}">
      <dgm:prSet/>
      <dgm:spPr/>
      <dgm:t>
        <a:bodyPr/>
        <a:lstStyle/>
        <a:p>
          <a:r>
            <a:rPr lang="en-US" b="1"/>
            <a:t>PUT </a:t>
          </a:r>
          <a:r>
            <a:rPr lang="en-US"/>
            <a:t>− Creates a new resource.</a:t>
          </a:r>
        </a:p>
      </dgm:t>
    </dgm:pt>
    <dgm:pt modelId="{EA639864-19D6-4C37-85C5-FB6BEA3DE6E7}" type="parTrans" cxnId="{8ACC2536-EAC1-4210-8E31-60C79D247F61}">
      <dgm:prSet/>
      <dgm:spPr/>
      <dgm:t>
        <a:bodyPr/>
        <a:lstStyle/>
        <a:p>
          <a:endParaRPr lang="en-US"/>
        </a:p>
      </dgm:t>
    </dgm:pt>
    <dgm:pt modelId="{0164028A-1DB6-4301-8B74-AC0B44474C57}" type="sibTrans" cxnId="{8ACC2536-EAC1-4210-8E31-60C79D247F61}">
      <dgm:prSet/>
      <dgm:spPr/>
      <dgm:t>
        <a:bodyPr/>
        <a:lstStyle/>
        <a:p>
          <a:endParaRPr lang="en-US"/>
        </a:p>
      </dgm:t>
    </dgm:pt>
    <dgm:pt modelId="{5DC504EA-73CE-492B-A8E4-0934E3BD0856}">
      <dgm:prSet/>
      <dgm:spPr/>
      <dgm:t>
        <a:bodyPr/>
        <a:lstStyle/>
        <a:p>
          <a:r>
            <a:rPr lang="en-US" b="1"/>
            <a:t>DELETE </a:t>
          </a:r>
          <a:r>
            <a:rPr lang="en-US"/>
            <a:t>− Removes a resource.</a:t>
          </a:r>
        </a:p>
      </dgm:t>
    </dgm:pt>
    <dgm:pt modelId="{738D8AE0-D567-4901-84CC-EC2634852CD4}" type="parTrans" cxnId="{A908C9C0-FB3C-4F3C-AF5D-4E9D3BEDF46A}">
      <dgm:prSet/>
      <dgm:spPr/>
      <dgm:t>
        <a:bodyPr/>
        <a:lstStyle/>
        <a:p>
          <a:endParaRPr lang="en-US"/>
        </a:p>
      </dgm:t>
    </dgm:pt>
    <dgm:pt modelId="{9343FAC7-92DA-423A-990F-4552199B7E45}" type="sibTrans" cxnId="{A908C9C0-FB3C-4F3C-AF5D-4E9D3BEDF46A}">
      <dgm:prSet/>
      <dgm:spPr/>
      <dgm:t>
        <a:bodyPr/>
        <a:lstStyle/>
        <a:p>
          <a:endParaRPr lang="en-US"/>
        </a:p>
      </dgm:t>
    </dgm:pt>
    <dgm:pt modelId="{0B22C003-5BDA-40DC-8003-5CEADDBBA8A4}">
      <dgm:prSet/>
      <dgm:spPr/>
      <dgm:t>
        <a:bodyPr/>
        <a:lstStyle/>
        <a:p>
          <a:r>
            <a:rPr lang="en-US" b="1"/>
            <a:t>POST </a:t>
          </a:r>
          <a:r>
            <a:rPr lang="en-US"/>
            <a:t>− Updates an existing resource or creates a new resource.</a:t>
          </a:r>
        </a:p>
      </dgm:t>
    </dgm:pt>
    <dgm:pt modelId="{1B40DA64-5798-46FF-9058-DE6B6FBE922A}" type="parTrans" cxnId="{DA97B375-E3CC-41F6-A1E1-5F9C6585A49C}">
      <dgm:prSet/>
      <dgm:spPr/>
      <dgm:t>
        <a:bodyPr/>
        <a:lstStyle/>
        <a:p>
          <a:endParaRPr lang="en-US"/>
        </a:p>
      </dgm:t>
    </dgm:pt>
    <dgm:pt modelId="{76AA3949-9157-4E3E-B9C5-D9F943E94E5D}" type="sibTrans" cxnId="{DA97B375-E3CC-41F6-A1E1-5F9C6585A49C}">
      <dgm:prSet/>
      <dgm:spPr/>
      <dgm:t>
        <a:bodyPr/>
        <a:lstStyle/>
        <a:p>
          <a:endParaRPr lang="en-US"/>
        </a:p>
      </dgm:t>
    </dgm:pt>
    <dgm:pt modelId="{FB9621D1-636E-4B9C-8C7A-423D75B2BC38}" type="pres">
      <dgm:prSet presAssocID="{D7DAFF2A-12A2-493E-BD93-0030F5C4BDA8}" presName="root" presStyleCnt="0">
        <dgm:presLayoutVars>
          <dgm:dir/>
          <dgm:resizeHandles val="exact"/>
        </dgm:presLayoutVars>
      </dgm:prSet>
      <dgm:spPr/>
    </dgm:pt>
    <dgm:pt modelId="{B4CA4445-0E6F-4D26-AEB4-74FBAF6E9D5D}" type="pres">
      <dgm:prSet presAssocID="{1930BB1F-0BA9-4680-8348-1D806B06281D}" presName="compNode" presStyleCnt="0"/>
      <dgm:spPr/>
    </dgm:pt>
    <dgm:pt modelId="{DDD8BDD0-B822-4D95-9553-DB6048AB382B}" type="pres">
      <dgm:prSet presAssocID="{1930BB1F-0BA9-4680-8348-1D806B06281D}" presName="bgRect" presStyleLbl="bgShp" presStyleIdx="0" presStyleCnt="4"/>
      <dgm:spPr/>
    </dgm:pt>
    <dgm:pt modelId="{5055EE82-B996-426B-AB32-75E329C0CA74}" type="pres">
      <dgm:prSet presAssocID="{1930BB1F-0BA9-4680-8348-1D806B06281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on Shelf"/>
        </a:ext>
      </dgm:extLst>
    </dgm:pt>
    <dgm:pt modelId="{3B1E6D9E-5EF9-482B-86EC-664FEA6C7CB4}" type="pres">
      <dgm:prSet presAssocID="{1930BB1F-0BA9-4680-8348-1D806B06281D}" presName="spaceRect" presStyleCnt="0"/>
      <dgm:spPr/>
    </dgm:pt>
    <dgm:pt modelId="{1D6AFC05-BD58-4284-A662-C1EBF0A3C60F}" type="pres">
      <dgm:prSet presAssocID="{1930BB1F-0BA9-4680-8348-1D806B06281D}" presName="parTx" presStyleLbl="revTx" presStyleIdx="0" presStyleCnt="4">
        <dgm:presLayoutVars>
          <dgm:chMax val="0"/>
          <dgm:chPref val="0"/>
        </dgm:presLayoutVars>
      </dgm:prSet>
      <dgm:spPr/>
    </dgm:pt>
    <dgm:pt modelId="{28010B9E-447E-470D-BA5F-8629F229399A}" type="pres">
      <dgm:prSet presAssocID="{4748130B-C1F7-4B31-8120-AA171D4B5148}" presName="sibTrans" presStyleCnt="0"/>
      <dgm:spPr/>
    </dgm:pt>
    <dgm:pt modelId="{A17B9A4F-2B2F-4AC6-B9E9-691610D21AA4}" type="pres">
      <dgm:prSet presAssocID="{7F4AAD6C-2C4D-45B4-907D-0DBD0BD6C369}" presName="compNode" presStyleCnt="0"/>
      <dgm:spPr/>
    </dgm:pt>
    <dgm:pt modelId="{5BC047DE-745A-485F-8DC9-6B4C379B8EFD}" type="pres">
      <dgm:prSet presAssocID="{7F4AAD6C-2C4D-45B4-907D-0DBD0BD6C369}" presName="bgRect" presStyleLbl="bgShp" presStyleIdx="1" presStyleCnt="4"/>
      <dgm:spPr/>
    </dgm:pt>
    <dgm:pt modelId="{68868A94-6AAA-48FD-BD33-A00F0896AC9F}" type="pres">
      <dgm:prSet presAssocID="{7F4AAD6C-2C4D-45B4-907D-0DBD0BD6C36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bulb"/>
        </a:ext>
      </dgm:extLst>
    </dgm:pt>
    <dgm:pt modelId="{5B460BE0-6B89-4CE8-BEC2-1FE958FD2465}" type="pres">
      <dgm:prSet presAssocID="{7F4AAD6C-2C4D-45B4-907D-0DBD0BD6C369}" presName="spaceRect" presStyleCnt="0"/>
      <dgm:spPr/>
    </dgm:pt>
    <dgm:pt modelId="{13309C0E-5343-4F96-ACCC-FCFCC75713EF}" type="pres">
      <dgm:prSet presAssocID="{7F4AAD6C-2C4D-45B4-907D-0DBD0BD6C369}" presName="parTx" presStyleLbl="revTx" presStyleIdx="1" presStyleCnt="4">
        <dgm:presLayoutVars>
          <dgm:chMax val="0"/>
          <dgm:chPref val="0"/>
        </dgm:presLayoutVars>
      </dgm:prSet>
      <dgm:spPr/>
    </dgm:pt>
    <dgm:pt modelId="{CF638E73-6A5C-4DDF-BC0F-41D400FD6F99}" type="pres">
      <dgm:prSet presAssocID="{0164028A-1DB6-4301-8B74-AC0B44474C57}" presName="sibTrans" presStyleCnt="0"/>
      <dgm:spPr/>
    </dgm:pt>
    <dgm:pt modelId="{28A433B3-22C8-420F-BB24-2CA8E7569462}" type="pres">
      <dgm:prSet presAssocID="{5DC504EA-73CE-492B-A8E4-0934E3BD0856}" presName="compNode" presStyleCnt="0"/>
      <dgm:spPr/>
    </dgm:pt>
    <dgm:pt modelId="{038B3CB7-0BEE-48E4-931F-FC2E7102A499}" type="pres">
      <dgm:prSet presAssocID="{5DC504EA-73CE-492B-A8E4-0934E3BD0856}" presName="bgRect" presStyleLbl="bgShp" presStyleIdx="2" presStyleCnt="4"/>
      <dgm:spPr/>
    </dgm:pt>
    <dgm:pt modelId="{84EA60DE-D2B4-49FD-B7A9-2DDBC689CE38}" type="pres">
      <dgm:prSet presAssocID="{5DC504EA-73CE-492B-A8E4-0934E3BD085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
        </a:ext>
      </dgm:extLst>
    </dgm:pt>
    <dgm:pt modelId="{E0359FB7-0515-4069-8549-DA170D01465E}" type="pres">
      <dgm:prSet presAssocID="{5DC504EA-73CE-492B-A8E4-0934E3BD0856}" presName="spaceRect" presStyleCnt="0"/>
      <dgm:spPr/>
    </dgm:pt>
    <dgm:pt modelId="{92502020-40AE-4ED3-B241-D36F9343359B}" type="pres">
      <dgm:prSet presAssocID="{5DC504EA-73CE-492B-A8E4-0934E3BD0856}" presName="parTx" presStyleLbl="revTx" presStyleIdx="2" presStyleCnt="4">
        <dgm:presLayoutVars>
          <dgm:chMax val="0"/>
          <dgm:chPref val="0"/>
        </dgm:presLayoutVars>
      </dgm:prSet>
      <dgm:spPr/>
    </dgm:pt>
    <dgm:pt modelId="{C9E50403-560F-4A8A-A663-628A1A91D401}" type="pres">
      <dgm:prSet presAssocID="{9343FAC7-92DA-423A-990F-4552199B7E45}" presName="sibTrans" presStyleCnt="0"/>
      <dgm:spPr/>
    </dgm:pt>
    <dgm:pt modelId="{11371B3B-4073-4645-A797-DA2D3C1AC5A4}" type="pres">
      <dgm:prSet presAssocID="{0B22C003-5BDA-40DC-8003-5CEADDBBA8A4}" presName="compNode" presStyleCnt="0"/>
      <dgm:spPr/>
    </dgm:pt>
    <dgm:pt modelId="{D4621A39-BB53-4685-9333-95330BA3D341}" type="pres">
      <dgm:prSet presAssocID="{0B22C003-5BDA-40DC-8003-5CEADDBBA8A4}" presName="bgRect" presStyleLbl="bgShp" presStyleIdx="3" presStyleCnt="4"/>
      <dgm:spPr/>
    </dgm:pt>
    <dgm:pt modelId="{EB50DB0D-7A23-4F8A-B1D5-B4AB6054AC02}" type="pres">
      <dgm:prSet presAssocID="{0B22C003-5BDA-40DC-8003-5CEADDBBA8A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E8D03367-4E6A-4167-BB20-2A30A3F19F58}" type="pres">
      <dgm:prSet presAssocID="{0B22C003-5BDA-40DC-8003-5CEADDBBA8A4}" presName="spaceRect" presStyleCnt="0"/>
      <dgm:spPr/>
    </dgm:pt>
    <dgm:pt modelId="{873979FF-A613-41D4-9517-B3C07DC2329E}" type="pres">
      <dgm:prSet presAssocID="{0B22C003-5BDA-40DC-8003-5CEADDBBA8A4}" presName="parTx" presStyleLbl="revTx" presStyleIdx="3" presStyleCnt="4">
        <dgm:presLayoutVars>
          <dgm:chMax val="0"/>
          <dgm:chPref val="0"/>
        </dgm:presLayoutVars>
      </dgm:prSet>
      <dgm:spPr/>
    </dgm:pt>
  </dgm:ptLst>
  <dgm:cxnLst>
    <dgm:cxn modelId="{8D657219-15FF-46F2-B79A-85E3BE5B20F1}" srcId="{D7DAFF2A-12A2-493E-BD93-0030F5C4BDA8}" destId="{1930BB1F-0BA9-4680-8348-1D806B06281D}" srcOrd="0" destOrd="0" parTransId="{4F1BCEAA-32BC-4099-BFA3-ED00DE02D632}" sibTransId="{4748130B-C1F7-4B31-8120-AA171D4B5148}"/>
    <dgm:cxn modelId="{C4284F22-3350-417A-A02B-BA3ABA343939}" type="presOf" srcId="{D7DAFF2A-12A2-493E-BD93-0030F5C4BDA8}" destId="{FB9621D1-636E-4B9C-8C7A-423D75B2BC38}" srcOrd="0" destOrd="0" presId="urn:microsoft.com/office/officeart/2018/2/layout/IconVerticalSolidList"/>
    <dgm:cxn modelId="{8ACC2536-EAC1-4210-8E31-60C79D247F61}" srcId="{D7DAFF2A-12A2-493E-BD93-0030F5C4BDA8}" destId="{7F4AAD6C-2C4D-45B4-907D-0DBD0BD6C369}" srcOrd="1" destOrd="0" parTransId="{EA639864-19D6-4C37-85C5-FB6BEA3DE6E7}" sibTransId="{0164028A-1DB6-4301-8B74-AC0B44474C57}"/>
    <dgm:cxn modelId="{2DD2245B-A12F-420D-B430-F86D15FE779A}" type="presOf" srcId="{7F4AAD6C-2C4D-45B4-907D-0DBD0BD6C369}" destId="{13309C0E-5343-4F96-ACCC-FCFCC75713EF}" srcOrd="0" destOrd="0" presId="urn:microsoft.com/office/officeart/2018/2/layout/IconVerticalSolidList"/>
    <dgm:cxn modelId="{DA97B375-E3CC-41F6-A1E1-5F9C6585A49C}" srcId="{D7DAFF2A-12A2-493E-BD93-0030F5C4BDA8}" destId="{0B22C003-5BDA-40DC-8003-5CEADDBBA8A4}" srcOrd="3" destOrd="0" parTransId="{1B40DA64-5798-46FF-9058-DE6B6FBE922A}" sibTransId="{76AA3949-9157-4E3E-B9C5-D9F943E94E5D}"/>
    <dgm:cxn modelId="{BBFEF87B-A092-41C3-A00D-9B3A18087E07}" type="presOf" srcId="{1930BB1F-0BA9-4680-8348-1D806B06281D}" destId="{1D6AFC05-BD58-4284-A662-C1EBF0A3C60F}" srcOrd="0" destOrd="0" presId="urn:microsoft.com/office/officeart/2018/2/layout/IconVerticalSolidList"/>
    <dgm:cxn modelId="{9856139D-0B11-4D17-9306-14AF55536609}" type="presOf" srcId="{5DC504EA-73CE-492B-A8E4-0934E3BD0856}" destId="{92502020-40AE-4ED3-B241-D36F9343359B}" srcOrd="0" destOrd="0" presId="urn:microsoft.com/office/officeart/2018/2/layout/IconVerticalSolidList"/>
    <dgm:cxn modelId="{03143ABC-EB00-41BD-9DCF-5716996C9D6C}" type="presOf" srcId="{0B22C003-5BDA-40DC-8003-5CEADDBBA8A4}" destId="{873979FF-A613-41D4-9517-B3C07DC2329E}" srcOrd="0" destOrd="0" presId="urn:microsoft.com/office/officeart/2018/2/layout/IconVerticalSolidList"/>
    <dgm:cxn modelId="{A908C9C0-FB3C-4F3C-AF5D-4E9D3BEDF46A}" srcId="{D7DAFF2A-12A2-493E-BD93-0030F5C4BDA8}" destId="{5DC504EA-73CE-492B-A8E4-0934E3BD0856}" srcOrd="2" destOrd="0" parTransId="{738D8AE0-D567-4901-84CC-EC2634852CD4}" sibTransId="{9343FAC7-92DA-423A-990F-4552199B7E45}"/>
    <dgm:cxn modelId="{508D12AA-2391-4F81-AEFB-B8F5713CBF45}" type="presParOf" srcId="{FB9621D1-636E-4B9C-8C7A-423D75B2BC38}" destId="{B4CA4445-0E6F-4D26-AEB4-74FBAF6E9D5D}" srcOrd="0" destOrd="0" presId="urn:microsoft.com/office/officeart/2018/2/layout/IconVerticalSolidList"/>
    <dgm:cxn modelId="{DCF987ED-9676-43DB-8AD8-1050B7685082}" type="presParOf" srcId="{B4CA4445-0E6F-4D26-AEB4-74FBAF6E9D5D}" destId="{DDD8BDD0-B822-4D95-9553-DB6048AB382B}" srcOrd="0" destOrd="0" presId="urn:microsoft.com/office/officeart/2018/2/layout/IconVerticalSolidList"/>
    <dgm:cxn modelId="{31F614EE-E0C9-4A98-98FE-458DCCF65057}" type="presParOf" srcId="{B4CA4445-0E6F-4D26-AEB4-74FBAF6E9D5D}" destId="{5055EE82-B996-426B-AB32-75E329C0CA74}" srcOrd="1" destOrd="0" presId="urn:microsoft.com/office/officeart/2018/2/layout/IconVerticalSolidList"/>
    <dgm:cxn modelId="{95C07E07-6598-447C-A9B9-A786A65379B5}" type="presParOf" srcId="{B4CA4445-0E6F-4D26-AEB4-74FBAF6E9D5D}" destId="{3B1E6D9E-5EF9-482B-86EC-664FEA6C7CB4}" srcOrd="2" destOrd="0" presId="urn:microsoft.com/office/officeart/2018/2/layout/IconVerticalSolidList"/>
    <dgm:cxn modelId="{50C966F0-90AE-400E-BA19-19BD800E057D}" type="presParOf" srcId="{B4CA4445-0E6F-4D26-AEB4-74FBAF6E9D5D}" destId="{1D6AFC05-BD58-4284-A662-C1EBF0A3C60F}" srcOrd="3" destOrd="0" presId="urn:microsoft.com/office/officeart/2018/2/layout/IconVerticalSolidList"/>
    <dgm:cxn modelId="{3A683D0D-5458-4FF3-9EA8-900F0D28651C}" type="presParOf" srcId="{FB9621D1-636E-4B9C-8C7A-423D75B2BC38}" destId="{28010B9E-447E-470D-BA5F-8629F229399A}" srcOrd="1" destOrd="0" presId="urn:microsoft.com/office/officeart/2018/2/layout/IconVerticalSolidList"/>
    <dgm:cxn modelId="{6EA3C830-F5BC-4AFA-8A21-D082B17050BE}" type="presParOf" srcId="{FB9621D1-636E-4B9C-8C7A-423D75B2BC38}" destId="{A17B9A4F-2B2F-4AC6-B9E9-691610D21AA4}" srcOrd="2" destOrd="0" presId="urn:microsoft.com/office/officeart/2018/2/layout/IconVerticalSolidList"/>
    <dgm:cxn modelId="{991601C1-E852-4159-AE37-B9715821EF0F}" type="presParOf" srcId="{A17B9A4F-2B2F-4AC6-B9E9-691610D21AA4}" destId="{5BC047DE-745A-485F-8DC9-6B4C379B8EFD}" srcOrd="0" destOrd="0" presId="urn:microsoft.com/office/officeart/2018/2/layout/IconVerticalSolidList"/>
    <dgm:cxn modelId="{8A62A8A4-B272-4E56-82FA-8717BDC7CA42}" type="presParOf" srcId="{A17B9A4F-2B2F-4AC6-B9E9-691610D21AA4}" destId="{68868A94-6AAA-48FD-BD33-A00F0896AC9F}" srcOrd="1" destOrd="0" presId="urn:microsoft.com/office/officeart/2018/2/layout/IconVerticalSolidList"/>
    <dgm:cxn modelId="{5ECA6141-C05C-40B1-8CC2-FA277B0C37FF}" type="presParOf" srcId="{A17B9A4F-2B2F-4AC6-B9E9-691610D21AA4}" destId="{5B460BE0-6B89-4CE8-BEC2-1FE958FD2465}" srcOrd="2" destOrd="0" presId="urn:microsoft.com/office/officeart/2018/2/layout/IconVerticalSolidList"/>
    <dgm:cxn modelId="{7434DC2D-82C3-415E-95E1-154522386353}" type="presParOf" srcId="{A17B9A4F-2B2F-4AC6-B9E9-691610D21AA4}" destId="{13309C0E-5343-4F96-ACCC-FCFCC75713EF}" srcOrd="3" destOrd="0" presId="urn:microsoft.com/office/officeart/2018/2/layout/IconVerticalSolidList"/>
    <dgm:cxn modelId="{B83FC1D4-7EB9-479A-B1E6-48663B05DD70}" type="presParOf" srcId="{FB9621D1-636E-4B9C-8C7A-423D75B2BC38}" destId="{CF638E73-6A5C-4DDF-BC0F-41D400FD6F99}" srcOrd="3" destOrd="0" presId="urn:microsoft.com/office/officeart/2018/2/layout/IconVerticalSolidList"/>
    <dgm:cxn modelId="{758BB950-C90C-41C3-A86B-8A4FEACE446A}" type="presParOf" srcId="{FB9621D1-636E-4B9C-8C7A-423D75B2BC38}" destId="{28A433B3-22C8-420F-BB24-2CA8E7569462}" srcOrd="4" destOrd="0" presId="urn:microsoft.com/office/officeart/2018/2/layout/IconVerticalSolidList"/>
    <dgm:cxn modelId="{F3C3E52F-21FA-4518-A150-C02A3A86CDFD}" type="presParOf" srcId="{28A433B3-22C8-420F-BB24-2CA8E7569462}" destId="{038B3CB7-0BEE-48E4-931F-FC2E7102A499}" srcOrd="0" destOrd="0" presId="urn:microsoft.com/office/officeart/2018/2/layout/IconVerticalSolidList"/>
    <dgm:cxn modelId="{6A40D4B4-1B98-4E55-9844-AF64DB1B949C}" type="presParOf" srcId="{28A433B3-22C8-420F-BB24-2CA8E7569462}" destId="{84EA60DE-D2B4-49FD-B7A9-2DDBC689CE38}" srcOrd="1" destOrd="0" presId="urn:microsoft.com/office/officeart/2018/2/layout/IconVerticalSolidList"/>
    <dgm:cxn modelId="{AB95AF66-8137-4DAE-B55E-2570A9FFF72D}" type="presParOf" srcId="{28A433B3-22C8-420F-BB24-2CA8E7569462}" destId="{E0359FB7-0515-4069-8549-DA170D01465E}" srcOrd="2" destOrd="0" presId="urn:microsoft.com/office/officeart/2018/2/layout/IconVerticalSolidList"/>
    <dgm:cxn modelId="{82746AAB-E8CC-4960-8CB4-C361D0553FCE}" type="presParOf" srcId="{28A433B3-22C8-420F-BB24-2CA8E7569462}" destId="{92502020-40AE-4ED3-B241-D36F9343359B}" srcOrd="3" destOrd="0" presId="urn:microsoft.com/office/officeart/2018/2/layout/IconVerticalSolidList"/>
    <dgm:cxn modelId="{91A9A62F-F17E-420C-8F60-1373C11E473B}" type="presParOf" srcId="{FB9621D1-636E-4B9C-8C7A-423D75B2BC38}" destId="{C9E50403-560F-4A8A-A663-628A1A91D401}" srcOrd="5" destOrd="0" presId="urn:microsoft.com/office/officeart/2018/2/layout/IconVerticalSolidList"/>
    <dgm:cxn modelId="{6B6DF778-5820-4BDA-A038-AA33A4618B8C}" type="presParOf" srcId="{FB9621D1-636E-4B9C-8C7A-423D75B2BC38}" destId="{11371B3B-4073-4645-A797-DA2D3C1AC5A4}" srcOrd="6" destOrd="0" presId="urn:microsoft.com/office/officeart/2018/2/layout/IconVerticalSolidList"/>
    <dgm:cxn modelId="{2DF30FF3-5C71-434D-8E84-CAA35BB167F9}" type="presParOf" srcId="{11371B3B-4073-4645-A797-DA2D3C1AC5A4}" destId="{D4621A39-BB53-4685-9333-95330BA3D341}" srcOrd="0" destOrd="0" presId="urn:microsoft.com/office/officeart/2018/2/layout/IconVerticalSolidList"/>
    <dgm:cxn modelId="{98046B9F-581D-404D-BCBD-78F52D80E6F4}" type="presParOf" srcId="{11371B3B-4073-4645-A797-DA2D3C1AC5A4}" destId="{EB50DB0D-7A23-4F8A-B1D5-B4AB6054AC02}" srcOrd="1" destOrd="0" presId="urn:microsoft.com/office/officeart/2018/2/layout/IconVerticalSolidList"/>
    <dgm:cxn modelId="{73A305FB-B1D9-479D-8A44-22DFDE6EE7D8}" type="presParOf" srcId="{11371B3B-4073-4645-A797-DA2D3C1AC5A4}" destId="{E8D03367-4E6A-4167-BB20-2A30A3F19F58}" srcOrd="2" destOrd="0" presId="urn:microsoft.com/office/officeart/2018/2/layout/IconVerticalSolidList"/>
    <dgm:cxn modelId="{117DB5FA-F429-4115-83D9-C979683F88DE}" type="presParOf" srcId="{11371B3B-4073-4645-A797-DA2D3C1AC5A4}" destId="{873979FF-A613-41D4-9517-B3C07DC2329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D8BDD0-B822-4D95-9553-DB6048AB382B}">
      <dsp:nvSpPr>
        <dsp:cNvPr id="0" name=""/>
        <dsp:cNvSpPr/>
      </dsp:nvSpPr>
      <dsp:spPr>
        <a:xfrm>
          <a:off x="0" y="1924"/>
          <a:ext cx="5913437" cy="97541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55EE82-B996-426B-AB32-75E329C0CA74}">
      <dsp:nvSpPr>
        <dsp:cNvPr id="0" name=""/>
        <dsp:cNvSpPr/>
      </dsp:nvSpPr>
      <dsp:spPr>
        <a:xfrm>
          <a:off x="295064" y="221393"/>
          <a:ext cx="536480" cy="5364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6AFC05-BD58-4284-A662-C1EBF0A3C60F}">
      <dsp:nvSpPr>
        <dsp:cNvPr id="0" name=""/>
        <dsp:cNvSpPr/>
      </dsp:nvSpPr>
      <dsp:spPr>
        <a:xfrm>
          <a:off x="1126608" y="1924"/>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977900">
            <a:lnSpc>
              <a:spcPct val="90000"/>
            </a:lnSpc>
            <a:spcBef>
              <a:spcPct val="0"/>
            </a:spcBef>
            <a:spcAft>
              <a:spcPct val="35000"/>
            </a:spcAft>
            <a:buNone/>
          </a:pPr>
          <a:r>
            <a:rPr lang="en-US" sz="2200" b="1" kern="1200"/>
            <a:t>GET </a:t>
          </a:r>
          <a:r>
            <a:rPr lang="en-US" sz="2200" kern="1200"/>
            <a:t>− Provides read-only access to a resource.</a:t>
          </a:r>
        </a:p>
      </dsp:txBody>
      <dsp:txXfrm>
        <a:off x="1126608" y="1924"/>
        <a:ext cx="4786828" cy="975418"/>
      </dsp:txXfrm>
    </dsp:sp>
    <dsp:sp modelId="{5BC047DE-745A-485F-8DC9-6B4C379B8EFD}">
      <dsp:nvSpPr>
        <dsp:cNvPr id="0" name=""/>
        <dsp:cNvSpPr/>
      </dsp:nvSpPr>
      <dsp:spPr>
        <a:xfrm>
          <a:off x="0" y="1221197"/>
          <a:ext cx="5913437" cy="97541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868A94-6AAA-48FD-BD33-A00F0896AC9F}">
      <dsp:nvSpPr>
        <dsp:cNvPr id="0" name=""/>
        <dsp:cNvSpPr/>
      </dsp:nvSpPr>
      <dsp:spPr>
        <a:xfrm>
          <a:off x="295064" y="1440667"/>
          <a:ext cx="536480" cy="5364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C0E-5343-4F96-ACCC-FCFCC75713EF}">
      <dsp:nvSpPr>
        <dsp:cNvPr id="0" name=""/>
        <dsp:cNvSpPr/>
      </dsp:nvSpPr>
      <dsp:spPr>
        <a:xfrm>
          <a:off x="1126608" y="1221197"/>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977900">
            <a:lnSpc>
              <a:spcPct val="90000"/>
            </a:lnSpc>
            <a:spcBef>
              <a:spcPct val="0"/>
            </a:spcBef>
            <a:spcAft>
              <a:spcPct val="35000"/>
            </a:spcAft>
            <a:buNone/>
          </a:pPr>
          <a:r>
            <a:rPr lang="en-US" sz="2200" b="1" kern="1200"/>
            <a:t>PUT </a:t>
          </a:r>
          <a:r>
            <a:rPr lang="en-US" sz="2200" kern="1200"/>
            <a:t>− Creates a new resource.</a:t>
          </a:r>
        </a:p>
      </dsp:txBody>
      <dsp:txXfrm>
        <a:off x="1126608" y="1221197"/>
        <a:ext cx="4786828" cy="975418"/>
      </dsp:txXfrm>
    </dsp:sp>
    <dsp:sp modelId="{038B3CB7-0BEE-48E4-931F-FC2E7102A499}">
      <dsp:nvSpPr>
        <dsp:cNvPr id="0" name=""/>
        <dsp:cNvSpPr/>
      </dsp:nvSpPr>
      <dsp:spPr>
        <a:xfrm>
          <a:off x="0" y="2440471"/>
          <a:ext cx="5913437" cy="97541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EA60DE-D2B4-49FD-B7A9-2DDBC689CE38}">
      <dsp:nvSpPr>
        <dsp:cNvPr id="0" name=""/>
        <dsp:cNvSpPr/>
      </dsp:nvSpPr>
      <dsp:spPr>
        <a:xfrm>
          <a:off x="295064" y="2659940"/>
          <a:ext cx="536480" cy="5364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2502020-40AE-4ED3-B241-D36F9343359B}">
      <dsp:nvSpPr>
        <dsp:cNvPr id="0" name=""/>
        <dsp:cNvSpPr/>
      </dsp:nvSpPr>
      <dsp:spPr>
        <a:xfrm>
          <a:off x="1126608" y="2440471"/>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977900">
            <a:lnSpc>
              <a:spcPct val="90000"/>
            </a:lnSpc>
            <a:spcBef>
              <a:spcPct val="0"/>
            </a:spcBef>
            <a:spcAft>
              <a:spcPct val="35000"/>
            </a:spcAft>
            <a:buNone/>
          </a:pPr>
          <a:r>
            <a:rPr lang="en-US" sz="2200" b="1" kern="1200"/>
            <a:t>DELETE </a:t>
          </a:r>
          <a:r>
            <a:rPr lang="en-US" sz="2200" kern="1200"/>
            <a:t>− Removes a resource.</a:t>
          </a:r>
        </a:p>
      </dsp:txBody>
      <dsp:txXfrm>
        <a:off x="1126608" y="2440471"/>
        <a:ext cx="4786828" cy="975418"/>
      </dsp:txXfrm>
    </dsp:sp>
    <dsp:sp modelId="{D4621A39-BB53-4685-9333-95330BA3D341}">
      <dsp:nvSpPr>
        <dsp:cNvPr id="0" name=""/>
        <dsp:cNvSpPr/>
      </dsp:nvSpPr>
      <dsp:spPr>
        <a:xfrm>
          <a:off x="0" y="3659744"/>
          <a:ext cx="5913437" cy="97541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50DB0D-7A23-4F8A-B1D5-B4AB6054AC02}">
      <dsp:nvSpPr>
        <dsp:cNvPr id="0" name=""/>
        <dsp:cNvSpPr/>
      </dsp:nvSpPr>
      <dsp:spPr>
        <a:xfrm>
          <a:off x="295064" y="3879213"/>
          <a:ext cx="536480" cy="5364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73979FF-A613-41D4-9517-B3C07DC2329E}">
      <dsp:nvSpPr>
        <dsp:cNvPr id="0" name=""/>
        <dsp:cNvSpPr/>
      </dsp:nvSpPr>
      <dsp:spPr>
        <a:xfrm>
          <a:off x="1126608" y="3659744"/>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977900">
            <a:lnSpc>
              <a:spcPct val="90000"/>
            </a:lnSpc>
            <a:spcBef>
              <a:spcPct val="0"/>
            </a:spcBef>
            <a:spcAft>
              <a:spcPct val="35000"/>
            </a:spcAft>
            <a:buNone/>
          </a:pPr>
          <a:r>
            <a:rPr lang="en-US" sz="2200" b="1" kern="1200"/>
            <a:t>POST </a:t>
          </a:r>
          <a:r>
            <a:rPr lang="en-US" sz="2200" kern="1200"/>
            <a:t>− Updates an existing resource or creates a new resource.</a:t>
          </a:r>
        </a:p>
      </dsp:txBody>
      <dsp:txXfrm>
        <a:off x="1126608" y="3659744"/>
        <a:ext cx="4786828" cy="97541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A8E15D-05EF-4D0F-9118-CA477C9FB455}" type="datetimeFigureOut">
              <a:rPr lang="en-IN" smtClean="0"/>
              <a:t>04-03-2020</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8C09A42-E912-4EED-8DFF-BD2CD175C46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5893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A8E15D-05EF-4D0F-9118-CA477C9FB455}" type="datetimeFigureOut">
              <a:rPr lang="en-IN" smtClean="0"/>
              <a:t>04-03-2020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C09A42-E912-4EED-8DFF-BD2CD175C46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983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A8E15D-05EF-4D0F-9118-CA477C9FB455}" type="datetimeFigureOut">
              <a:rPr lang="en-IN" smtClean="0"/>
              <a:t>04-03-2020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C09A42-E912-4EED-8DFF-BD2CD175C46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0597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21768" y="2503963"/>
            <a:ext cx="5348464" cy="609398"/>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405106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A8E15D-05EF-4D0F-9118-CA477C9FB455}" type="datetimeFigureOut">
              <a:rPr lang="en-IN" smtClean="0"/>
              <a:t>04-03-2020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C09A42-E912-4EED-8DFF-BD2CD175C46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0341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A8E15D-05EF-4D0F-9118-CA477C9FB455}" type="datetimeFigureOut">
              <a:rPr lang="en-IN" smtClean="0"/>
              <a:t>04-03-2020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C09A42-E912-4EED-8DFF-BD2CD175C46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5845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A8E15D-05EF-4D0F-9118-CA477C9FB455}" type="datetimeFigureOut">
              <a:rPr lang="en-IN" smtClean="0"/>
              <a:t>04-03-2020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C09A42-E912-4EED-8DFF-BD2CD175C46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0246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A8E15D-05EF-4D0F-9118-CA477C9FB455}" type="datetimeFigureOut">
              <a:rPr lang="en-IN" smtClean="0"/>
              <a:t>04-03-2020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C09A42-E912-4EED-8DFF-BD2CD175C46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5474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A8E15D-05EF-4D0F-9118-CA477C9FB455}" type="datetimeFigureOut">
              <a:rPr lang="en-IN" smtClean="0"/>
              <a:t>04-03-2020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C09A42-E912-4EED-8DFF-BD2CD175C46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519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A8E15D-05EF-4D0F-9118-CA477C9FB455}" type="datetimeFigureOut">
              <a:rPr lang="en-IN" smtClean="0"/>
              <a:t>04-03-2020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C09A42-E912-4EED-8DFF-BD2CD175C466}" type="slidenum">
              <a:rPr lang="en-IN" smtClean="0"/>
              <a:t>‹#›</a:t>
            </a:fld>
            <a:endParaRPr lang="en-IN"/>
          </a:p>
        </p:txBody>
      </p:sp>
    </p:spTree>
    <p:extLst>
      <p:ext uri="{BB962C8B-B14F-4D97-AF65-F5344CB8AC3E}">
        <p14:creationId xmlns:p14="http://schemas.microsoft.com/office/powerpoint/2010/main" val="3916943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A8E15D-05EF-4D0F-9118-CA477C9FB455}" type="datetimeFigureOut">
              <a:rPr lang="en-IN" smtClean="0"/>
              <a:t>04-03-2020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C09A42-E912-4EED-8DFF-BD2CD175C46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289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AA8E15D-05EF-4D0F-9118-CA477C9FB455}" type="datetimeFigureOut">
              <a:rPr lang="en-IN" smtClean="0"/>
              <a:t>04-03-2020</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8C09A42-E912-4EED-8DFF-BD2CD175C46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9433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extLst>
              <a:ext uri="{BEBA8EAE-BF5A-486C-A8C5-ECC9F3942E4B}">
                <a14:imgProps xmlns:a14="http://schemas.microsoft.com/office/drawing/2010/main">
                  <a14:imgLayer r:embed="rId15">
                    <a14:imgEffect>
                      <a14:sharpenSoften amount="50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6">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AA8E15D-05EF-4D0F-9118-CA477C9FB455}" type="datetimeFigureOut">
              <a:rPr lang="en-IN" smtClean="0"/>
              <a:t>04-03-2020</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8C09A42-E912-4EED-8DFF-BD2CD175C46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13322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0FD0717-BEEE-48D4-8750-E44E166E9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4CBA4EB-F997-4F56-9436-88F607540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nvGrpSpPr>
          <p:cNvPr id="11" name="Group 10">
            <a:extLst>
              <a:ext uri="{FF2B5EF4-FFF2-40B4-BE49-F238E27FC236}">
                <a16:creationId xmlns:a16="http://schemas.microsoft.com/office/drawing/2014/main" id="{C2DA450E-1EDD-4D4A-8257-4808EB9371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9392" y="938882"/>
            <a:ext cx="6562082" cy="4236223"/>
            <a:chOff x="7807230" y="2012810"/>
            <a:chExt cx="3251252" cy="3459865"/>
          </a:xfrm>
        </p:grpSpPr>
        <p:sp>
          <p:nvSpPr>
            <p:cNvPr id="12" name="Rectangle 11">
              <a:extLst>
                <a:ext uri="{FF2B5EF4-FFF2-40B4-BE49-F238E27FC236}">
                  <a16:creationId xmlns:a16="http://schemas.microsoft.com/office/drawing/2014/main" id="{228FBF78-9E7E-46C0-950D-FC7AEE439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2116C23-5ED0-4F29-84D0-584CD0150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7EE4B41-0C22-468A-BCFF-66786B9C8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7777" y="1269341"/>
            <a:ext cx="5925312" cy="3575304"/>
          </a:xfrm>
          <a:prstGeom prst="rect">
            <a:avLst/>
          </a:prstGeom>
          <a:solidFill>
            <a:schemeClr val="accent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54FAD7-3742-46BB-B708-75F934037641}"/>
              </a:ext>
            </a:extLst>
          </p:cNvPr>
          <p:cNvSpPr>
            <a:spLocks noGrp="1"/>
          </p:cNvSpPr>
          <p:nvPr>
            <p:ph type="ctrTitle"/>
          </p:nvPr>
        </p:nvSpPr>
        <p:spPr>
          <a:xfrm>
            <a:off x="1446756" y="1463015"/>
            <a:ext cx="5492683" cy="3196668"/>
          </a:xfrm>
        </p:spPr>
        <p:txBody>
          <a:bodyPr anchor="ctr">
            <a:normAutofit/>
          </a:bodyPr>
          <a:lstStyle/>
          <a:p>
            <a:pPr algn="ctr"/>
            <a:r>
              <a:rPr lang="en-US" sz="4000" b="1" dirty="0">
                <a:solidFill>
                  <a:srgbClr val="FFFFFF"/>
                </a:solidFill>
              </a:rPr>
              <a:t>Node JS</a:t>
            </a:r>
            <a:br>
              <a:rPr lang="en-US" sz="4000" b="1" dirty="0">
                <a:solidFill>
                  <a:srgbClr val="FFFFFF"/>
                </a:solidFill>
              </a:rPr>
            </a:br>
            <a:r>
              <a:rPr lang="en-US" sz="4000" b="1" dirty="0">
                <a:solidFill>
                  <a:srgbClr val="FFFFFF"/>
                </a:solidFill>
              </a:rPr>
              <a:t>REST API</a:t>
            </a:r>
            <a:endParaRPr lang="en-IN" sz="4000" dirty="0">
              <a:solidFill>
                <a:srgbClr val="FFFFFF"/>
              </a:solidFill>
            </a:endParaRPr>
          </a:p>
        </p:txBody>
      </p:sp>
      <p:pic>
        <p:nvPicPr>
          <p:cNvPr id="17" name="Picture 16">
            <a:extLst>
              <a:ext uri="{FF2B5EF4-FFF2-40B4-BE49-F238E27FC236}">
                <a16:creationId xmlns:a16="http://schemas.microsoft.com/office/drawing/2014/main" id="{8B060F31-12EA-4404-8435-DA25F36C89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E4F1CB68-9DEB-4A71-8E7C-DE9278F035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FEF420A-354F-437C-9998-2BBE5785B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6945" y="5095220"/>
            <a:ext cx="3215055" cy="1019830"/>
          </a:xfrm>
          <a:prstGeom prst="rect">
            <a:avLst/>
          </a:prstGeom>
        </p:spPr>
      </p:pic>
    </p:spTree>
    <p:extLst>
      <p:ext uri="{BB962C8B-B14F-4D97-AF65-F5344CB8AC3E}">
        <p14:creationId xmlns:p14="http://schemas.microsoft.com/office/powerpoint/2010/main" val="986819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0FD0717-BEEE-48D4-8750-E44E166E9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4CBA4EB-F997-4F56-9436-88F607540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nvGrpSpPr>
          <p:cNvPr id="11" name="Group 10">
            <a:extLst>
              <a:ext uri="{FF2B5EF4-FFF2-40B4-BE49-F238E27FC236}">
                <a16:creationId xmlns:a16="http://schemas.microsoft.com/office/drawing/2014/main" id="{C2DA450E-1EDD-4D4A-8257-4808EB9371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9392" y="938882"/>
            <a:ext cx="6562082" cy="4236223"/>
            <a:chOff x="7807230" y="2012810"/>
            <a:chExt cx="3251252" cy="3459865"/>
          </a:xfrm>
        </p:grpSpPr>
        <p:sp>
          <p:nvSpPr>
            <p:cNvPr id="12" name="Rectangle 11">
              <a:extLst>
                <a:ext uri="{FF2B5EF4-FFF2-40B4-BE49-F238E27FC236}">
                  <a16:creationId xmlns:a16="http://schemas.microsoft.com/office/drawing/2014/main" id="{228FBF78-9E7E-46C0-950D-FC7AEE439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2116C23-5ED0-4F29-84D0-584CD0150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7EE4B41-0C22-468A-BCFF-66786B9C8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7777" y="1269341"/>
            <a:ext cx="5925312" cy="3575304"/>
          </a:xfrm>
          <a:prstGeom prst="rect">
            <a:avLst/>
          </a:prstGeom>
          <a:solidFill>
            <a:schemeClr val="accent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54E376-8FF2-49F5-97D0-C427626A1EF6}"/>
              </a:ext>
            </a:extLst>
          </p:cNvPr>
          <p:cNvSpPr>
            <a:spLocks noGrp="1"/>
          </p:cNvSpPr>
          <p:nvPr>
            <p:ph type="ctrTitle"/>
          </p:nvPr>
        </p:nvSpPr>
        <p:spPr>
          <a:xfrm>
            <a:off x="1446756" y="1463015"/>
            <a:ext cx="5492683" cy="3196668"/>
          </a:xfrm>
        </p:spPr>
        <p:txBody>
          <a:bodyPr anchor="ctr">
            <a:normAutofit/>
          </a:bodyPr>
          <a:lstStyle/>
          <a:p>
            <a:pPr algn="ctr"/>
            <a:r>
              <a:rPr lang="en-IN" sz="4000" b="1" dirty="0">
                <a:solidFill>
                  <a:srgbClr val="FFFFFF"/>
                </a:solidFill>
              </a:rPr>
              <a:t>REST</a:t>
            </a:r>
            <a:br>
              <a:rPr lang="en-IN" sz="4000" dirty="0">
                <a:solidFill>
                  <a:srgbClr val="FFFFFF"/>
                </a:solidFill>
              </a:rPr>
            </a:br>
            <a:r>
              <a:rPr lang="en-IN" sz="4000" b="1" dirty="0">
                <a:solidFill>
                  <a:srgbClr val="FFFFFF"/>
                </a:solidFill>
              </a:rPr>
              <a:t>Principles</a:t>
            </a:r>
            <a:endParaRPr lang="en-IN" sz="4000" dirty="0">
              <a:solidFill>
                <a:srgbClr val="FFFFFF"/>
              </a:solidFill>
            </a:endParaRPr>
          </a:p>
        </p:txBody>
      </p:sp>
      <p:pic>
        <p:nvPicPr>
          <p:cNvPr id="17" name="Picture 16">
            <a:extLst>
              <a:ext uri="{FF2B5EF4-FFF2-40B4-BE49-F238E27FC236}">
                <a16:creationId xmlns:a16="http://schemas.microsoft.com/office/drawing/2014/main" id="{8B060F31-12EA-4404-8435-DA25F36C89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E4F1CB68-9DEB-4A71-8E7C-DE9278F035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244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742879A-B39B-4ED4-A129-E54A372DA642}"/>
              </a:ext>
            </a:extLst>
          </p:cNvPr>
          <p:cNvSpPr>
            <a:spLocks noGrp="1"/>
          </p:cNvSpPr>
          <p:nvPr>
            <p:ph type="title"/>
          </p:nvPr>
        </p:nvSpPr>
        <p:spPr>
          <a:xfrm>
            <a:off x="860612" y="1138228"/>
            <a:ext cx="3793685" cy="3858767"/>
          </a:xfrm>
        </p:spPr>
        <p:txBody>
          <a:bodyPr anchor="ctr">
            <a:normAutofit/>
          </a:bodyPr>
          <a:lstStyle/>
          <a:p>
            <a:r>
              <a:rPr lang="en-US" sz="3600" b="1"/>
              <a:t>Stateless</a:t>
            </a:r>
            <a:endParaRPr lang="en-IN" sz="3600"/>
          </a:p>
        </p:txBody>
      </p:sp>
      <p:grpSp>
        <p:nvGrpSpPr>
          <p:cNvPr id="12" name="Group 11">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13" name="Rectangle 12">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8918969-E963-4EE7-B597-8237F1F0A69B}"/>
              </a:ext>
            </a:extLst>
          </p:cNvPr>
          <p:cNvSpPr>
            <a:spLocks noGrp="1"/>
          </p:cNvSpPr>
          <p:nvPr>
            <p:ph idx="1"/>
          </p:nvPr>
        </p:nvSpPr>
        <p:spPr>
          <a:xfrm>
            <a:off x="5584483" y="1138228"/>
            <a:ext cx="5440680" cy="3858768"/>
          </a:xfrm>
        </p:spPr>
        <p:txBody>
          <a:bodyPr anchor="ctr">
            <a:normAutofit/>
          </a:bodyPr>
          <a:lstStyle/>
          <a:p>
            <a:pPr marL="0" indent="0">
              <a:lnSpc>
                <a:spcPct val="110000"/>
              </a:lnSpc>
              <a:buNone/>
            </a:pPr>
            <a:br>
              <a:rPr lang="en-US" b="1">
                <a:solidFill>
                  <a:srgbClr val="000000"/>
                </a:solidFill>
              </a:rPr>
            </a:br>
            <a:r>
              <a:rPr lang="en-US">
                <a:solidFill>
                  <a:srgbClr val="000000"/>
                </a:solidFill>
              </a:rPr>
              <a:t>Requests sent from a client to the server contains all the necessary information that is required to completely understand it. It can be a part of the URI, query-string parameters, body, or even headers. The URI is used for uniquely identifying the resource and the body holds the state of the requesting resource. Once the processing is done by the server, an appropriate response is sent back to the client through headers, status or response body.</a:t>
            </a:r>
            <a:endParaRPr lang="en-IN">
              <a:solidFill>
                <a:srgbClr val="000000"/>
              </a:solidFill>
            </a:endParaRPr>
          </a:p>
        </p:txBody>
      </p:sp>
      <p:pic>
        <p:nvPicPr>
          <p:cNvPr id="18" name="Picture 17">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9780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7C7D463-C5BE-436A-8918-C3821B0C1B8D}"/>
              </a:ext>
            </a:extLst>
          </p:cNvPr>
          <p:cNvSpPr>
            <a:spLocks noGrp="1"/>
          </p:cNvSpPr>
          <p:nvPr>
            <p:ph type="title"/>
          </p:nvPr>
        </p:nvSpPr>
        <p:spPr>
          <a:xfrm>
            <a:off x="860612" y="1138228"/>
            <a:ext cx="3793685" cy="3858767"/>
          </a:xfrm>
        </p:spPr>
        <p:txBody>
          <a:bodyPr anchor="ctr">
            <a:normAutofit/>
          </a:bodyPr>
          <a:lstStyle/>
          <a:p>
            <a:r>
              <a:rPr lang="en-US" sz="3600" b="1"/>
              <a:t>Client-Server</a:t>
            </a:r>
            <a:endParaRPr lang="en-IN" sz="3600"/>
          </a:p>
        </p:txBody>
      </p:sp>
      <p:grpSp>
        <p:nvGrpSpPr>
          <p:cNvPr id="12" name="Group 11">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13" name="Rectangle 12">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61A2FCF-89BB-420A-9B25-1B3F9FE03856}"/>
              </a:ext>
            </a:extLst>
          </p:cNvPr>
          <p:cNvSpPr>
            <a:spLocks noGrp="1"/>
          </p:cNvSpPr>
          <p:nvPr>
            <p:ph idx="1"/>
          </p:nvPr>
        </p:nvSpPr>
        <p:spPr>
          <a:xfrm>
            <a:off x="5584483" y="1138228"/>
            <a:ext cx="5440680" cy="3858768"/>
          </a:xfrm>
        </p:spPr>
        <p:txBody>
          <a:bodyPr anchor="ctr">
            <a:normAutofit/>
          </a:bodyPr>
          <a:lstStyle/>
          <a:p>
            <a:pPr marL="0" indent="0">
              <a:buNone/>
            </a:pPr>
            <a:br>
              <a:rPr lang="en-US" b="1">
                <a:solidFill>
                  <a:srgbClr val="000000"/>
                </a:solidFill>
              </a:rPr>
            </a:br>
            <a:r>
              <a:rPr lang="en-US">
                <a:solidFill>
                  <a:srgbClr val="000000"/>
                </a:solidFill>
              </a:rPr>
              <a:t>It has a uniform interface that separates the clients from the servers. Separating the concerns helps in improving the user interface’s portability across multiple platforms as well as enhance the scalability of the server components.</a:t>
            </a:r>
            <a:endParaRPr lang="en-IN">
              <a:solidFill>
                <a:srgbClr val="000000"/>
              </a:solidFill>
            </a:endParaRPr>
          </a:p>
        </p:txBody>
      </p:sp>
      <p:pic>
        <p:nvPicPr>
          <p:cNvPr id="18" name="Picture 17">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301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622B2A9-AA44-4F58-AC4C-005E4B153BD4}"/>
              </a:ext>
            </a:extLst>
          </p:cNvPr>
          <p:cNvSpPr>
            <a:spLocks noGrp="1"/>
          </p:cNvSpPr>
          <p:nvPr>
            <p:ph type="title"/>
          </p:nvPr>
        </p:nvSpPr>
        <p:spPr>
          <a:xfrm>
            <a:off x="860612" y="1138228"/>
            <a:ext cx="3793685" cy="3858767"/>
          </a:xfrm>
        </p:spPr>
        <p:txBody>
          <a:bodyPr anchor="ctr">
            <a:normAutofit/>
          </a:bodyPr>
          <a:lstStyle/>
          <a:p>
            <a:r>
              <a:rPr lang="en-US" sz="3600" b="1"/>
              <a:t>Uniform Interface</a:t>
            </a:r>
            <a:endParaRPr lang="en-IN" sz="3600"/>
          </a:p>
        </p:txBody>
      </p:sp>
      <p:grpSp>
        <p:nvGrpSpPr>
          <p:cNvPr id="27" name="Group 26">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28" name="Rectangle 27">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2EE76E-2CAC-49D6-A68B-E194B4AACEF0}"/>
              </a:ext>
            </a:extLst>
          </p:cNvPr>
          <p:cNvSpPr>
            <a:spLocks noGrp="1"/>
          </p:cNvSpPr>
          <p:nvPr>
            <p:ph idx="1"/>
          </p:nvPr>
        </p:nvSpPr>
        <p:spPr>
          <a:xfrm>
            <a:off x="5584483" y="1138228"/>
            <a:ext cx="5440680" cy="3858768"/>
          </a:xfrm>
        </p:spPr>
        <p:txBody>
          <a:bodyPr anchor="ctr">
            <a:normAutofit/>
          </a:bodyPr>
          <a:lstStyle/>
          <a:p>
            <a:pPr marL="0" indent="0">
              <a:buNone/>
            </a:pPr>
            <a:br>
              <a:rPr lang="en-US" b="1">
                <a:solidFill>
                  <a:srgbClr val="000000"/>
                </a:solidFill>
              </a:rPr>
            </a:br>
            <a:r>
              <a:rPr lang="en-US">
                <a:solidFill>
                  <a:srgbClr val="000000"/>
                </a:solidFill>
              </a:rPr>
              <a:t>To obtain the uniformity throughout the application, REST has defined four interface constraints which are:</a:t>
            </a:r>
          </a:p>
          <a:p>
            <a:r>
              <a:rPr lang="en-US">
                <a:solidFill>
                  <a:srgbClr val="000000"/>
                </a:solidFill>
              </a:rPr>
              <a:t>Resource identification</a:t>
            </a:r>
          </a:p>
          <a:p>
            <a:r>
              <a:rPr lang="en-US">
                <a:solidFill>
                  <a:srgbClr val="000000"/>
                </a:solidFill>
              </a:rPr>
              <a:t>Resource Manipulation using representations</a:t>
            </a:r>
          </a:p>
          <a:p>
            <a:r>
              <a:rPr lang="en-US">
                <a:solidFill>
                  <a:srgbClr val="000000"/>
                </a:solidFill>
              </a:rPr>
              <a:t>Self-descriptive messages</a:t>
            </a:r>
          </a:p>
          <a:p>
            <a:r>
              <a:rPr lang="en-US">
                <a:solidFill>
                  <a:srgbClr val="000000"/>
                </a:solidFill>
              </a:rPr>
              <a:t>Hypermedia as the engine of application state</a:t>
            </a:r>
          </a:p>
          <a:p>
            <a:pPr marL="0" indent="0">
              <a:buNone/>
            </a:pPr>
            <a:endParaRPr lang="en-IN">
              <a:solidFill>
                <a:srgbClr val="000000"/>
              </a:solidFill>
            </a:endParaRPr>
          </a:p>
        </p:txBody>
      </p:sp>
      <p:pic>
        <p:nvPicPr>
          <p:cNvPr id="33" name="Picture 32">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 name="Straight Connector 34">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37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C85ED71-C47A-491C-8020-54B126619F1C}"/>
              </a:ext>
            </a:extLst>
          </p:cNvPr>
          <p:cNvSpPr>
            <a:spLocks noGrp="1"/>
          </p:cNvSpPr>
          <p:nvPr>
            <p:ph type="title"/>
          </p:nvPr>
        </p:nvSpPr>
        <p:spPr>
          <a:xfrm>
            <a:off x="860612" y="1138228"/>
            <a:ext cx="3793685" cy="3858767"/>
          </a:xfrm>
        </p:spPr>
        <p:txBody>
          <a:bodyPr anchor="ctr">
            <a:normAutofit/>
          </a:bodyPr>
          <a:lstStyle/>
          <a:p>
            <a:r>
              <a:rPr lang="en-US" sz="3600" b="1"/>
              <a:t>Cacheable</a:t>
            </a:r>
            <a:endParaRPr lang="en-IN" sz="3600"/>
          </a:p>
        </p:txBody>
      </p:sp>
      <p:grpSp>
        <p:nvGrpSpPr>
          <p:cNvPr id="12" name="Group 11">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13" name="Rectangle 12">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EEB066-235E-4D1B-B434-8F8B93265A7E}"/>
              </a:ext>
            </a:extLst>
          </p:cNvPr>
          <p:cNvSpPr>
            <a:spLocks noGrp="1"/>
          </p:cNvSpPr>
          <p:nvPr>
            <p:ph idx="1"/>
          </p:nvPr>
        </p:nvSpPr>
        <p:spPr>
          <a:xfrm>
            <a:off x="5584483" y="1138228"/>
            <a:ext cx="5440680" cy="3858768"/>
          </a:xfrm>
        </p:spPr>
        <p:txBody>
          <a:bodyPr anchor="ctr">
            <a:normAutofit/>
          </a:bodyPr>
          <a:lstStyle/>
          <a:p>
            <a:pPr marL="0" indent="0">
              <a:buNone/>
            </a:pPr>
            <a:br>
              <a:rPr lang="en-US" b="1">
                <a:solidFill>
                  <a:srgbClr val="000000"/>
                </a:solidFill>
              </a:rPr>
            </a:br>
            <a:r>
              <a:rPr lang="en-US">
                <a:solidFill>
                  <a:srgbClr val="000000"/>
                </a:solidFill>
              </a:rPr>
              <a:t>In order to provide a better performance, the applications are often made cacheable. It is done by labeling the response from the server as cacheable or non-cacheable either implicitly or explicitly. If the response is defined as cacheable, then the client cache can reuse the response data for equivalent responses in the future. It also helps in preventing the reuse of the stale data.</a:t>
            </a:r>
            <a:endParaRPr lang="en-IN">
              <a:solidFill>
                <a:srgbClr val="000000"/>
              </a:solidFill>
            </a:endParaRPr>
          </a:p>
        </p:txBody>
      </p:sp>
      <p:pic>
        <p:nvPicPr>
          <p:cNvPr id="18" name="Picture 17">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874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B63F7EA-BE09-4C66-A03A-3F33FABA7C37}"/>
              </a:ext>
            </a:extLst>
          </p:cNvPr>
          <p:cNvSpPr>
            <a:spLocks noGrp="1"/>
          </p:cNvSpPr>
          <p:nvPr>
            <p:ph type="title"/>
          </p:nvPr>
        </p:nvSpPr>
        <p:spPr>
          <a:xfrm>
            <a:off x="860612" y="1138228"/>
            <a:ext cx="3793685" cy="3858767"/>
          </a:xfrm>
        </p:spPr>
        <p:txBody>
          <a:bodyPr anchor="ctr">
            <a:normAutofit/>
          </a:bodyPr>
          <a:lstStyle/>
          <a:p>
            <a:r>
              <a:rPr lang="en-US" sz="3600" b="1"/>
              <a:t>Layered system</a:t>
            </a:r>
            <a:endParaRPr lang="en-IN" sz="3600"/>
          </a:p>
        </p:txBody>
      </p:sp>
      <p:grpSp>
        <p:nvGrpSpPr>
          <p:cNvPr id="12" name="Group 11">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13" name="Rectangle 12">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F8FEC2-920E-45F6-B078-F8CA5FEEA4B8}"/>
              </a:ext>
            </a:extLst>
          </p:cNvPr>
          <p:cNvSpPr>
            <a:spLocks noGrp="1"/>
          </p:cNvSpPr>
          <p:nvPr>
            <p:ph idx="1"/>
          </p:nvPr>
        </p:nvSpPr>
        <p:spPr>
          <a:xfrm>
            <a:off x="5584483" y="1138228"/>
            <a:ext cx="5440680" cy="3858768"/>
          </a:xfrm>
        </p:spPr>
        <p:txBody>
          <a:bodyPr anchor="ctr">
            <a:normAutofit/>
          </a:bodyPr>
          <a:lstStyle/>
          <a:p>
            <a:pPr marL="0" indent="0">
              <a:buNone/>
            </a:pPr>
            <a:br>
              <a:rPr lang="en-US" b="1">
                <a:solidFill>
                  <a:srgbClr val="000000"/>
                </a:solidFill>
              </a:rPr>
            </a:br>
            <a:r>
              <a:rPr lang="en-US">
                <a:solidFill>
                  <a:srgbClr val="000000"/>
                </a:solidFill>
              </a:rPr>
              <a:t>The layered system architecture allows an application to be more stable by limiting component behavior.  This architecture enables load balancing and provides shared caches for promoting scalability. The layered architecture also helps in enhancing the application’s security as components in each layer cannot interact beyond the next immediate layer they are in.</a:t>
            </a:r>
            <a:endParaRPr lang="en-IN">
              <a:solidFill>
                <a:srgbClr val="000000"/>
              </a:solidFill>
            </a:endParaRPr>
          </a:p>
        </p:txBody>
      </p:sp>
      <p:pic>
        <p:nvPicPr>
          <p:cNvPr id="18" name="Picture 17">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4449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684EB09-C937-4716-ADE2-186D7D4CF512}"/>
              </a:ext>
            </a:extLst>
          </p:cNvPr>
          <p:cNvSpPr>
            <a:spLocks noGrp="1"/>
          </p:cNvSpPr>
          <p:nvPr>
            <p:ph type="title"/>
          </p:nvPr>
        </p:nvSpPr>
        <p:spPr>
          <a:xfrm>
            <a:off x="860612" y="1138228"/>
            <a:ext cx="3793685" cy="3858767"/>
          </a:xfrm>
        </p:spPr>
        <p:txBody>
          <a:bodyPr anchor="ctr">
            <a:normAutofit/>
          </a:bodyPr>
          <a:lstStyle/>
          <a:p>
            <a:r>
              <a:rPr lang="en-US" sz="3600" b="1"/>
              <a:t>Code on demand</a:t>
            </a:r>
            <a:endParaRPr lang="en-IN" sz="3600"/>
          </a:p>
        </p:txBody>
      </p:sp>
      <p:grpSp>
        <p:nvGrpSpPr>
          <p:cNvPr id="12" name="Group 11">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13" name="Rectangle 12">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92681FD-BC80-4782-BA9F-CEB7AAA8E476}"/>
              </a:ext>
            </a:extLst>
          </p:cNvPr>
          <p:cNvSpPr>
            <a:spLocks noGrp="1"/>
          </p:cNvSpPr>
          <p:nvPr>
            <p:ph idx="1"/>
          </p:nvPr>
        </p:nvSpPr>
        <p:spPr>
          <a:xfrm>
            <a:off x="5584483" y="1138228"/>
            <a:ext cx="5440680" cy="3858768"/>
          </a:xfrm>
        </p:spPr>
        <p:txBody>
          <a:bodyPr anchor="ctr">
            <a:normAutofit/>
          </a:bodyPr>
          <a:lstStyle/>
          <a:p>
            <a:pPr marL="0" indent="0">
              <a:buNone/>
            </a:pPr>
            <a:br>
              <a:rPr lang="en-US" b="1">
                <a:solidFill>
                  <a:srgbClr val="000000"/>
                </a:solidFill>
              </a:rPr>
            </a:br>
            <a:r>
              <a:rPr lang="en-US">
                <a:solidFill>
                  <a:srgbClr val="000000"/>
                </a:solidFill>
              </a:rPr>
              <a:t>Code on Demand is an optional constraint and is used the least. It permits a clients code or applets to be downloaded and extended via the interface to be used within the application. In essence, it simplifies the clients by creating a smart application which doesn’t rely on its own code structure.</a:t>
            </a:r>
            <a:endParaRPr lang="en-IN">
              <a:solidFill>
                <a:srgbClr val="000000"/>
              </a:solidFill>
            </a:endParaRPr>
          </a:p>
        </p:txBody>
      </p:sp>
      <p:pic>
        <p:nvPicPr>
          <p:cNvPr id="18" name="Picture 17">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8752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05076" y="1179250"/>
            <a:ext cx="4116198" cy="504071"/>
          </a:xfrm>
          <a:prstGeom prst="rect">
            <a:avLst/>
          </a:prstGeom>
        </p:spPr>
        <p:txBody>
          <a:bodyPr vert="horz" wrap="square" lIns="0" tIns="11516" rIns="0" bIns="0" rtlCol="0" anchor="ctr">
            <a:spAutoFit/>
          </a:bodyPr>
          <a:lstStyle/>
          <a:p>
            <a:pPr marL="11516">
              <a:lnSpc>
                <a:spcPct val="100000"/>
              </a:lnSpc>
              <a:spcBef>
                <a:spcPts val="91"/>
              </a:spcBef>
            </a:pPr>
            <a:r>
              <a:rPr spc="-131" dirty="0"/>
              <a:t>R</a:t>
            </a:r>
            <a:r>
              <a:rPr spc="-59" dirty="0"/>
              <a:t>o</a:t>
            </a:r>
            <a:r>
              <a:rPr spc="-50" dirty="0"/>
              <a:t>u</a:t>
            </a:r>
            <a:r>
              <a:rPr spc="236" dirty="0"/>
              <a:t>t</a:t>
            </a:r>
            <a:r>
              <a:rPr spc="23" dirty="0"/>
              <a:t>i</a:t>
            </a:r>
            <a:r>
              <a:rPr spc="-50" dirty="0"/>
              <a:t>n</a:t>
            </a:r>
            <a:r>
              <a:rPr spc="-41" dirty="0"/>
              <a:t>g</a:t>
            </a:r>
          </a:p>
        </p:txBody>
      </p:sp>
      <p:sp>
        <p:nvSpPr>
          <p:cNvPr id="3" name="object 3"/>
          <p:cNvSpPr txBox="1"/>
          <p:nvPr/>
        </p:nvSpPr>
        <p:spPr>
          <a:xfrm>
            <a:off x="1992931" y="1869419"/>
            <a:ext cx="821692" cy="1897827"/>
          </a:xfrm>
          <a:prstGeom prst="rect">
            <a:avLst/>
          </a:prstGeom>
          <a:solidFill>
            <a:srgbClr val="521751"/>
          </a:solidFill>
          <a:ln w="12701">
            <a:solidFill>
              <a:srgbClr val="3A0E39"/>
            </a:solidFill>
          </a:ln>
        </p:spPr>
        <p:txBody>
          <a:bodyPr vert="horz" wrap="square" lIns="0" tIns="0" rIns="0" bIns="0" rtlCol="0">
            <a:spAutoFit/>
          </a:bodyPr>
          <a:lstStyle/>
          <a:p>
            <a:pPr>
              <a:lnSpc>
                <a:spcPct val="100000"/>
              </a:lnSpc>
            </a:pPr>
            <a:endParaRPr sz="1723">
              <a:latin typeface="Times New Roman"/>
              <a:cs typeface="Times New Roman"/>
            </a:endParaRPr>
          </a:p>
          <a:p>
            <a:pPr>
              <a:lnSpc>
                <a:spcPct val="100000"/>
              </a:lnSpc>
            </a:pPr>
            <a:endParaRPr sz="1723">
              <a:latin typeface="Times New Roman"/>
              <a:cs typeface="Times New Roman"/>
            </a:endParaRPr>
          </a:p>
          <a:p>
            <a:pPr>
              <a:lnSpc>
                <a:spcPct val="100000"/>
              </a:lnSpc>
            </a:pPr>
            <a:endParaRPr sz="1723">
              <a:latin typeface="Times New Roman"/>
              <a:cs typeface="Times New Roman"/>
            </a:endParaRPr>
          </a:p>
          <a:p>
            <a:pPr>
              <a:lnSpc>
                <a:spcPct val="100000"/>
              </a:lnSpc>
            </a:pPr>
            <a:endParaRPr sz="1723">
              <a:latin typeface="Times New Roman"/>
              <a:cs typeface="Times New Roman"/>
            </a:endParaRPr>
          </a:p>
          <a:p>
            <a:pPr>
              <a:lnSpc>
                <a:spcPct val="100000"/>
              </a:lnSpc>
            </a:pPr>
            <a:endParaRPr sz="1723">
              <a:latin typeface="Times New Roman"/>
              <a:cs typeface="Times New Roman"/>
            </a:endParaRPr>
          </a:p>
          <a:p>
            <a:pPr>
              <a:spcBef>
                <a:spcPts val="45"/>
              </a:spcBef>
            </a:pPr>
            <a:endParaRPr sz="2358">
              <a:latin typeface="Times New Roman"/>
              <a:cs typeface="Times New Roman"/>
            </a:endParaRPr>
          </a:p>
          <a:p>
            <a:pPr marL="176776"/>
            <a:r>
              <a:rPr sz="1360" spc="-41" dirty="0">
                <a:solidFill>
                  <a:srgbClr val="FFFFFF"/>
                </a:solidFill>
                <a:latin typeface="Verdana"/>
                <a:cs typeface="Verdana"/>
              </a:rPr>
              <a:t>Client</a:t>
            </a:r>
            <a:endParaRPr sz="1360">
              <a:latin typeface="Verdana"/>
              <a:cs typeface="Verdana"/>
            </a:endParaRPr>
          </a:p>
        </p:txBody>
      </p:sp>
      <p:sp>
        <p:nvSpPr>
          <p:cNvPr id="4" name="object 4"/>
          <p:cNvSpPr txBox="1"/>
          <p:nvPr/>
        </p:nvSpPr>
        <p:spPr>
          <a:xfrm>
            <a:off x="7895617" y="1863659"/>
            <a:ext cx="833209" cy="1904752"/>
          </a:xfrm>
          <a:prstGeom prst="rect">
            <a:avLst/>
          </a:prstGeom>
          <a:solidFill>
            <a:srgbClr val="FA923F"/>
          </a:solidFill>
        </p:spPr>
        <p:txBody>
          <a:bodyPr vert="horz" wrap="square" lIns="0" tIns="0" rIns="0" bIns="0" rtlCol="0">
            <a:spAutoFit/>
          </a:bodyPr>
          <a:lstStyle/>
          <a:p>
            <a:pPr>
              <a:lnSpc>
                <a:spcPct val="100000"/>
              </a:lnSpc>
            </a:pPr>
            <a:endParaRPr sz="1723">
              <a:latin typeface="Times New Roman"/>
              <a:cs typeface="Times New Roman"/>
            </a:endParaRPr>
          </a:p>
          <a:p>
            <a:pPr>
              <a:lnSpc>
                <a:spcPct val="100000"/>
              </a:lnSpc>
            </a:pPr>
            <a:endParaRPr sz="1723">
              <a:latin typeface="Times New Roman"/>
              <a:cs typeface="Times New Roman"/>
            </a:endParaRPr>
          </a:p>
          <a:p>
            <a:pPr>
              <a:lnSpc>
                <a:spcPct val="100000"/>
              </a:lnSpc>
            </a:pPr>
            <a:endParaRPr sz="1723">
              <a:latin typeface="Times New Roman"/>
              <a:cs typeface="Times New Roman"/>
            </a:endParaRPr>
          </a:p>
          <a:p>
            <a:pPr>
              <a:lnSpc>
                <a:spcPct val="100000"/>
              </a:lnSpc>
            </a:pPr>
            <a:endParaRPr sz="1723">
              <a:latin typeface="Times New Roman"/>
              <a:cs typeface="Times New Roman"/>
            </a:endParaRPr>
          </a:p>
          <a:p>
            <a:pPr>
              <a:lnSpc>
                <a:spcPct val="100000"/>
              </a:lnSpc>
            </a:pPr>
            <a:endParaRPr sz="1723">
              <a:latin typeface="Times New Roman"/>
              <a:cs typeface="Times New Roman"/>
            </a:endParaRPr>
          </a:p>
          <a:p>
            <a:pPr>
              <a:spcBef>
                <a:spcPts val="41"/>
              </a:spcBef>
            </a:pPr>
            <a:endParaRPr sz="2403">
              <a:latin typeface="Times New Roman"/>
              <a:cs typeface="Times New Roman"/>
            </a:endParaRPr>
          </a:p>
          <a:p>
            <a:pPr marL="152592"/>
            <a:r>
              <a:rPr sz="1360" spc="-68" dirty="0">
                <a:solidFill>
                  <a:srgbClr val="FFFFFF"/>
                </a:solidFill>
                <a:latin typeface="Verdana"/>
                <a:cs typeface="Verdana"/>
              </a:rPr>
              <a:t>Server</a:t>
            </a:r>
            <a:endParaRPr sz="1360">
              <a:latin typeface="Verdana"/>
              <a:cs typeface="Verdana"/>
            </a:endParaRPr>
          </a:p>
        </p:txBody>
      </p:sp>
      <p:sp>
        <p:nvSpPr>
          <p:cNvPr id="5" name="object 5"/>
          <p:cNvSpPr txBox="1"/>
          <p:nvPr/>
        </p:nvSpPr>
        <p:spPr>
          <a:xfrm>
            <a:off x="8881166" y="1869418"/>
            <a:ext cx="1306532" cy="2192908"/>
          </a:xfrm>
          <a:prstGeom prst="rect">
            <a:avLst/>
          </a:prstGeom>
          <a:solidFill>
            <a:srgbClr val="F9EDE4"/>
          </a:solidFill>
          <a:ln w="12701">
            <a:solidFill>
              <a:srgbClr val="E2A778"/>
            </a:solidFill>
          </a:ln>
        </p:spPr>
        <p:txBody>
          <a:bodyPr vert="horz" wrap="square" lIns="0" tIns="0" rIns="0" bIns="0" rtlCol="0">
            <a:spAutoFit/>
          </a:bodyPr>
          <a:lstStyle/>
          <a:p>
            <a:pPr>
              <a:lnSpc>
                <a:spcPct val="100000"/>
              </a:lnSpc>
            </a:pPr>
            <a:endParaRPr sz="1723">
              <a:latin typeface="Times New Roman"/>
              <a:cs typeface="Times New Roman"/>
            </a:endParaRPr>
          </a:p>
          <a:p>
            <a:pPr>
              <a:lnSpc>
                <a:spcPct val="100000"/>
              </a:lnSpc>
            </a:pPr>
            <a:endParaRPr sz="1723">
              <a:latin typeface="Times New Roman"/>
              <a:cs typeface="Times New Roman"/>
            </a:endParaRPr>
          </a:p>
          <a:p>
            <a:pPr>
              <a:lnSpc>
                <a:spcPct val="100000"/>
              </a:lnSpc>
            </a:pPr>
            <a:endParaRPr sz="1723">
              <a:latin typeface="Times New Roman"/>
              <a:cs typeface="Times New Roman"/>
            </a:endParaRPr>
          </a:p>
          <a:p>
            <a:pPr>
              <a:lnSpc>
                <a:spcPct val="100000"/>
              </a:lnSpc>
            </a:pPr>
            <a:endParaRPr sz="1723">
              <a:latin typeface="Times New Roman"/>
              <a:cs typeface="Times New Roman"/>
            </a:endParaRPr>
          </a:p>
          <a:p>
            <a:pPr>
              <a:spcBef>
                <a:spcPts val="23"/>
              </a:spcBef>
            </a:pPr>
            <a:endParaRPr sz="1904">
              <a:latin typeface="Times New Roman"/>
              <a:cs typeface="Times New Roman"/>
            </a:endParaRPr>
          </a:p>
          <a:p>
            <a:pPr marL="184838" marR="180231" algn="ctr">
              <a:spcBef>
                <a:spcPts val="5"/>
              </a:spcBef>
            </a:pPr>
            <a:r>
              <a:rPr sz="1360" spc="-54" dirty="0">
                <a:solidFill>
                  <a:srgbClr val="E2A778"/>
                </a:solidFill>
                <a:latin typeface="Verdana"/>
                <a:cs typeface="Verdana"/>
              </a:rPr>
              <a:t>Se</a:t>
            </a:r>
            <a:r>
              <a:rPr sz="1360" spc="-77" dirty="0">
                <a:solidFill>
                  <a:srgbClr val="E2A778"/>
                </a:solidFill>
                <a:latin typeface="Verdana"/>
                <a:cs typeface="Verdana"/>
              </a:rPr>
              <a:t>r</a:t>
            </a:r>
            <a:r>
              <a:rPr sz="1360" spc="-68" dirty="0">
                <a:solidFill>
                  <a:srgbClr val="E2A778"/>
                </a:solidFill>
                <a:latin typeface="Verdana"/>
                <a:cs typeface="Verdana"/>
              </a:rPr>
              <a:t>v</a:t>
            </a:r>
            <a:r>
              <a:rPr sz="1360" spc="-54" dirty="0">
                <a:solidFill>
                  <a:srgbClr val="E2A778"/>
                </a:solidFill>
                <a:latin typeface="Verdana"/>
                <a:cs typeface="Verdana"/>
              </a:rPr>
              <a:t>e</a:t>
            </a:r>
            <a:r>
              <a:rPr sz="1360" spc="-77" dirty="0">
                <a:solidFill>
                  <a:srgbClr val="E2A778"/>
                </a:solidFill>
                <a:latin typeface="Verdana"/>
                <a:cs typeface="Verdana"/>
              </a:rPr>
              <a:t>r</a:t>
            </a:r>
            <a:r>
              <a:rPr sz="1360" spc="-18" dirty="0">
                <a:solidFill>
                  <a:srgbClr val="E2A778"/>
                </a:solidFill>
                <a:latin typeface="Verdana"/>
                <a:cs typeface="Verdana"/>
              </a:rPr>
              <a:t>-</a:t>
            </a:r>
            <a:r>
              <a:rPr sz="1360" spc="-45" dirty="0">
                <a:solidFill>
                  <a:srgbClr val="E2A778"/>
                </a:solidFill>
                <a:latin typeface="Verdana"/>
                <a:cs typeface="Verdana"/>
              </a:rPr>
              <a:t>s</a:t>
            </a:r>
            <a:r>
              <a:rPr sz="1360" spc="-27" dirty="0">
                <a:solidFill>
                  <a:srgbClr val="E2A778"/>
                </a:solidFill>
                <a:latin typeface="Verdana"/>
                <a:cs typeface="Verdana"/>
              </a:rPr>
              <a:t>i</a:t>
            </a:r>
            <a:r>
              <a:rPr sz="1360" spc="-14" dirty="0">
                <a:solidFill>
                  <a:srgbClr val="E2A778"/>
                </a:solidFill>
                <a:latin typeface="Verdana"/>
                <a:cs typeface="Verdana"/>
              </a:rPr>
              <a:t>d</a:t>
            </a:r>
            <a:r>
              <a:rPr sz="1360" spc="-54" dirty="0">
                <a:solidFill>
                  <a:srgbClr val="E2A778"/>
                </a:solidFill>
                <a:latin typeface="Verdana"/>
                <a:cs typeface="Verdana"/>
              </a:rPr>
              <a:t>e  </a:t>
            </a:r>
            <a:r>
              <a:rPr sz="1360" spc="-45" dirty="0">
                <a:solidFill>
                  <a:srgbClr val="E2A778"/>
                </a:solidFill>
                <a:latin typeface="Verdana"/>
                <a:cs typeface="Verdana"/>
              </a:rPr>
              <a:t>Logic,</a:t>
            </a:r>
            <a:endParaRPr sz="1360">
              <a:latin typeface="Verdana"/>
              <a:cs typeface="Verdana"/>
            </a:endParaRPr>
          </a:p>
          <a:p>
            <a:pPr marL="196354" marR="191172" indent="-1152" algn="ctr">
              <a:lnSpc>
                <a:spcPct val="105300"/>
              </a:lnSpc>
            </a:pPr>
            <a:r>
              <a:rPr sz="1360" spc="-14" dirty="0">
                <a:solidFill>
                  <a:srgbClr val="E2A778"/>
                </a:solidFill>
                <a:latin typeface="Verdana"/>
                <a:cs typeface="Verdana"/>
              </a:rPr>
              <a:t>Database  </a:t>
            </a:r>
            <a:r>
              <a:rPr sz="1360" spc="-9" dirty="0">
                <a:solidFill>
                  <a:srgbClr val="E2A778"/>
                </a:solidFill>
                <a:latin typeface="Verdana"/>
                <a:cs typeface="Verdana"/>
              </a:rPr>
              <a:t>Access</a:t>
            </a:r>
            <a:r>
              <a:rPr sz="1360" spc="-177" dirty="0">
                <a:solidFill>
                  <a:srgbClr val="E2A778"/>
                </a:solidFill>
                <a:latin typeface="Verdana"/>
                <a:cs typeface="Verdana"/>
              </a:rPr>
              <a:t> </a:t>
            </a:r>
            <a:r>
              <a:rPr sz="1360" spc="-77" dirty="0">
                <a:solidFill>
                  <a:srgbClr val="E2A778"/>
                </a:solidFill>
                <a:latin typeface="Verdana"/>
                <a:cs typeface="Verdana"/>
              </a:rPr>
              <a:t>etc.</a:t>
            </a:r>
            <a:endParaRPr sz="1360">
              <a:latin typeface="Verdana"/>
              <a:cs typeface="Verdana"/>
            </a:endParaRPr>
          </a:p>
        </p:txBody>
      </p:sp>
      <p:grpSp>
        <p:nvGrpSpPr>
          <p:cNvPr id="6" name="object 6"/>
          <p:cNvGrpSpPr/>
          <p:nvPr/>
        </p:nvGrpSpPr>
        <p:grpSpPr>
          <a:xfrm>
            <a:off x="3125316" y="2039124"/>
            <a:ext cx="2593487" cy="389252"/>
            <a:chOff x="2070696" y="2248700"/>
            <a:chExt cx="2860040" cy="429259"/>
          </a:xfrm>
        </p:grpSpPr>
        <p:sp>
          <p:nvSpPr>
            <p:cNvPr id="7" name="object 7"/>
            <p:cNvSpPr/>
            <p:nvPr/>
          </p:nvSpPr>
          <p:spPr>
            <a:xfrm>
              <a:off x="2077046" y="2255050"/>
              <a:ext cx="2847340" cy="416559"/>
            </a:xfrm>
            <a:custGeom>
              <a:avLst/>
              <a:gdLst/>
              <a:ahLst/>
              <a:cxnLst/>
              <a:rect l="l" t="t" r="r" b="b"/>
              <a:pathLst>
                <a:path w="2847340" h="416560">
                  <a:moveTo>
                    <a:pt x="2639009" y="0"/>
                  </a:moveTo>
                  <a:lnTo>
                    <a:pt x="2639009" y="104101"/>
                  </a:lnTo>
                  <a:lnTo>
                    <a:pt x="0" y="104101"/>
                  </a:lnTo>
                  <a:lnTo>
                    <a:pt x="0" y="312318"/>
                  </a:lnTo>
                  <a:lnTo>
                    <a:pt x="2639009" y="312318"/>
                  </a:lnTo>
                  <a:lnTo>
                    <a:pt x="2639009" y="416420"/>
                  </a:lnTo>
                  <a:lnTo>
                    <a:pt x="2847251" y="208216"/>
                  </a:lnTo>
                  <a:lnTo>
                    <a:pt x="2639009" y="0"/>
                  </a:lnTo>
                  <a:close/>
                </a:path>
              </a:pathLst>
            </a:custGeom>
            <a:solidFill>
              <a:srgbClr val="521751"/>
            </a:solidFill>
          </p:spPr>
          <p:txBody>
            <a:bodyPr wrap="square" lIns="0" tIns="0" rIns="0" bIns="0" rtlCol="0"/>
            <a:lstStyle/>
            <a:p>
              <a:endParaRPr sz="1632"/>
            </a:p>
          </p:txBody>
        </p:sp>
        <p:sp>
          <p:nvSpPr>
            <p:cNvPr id="8" name="object 8"/>
            <p:cNvSpPr/>
            <p:nvPr/>
          </p:nvSpPr>
          <p:spPr>
            <a:xfrm>
              <a:off x="2077046" y="2255050"/>
              <a:ext cx="2847340" cy="416559"/>
            </a:xfrm>
            <a:custGeom>
              <a:avLst/>
              <a:gdLst/>
              <a:ahLst/>
              <a:cxnLst/>
              <a:rect l="l" t="t" r="r" b="b"/>
              <a:pathLst>
                <a:path w="2847340" h="416560">
                  <a:moveTo>
                    <a:pt x="0" y="104105"/>
                  </a:moveTo>
                  <a:lnTo>
                    <a:pt x="2639010" y="104105"/>
                  </a:lnTo>
                  <a:lnTo>
                    <a:pt x="2639010" y="0"/>
                  </a:lnTo>
                  <a:lnTo>
                    <a:pt x="2847245" y="208213"/>
                  </a:lnTo>
                  <a:lnTo>
                    <a:pt x="2639010" y="416424"/>
                  </a:lnTo>
                  <a:lnTo>
                    <a:pt x="2639010" y="312319"/>
                  </a:lnTo>
                  <a:lnTo>
                    <a:pt x="0" y="312319"/>
                  </a:lnTo>
                  <a:lnTo>
                    <a:pt x="0" y="104105"/>
                  </a:lnTo>
                  <a:close/>
                </a:path>
              </a:pathLst>
            </a:custGeom>
            <a:ln w="12700">
              <a:solidFill>
                <a:srgbClr val="3A0E39"/>
              </a:solidFill>
            </a:ln>
          </p:spPr>
          <p:txBody>
            <a:bodyPr wrap="square" lIns="0" tIns="0" rIns="0" bIns="0" rtlCol="0"/>
            <a:lstStyle/>
            <a:p>
              <a:endParaRPr sz="1632"/>
            </a:p>
          </p:txBody>
        </p:sp>
      </p:grpSp>
      <p:grpSp>
        <p:nvGrpSpPr>
          <p:cNvPr id="9" name="object 9"/>
          <p:cNvGrpSpPr/>
          <p:nvPr/>
        </p:nvGrpSpPr>
        <p:grpSpPr>
          <a:xfrm>
            <a:off x="3125316" y="2781285"/>
            <a:ext cx="2593487" cy="389252"/>
            <a:chOff x="2070696" y="3067138"/>
            <a:chExt cx="2860040" cy="429259"/>
          </a:xfrm>
        </p:grpSpPr>
        <p:sp>
          <p:nvSpPr>
            <p:cNvPr id="10" name="object 10"/>
            <p:cNvSpPr/>
            <p:nvPr/>
          </p:nvSpPr>
          <p:spPr>
            <a:xfrm>
              <a:off x="2077046" y="3073488"/>
              <a:ext cx="2847340" cy="416559"/>
            </a:xfrm>
            <a:custGeom>
              <a:avLst/>
              <a:gdLst/>
              <a:ahLst/>
              <a:cxnLst/>
              <a:rect l="l" t="t" r="r" b="b"/>
              <a:pathLst>
                <a:path w="2847340" h="416560">
                  <a:moveTo>
                    <a:pt x="2639009" y="0"/>
                  </a:moveTo>
                  <a:lnTo>
                    <a:pt x="2639009" y="104114"/>
                  </a:lnTo>
                  <a:lnTo>
                    <a:pt x="0" y="104114"/>
                  </a:lnTo>
                  <a:lnTo>
                    <a:pt x="0" y="312318"/>
                  </a:lnTo>
                  <a:lnTo>
                    <a:pt x="2639009" y="312318"/>
                  </a:lnTo>
                  <a:lnTo>
                    <a:pt x="2639009" y="416432"/>
                  </a:lnTo>
                  <a:lnTo>
                    <a:pt x="2847251" y="208216"/>
                  </a:lnTo>
                  <a:lnTo>
                    <a:pt x="2639009" y="0"/>
                  </a:lnTo>
                  <a:close/>
                </a:path>
              </a:pathLst>
            </a:custGeom>
            <a:solidFill>
              <a:srgbClr val="521751"/>
            </a:solidFill>
          </p:spPr>
          <p:txBody>
            <a:bodyPr wrap="square" lIns="0" tIns="0" rIns="0" bIns="0" rtlCol="0"/>
            <a:lstStyle/>
            <a:p>
              <a:endParaRPr sz="1632"/>
            </a:p>
          </p:txBody>
        </p:sp>
        <p:sp>
          <p:nvSpPr>
            <p:cNvPr id="11" name="object 11"/>
            <p:cNvSpPr/>
            <p:nvPr/>
          </p:nvSpPr>
          <p:spPr>
            <a:xfrm>
              <a:off x="2077046" y="3073488"/>
              <a:ext cx="2847340" cy="416559"/>
            </a:xfrm>
            <a:custGeom>
              <a:avLst/>
              <a:gdLst/>
              <a:ahLst/>
              <a:cxnLst/>
              <a:rect l="l" t="t" r="r" b="b"/>
              <a:pathLst>
                <a:path w="2847340" h="416560">
                  <a:moveTo>
                    <a:pt x="0" y="104105"/>
                  </a:moveTo>
                  <a:lnTo>
                    <a:pt x="2639010" y="104105"/>
                  </a:lnTo>
                  <a:lnTo>
                    <a:pt x="2639010" y="0"/>
                  </a:lnTo>
                  <a:lnTo>
                    <a:pt x="2847245" y="208213"/>
                  </a:lnTo>
                  <a:lnTo>
                    <a:pt x="2639010" y="416424"/>
                  </a:lnTo>
                  <a:lnTo>
                    <a:pt x="2639010" y="312319"/>
                  </a:lnTo>
                  <a:lnTo>
                    <a:pt x="0" y="312319"/>
                  </a:lnTo>
                  <a:lnTo>
                    <a:pt x="0" y="104105"/>
                  </a:lnTo>
                  <a:close/>
                </a:path>
              </a:pathLst>
            </a:custGeom>
            <a:ln w="12700">
              <a:solidFill>
                <a:srgbClr val="3A0E39"/>
              </a:solidFill>
            </a:ln>
          </p:spPr>
          <p:txBody>
            <a:bodyPr wrap="square" lIns="0" tIns="0" rIns="0" bIns="0" rtlCol="0"/>
            <a:lstStyle/>
            <a:p>
              <a:endParaRPr sz="1632"/>
            </a:p>
          </p:txBody>
        </p:sp>
      </p:grpSp>
      <p:grpSp>
        <p:nvGrpSpPr>
          <p:cNvPr id="12" name="object 12"/>
          <p:cNvGrpSpPr/>
          <p:nvPr/>
        </p:nvGrpSpPr>
        <p:grpSpPr>
          <a:xfrm>
            <a:off x="3125316" y="3306812"/>
            <a:ext cx="2593487" cy="389252"/>
            <a:chOff x="2070696" y="3646678"/>
            <a:chExt cx="2860040" cy="429259"/>
          </a:xfrm>
        </p:grpSpPr>
        <p:sp>
          <p:nvSpPr>
            <p:cNvPr id="13" name="object 13"/>
            <p:cNvSpPr/>
            <p:nvPr/>
          </p:nvSpPr>
          <p:spPr>
            <a:xfrm>
              <a:off x="2077046" y="3653028"/>
              <a:ext cx="2847340" cy="416559"/>
            </a:xfrm>
            <a:custGeom>
              <a:avLst/>
              <a:gdLst/>
              <a:ahLst/>
              <a:cxnLst/>
              <a:rect l="l" t="t" r="r" b="b"/>
              <a:pathLst>
                <a:path w="2847340" h="416560">
                  <a:moveTo>
                    <a:pt x="2639009" y="0"/>
                  </a:moveTo>
                  <a:lnTo>
                    <a:pt x="2639009" y="104101"/>
                  </a:lnTo>
                  <a:lnTo>
                    <a:pt x="0" y="104101"/>
                  </a:lnTo>
                  <a:lnTo>
                    <a:pt x="0" y="312318"/>
                  </a:lnTo>
                  <a:lnTo>
                    <a:pt x="2639009" y="312318"/>
                  </a:lnTo>
                  <a:lnTo>
                    <a:pt x="2639009" y="416420"/>
                  </a:lnTo>
                  <a:lnTo>
                    <a:pt x="2847251" y="208216"/>
                  </a:lnTo>
                  <a:lnTo>
                    <a:pt x="2639009" y="0"/>
                  </a:lnTo>
                  <a:close/>
                </a:path>
              </a:pathLst>
            </a:custGeom>
            <a:solidFill>
              <a:srgbClr val="521751"/>
            </a:solidFill>
          </p:spPr>
          <p:txBody>
            <a:bodyPr wrap="square" lIns="0" tIns="0" rIns="0" bIns="0" rtlCol="0"/>
            <a:lstStyle/>
            <a:p>
              <a:endParaRPr sz="1632"/>
            </a:p>
          </p:txBody>
        </p:sp>
        <p:sp>
          <p:nvSpPr>
            <p:cNvPr id="14" name="object 14"/>
            <p:cNvSpPr/>
            <p:nvPr/>
          </p:nvSpPr>
          <p:spPr>
            <a:xfrm>
              <a:off x="2077046" y="3653028"/>
              <a:ext cx="2847340" cy="416559"/>
            </a:xfrm>
            <a:custGeom>
              <a:avLst/>
              <a:gdLst/>
              <a:ahLst/>
              <a:cxnLst/>
              <a:rect l="l" t="t" r="r" b="b"/>
              <a:pathLst>
                <a:path w="2847340" h="416560">
                  <a:moveTo>
                    <a:pt x="0" y="104105"/>
                  </a:moveTo>
                  <a:lnTo>
                    <a:pt x="2639010" y="104105"/>
                  </a:lnTo>
                  <a:lnTo>
                    <a:pt x="2639010" y="0"/>
                  </a:lnTo>
                  <a:lnTo>
                    <a:pt x="2847245" y="208213"/>
                  </a:lnTo>
                  <a:lnTo>
                    <a:pt x="2639010" y="416424"/>
                  </a:lnTo>
                  <a:lnTo>
                    <a:pt x="2639010" y="312319"/>
                  </a:lnTo>
                  <a:lnTo>
                    <a:pt x="0" y="312319"/>
                  </a:lnTo>
                  <a:lnTo>
                    <a:pt x="0" y="104105"/>
                  </a:lnTo>
                  <a:close/>
                </a:path>
              </a:pathLst>
            </a:custGeom>
            <a:ln w="12700">
              <a:solidFill>
                <a:srgbClr val="3A0E39"/>
              </a:solidFill>
            </a:ln>
          </p:spPr>
          <p:txBody>
            <a:bodyPr wrap="square" lIns="0" tIns="0" rIns="0" bIns="0" rtlCol="0"/>
            <a:lstStyle/>
            <a:p>
              <a:endParaRPr sz="1632"/>
            </a:p>
          </p:txBody>
        </p:sp>
      </p:grpSp>
      <p:grpSp>
        <p:nvGrpSpPr>
          <p:cNvPr id="15" name="object 15"/>
          <p:cNvGrpSpPr/>
          <p:nvPr/>
        </p:nvGrpSpPr>
        <p:grpSpPr>
          <a:xfrm>
            <a:off x="5765387" y="2592197"/>
            <a:ext cx="2097707" cy="2843968"/>
            <a:chOff x="4982107" y="2858617"/>
            <a:chExt cx="2313305" cy="3136265"/>
          </a:xfrm>
        </p:grpSpPr>
        <p:sp>
          <p:nvSpPr>
            <p:cNvPr id="16" name="object 16"/>
            <p:cNvSpPr/>
            <p:nvPr/>
          </p:nvSpPr>
          <p:spPr>
            <a:xfrm>
              <a:off x="4988458" y="2864967"/>
              <a:ext cx="2300605" cy="3123565"/>
            </a:xfrm>
            <a:custGeom>
              <a:avLst/>
              <a:gdLst/>
              <a:ahLst/>
              <a:cxnLst/>
              <a:rect l="l" t="t" r="r" b="b"/>
              <a:pathLst>
                <a:path w="2300604" h="3123565">
                  <a:moveTo>
                    <a:pt x="2300046" y="0"/>
                  </a:moveTo>
                  <a:lnTo>
                    <a:pt x="0" y="0"/>
                  </a:lnTo>
                  <a:lnTo>
                    <a:pt x="0" y="3123349"/>
                  </a:lnTo>
                  <a:lnTo>
                    <a:pt x="2300046" y="3123349"/>
                  </a:lnTo>
                  <a:lnTo>
                    <a:pt x="2300046" y="0"/>
                  </a:lnTo>
                  <a:close/>
                </a:path>
              </a:pathLst>
            </a:custGeom>
            <a:solidFill>
              <a:srgbClr val="FFFEE0"/>
            </a:solidFill>
          </p:spPr>
          <p:txBody>
            <a:bodyPr wrap="square" lIns="0" tIns="0" rIns="0" bIns="0" rtlCol="0"/>
            <a:lstStyle/>
            <a:p>
              <a:endParaRPr sz="1632"/>
            </a:p>
          </p:txBody>
        </p:sp>
        <p:sp>
          <p:nvSpPr>
            <p:cNvPr id="17" name="object 17"/>
            <p:cNvSpPr/>
            <p:nvPr/>
          </p:nvSpPr>
          <p:spPr>
            <a:xfrm>
              <a:off x="4988458" y="2864967"/>
              <a:ext cx="2300605" cy="3123565"/>
            </a:xfrm>
            <a:custGeom>
              <a:avLst/>
              <a:gdLst/>
              <a:ahLst/>
              <a:cxnLst/>
              <a:rect l="l" t="t" r="r" b="b"/>
              <a:pathLst>
                <a:path w="2300604" h="3123565">
                  <a:moveTo>
                    <a:pt x="0" y="0"/>
                  </a:moveTo>
                  <a:lnTo>
                    <a:pt x="2300056" y="0"/>
                  </a:lnTo>
                  <a:lnTo>
                    <a:pt x="2300056" y="3123346"/>
                  </a:lnTo>
                  <a:lnTo>
                    <a:pt x="0" y="3123346"/>
                  </a:lnTo>
                  <a:lnTo>
                    <a:pt x="0" y="0"/>
                  </a:lnTo>
                  <a:close/>
                </a:path>
              </a:pathLst>
            </a:custGeom>
            <a:ln w="12701">
              <a:solidFill>
                <a:srgbClr val="4F4F4F"/>
              </a:solidFill>
            </a:ln>
          </p:spPr>
          <p:txBody>
            <a:bodyPr wrap="square" lIns="0" tIns="0" rIns="0" bIns="0" rtlCol="0"/>
            <a:lstStyle/>
            <a:p>
              <a:endParaRPr sz="1632"/>
            </a:p>
          </p:txBody>
        </p:sp>
      </p:grpSp>
      <p:grpSp>
        <p:nvGrpSpPr>
          <p:cNvPr id="18" name="object 18"/>
          <p:cNvGrpSpPr/>
          <p:nvPr/>
        </p:nvGrpSpPr>
        <p:grpSpPr>
          <a:xfrm>
            <a:off x="3125316" y="3832339"/>
            <a:ext cx="2593487" cy="389252"/>
            <a:chOff x="2070696" y="4226217"/>
            <a:chExt cx="2860040" cy="429259"/>
          </a:xfrm>
        </p:grpSpPr>
        <p:sp>
          <p:nvSpPr>
            <p:cNvPr id="19" name="object 19"/>
            <p:cNvSpPr/>
            <p:nvPr/>
          </p:nvSpPr>
          <p:spPr>
            <a:xfrm>
              <a:off x="2077046" y="4232567"/>
              <a:ext cx="2847340" cy="416559"/>
            </a:xfrm>
            <a:custGeom>
              <a:avLst/>
              <a:gdLst/>
              <a:ahLst/>
              <a:cxnLst/>
              <a:rect l="l" t="t" r="r" b="b"/>
              <a:pathLst>
                <a:path w="2847340" h="416560">
                  <a:moveTo>
                    <a:pt x="2639009" y="0"/>
                  </a:moveTo>
                  <a:lnTo>
                    <a:pt x="2639009" y="104101"/>
                  </a:lnTo>
                  <a:lnTo>
                    <a:pt x="0" y="104101"/>
                  </a:lnTo>
                  <a:lnTo>
                    <a:pt x="0" y="312318"/>
                  </a:lnTo>
                  <a:lnTo>
                    <a:pt x="2639009" y="312318"/>
                  </a:lnTo>
                  <a:lnTo>
                    <a:pt x="2639009" y="416420"/>
                  </a:lnTo>
                  <a:lnTo>
                    <a:pt x="2847251" y="208203"/>
                  </a:lnTo>
                  <a:lnTo>
                    <a:pt x="2639009" y="0"/>
                  </a:lnTo>
                  <a:close/>
                </a:path>
              </a:pathLst>
            </a:custGeom>
            <a:solidFill>
              <a:srgbClr val="521751"/>
            </a:solidFill>
          </p:spPr>
          <p:txBody>
            <a:bodyPr wrap="square" lIns="0" tIns="0" rIns="0" bIns="0" rtlCol="0"/>
            <a:lstStyle/>
            <a:p>
              <a:endParaRPr sz="1632"/>
            </a:p>
          </p:txBody>
        </p:sp>
        <p:sp>
          <p:nvSpPr>
            <p:cNvPr id="20" name="object 20"/>
            <p:cNvSpPr/>
            <p:nvPr/>
          </p:nvSpPr>
          <p:spPr>
            <a:xfrm>
              <a:off x="2077046" y="4232567"/>
              <a:ext cx="2847340" cy="416559"/>
            </a:xfrm>
            <a:custGeom>
              <a:avLst/>
              <a:gdLst/>
              <a:ahLst/>
              <a:cxnLst/>
              <a:rect l="l" t="t" r="r" b="b"/>
              <a:pathLst>
                <a:path w="2847340" h="416560">
                  <a:moveTo>
                    <a:pt x="0" y="104105"/>
                  </a:moveTo>
                  <a:lnTo>
                    <a:pt x="2639010" y="104105"/>
                  </a:lnTo>
                  <a:lnTo>
                    <a:pt x="2639010" y="0"/>
                  </a:lnTo>
                  <a:lnTo>
                    <a:pt x="2847245" y="208213"/>
                  </a:lnTo>
                  <a:lnTo>
                    <a:pt x="2639010" y="416424"/>
                  </a:lnTo>
                  <a:lnTo>
                    <a:pt x="2639010" y="312319"/>
                  </a:lnTo>
                  <a:lnTo>
                    <a:pt x="0" y="312319"/>
                  </a:lnTo>
                  <a:lnTo>
                    <a:pt x="0" y="104105"/>
                  </a:lnTo>
                  <a:close/>
                </a:path>
              </a:pathLst>
            </a:custGeom>
            <a:ln w="12700">
              <a:solidFill>
                <a:srgbClr val="3A0E39"/>
              </a:solidFill>
            </a:ln>
          </p:spPr>
          <p:txBody>
            <a:bodyPr wrap="square" lIns="0" tIns="0" rIns="0" bIns="0" rtlCol="0"/>
            <a:lstStyle/>
            <a:p>
              <a:endParaRPr sz="1632"/>
            </a:p>
          </p:txBody>
        </p:sp>
      </p:grpSp>
      <p:sp>
        <p:nvSpPr>
          <p:cNvPr id="21" name="object 21"/>
          <p:cNvSpPr txBox="1"/>
          <p:nvPr/>
        </p:nvSpPr>
        <p:spPr>
          <a:xfrm>
            <a:off x="5861412" y="2044882"/>
            <a:ext cx="1907687" cy="371897"/>
          </a:xfrm>
          <a:prstGeom prst="rect">
            <a:avLst/>
          </a:prstGeom>
          <a:solidFill>
            <a:srgbClr val="FEE9D9"/>
          </a:solidFill>
          <a:ln w="12700">
            <a:solidFill>
              <a:srgbClr val="FA923F"/>
            </a:solidFill>
          </a:ln>
        </p:spPr>
        <p:txBody>
          <a:bodyPr vert="horz" wrap="square" lIns="0" tIns="0" rIns="0" bIns="0" rtlCol="0">
            <a:spAutoFit/>
          </a:bodyPr>
          <a:lstStyle/>
          <a:p>
            <a:pPr algn="ctr">
              <a:lnSpc>
                <a:spcPts val="2928"/>
              </a:lnSpc>
            </a:pPr>
            <a:r>
              <a:rPr sz="2448" b="1" spc="-385" dirty="0">
                <a:solidFill>
                  <a:srgbClr val="FA923F"/>
                </a:solidFill>
                <a:latin typeface="Arial"/>
                <a:cs typeface="Arial"/>
              </a:rPr>
              <a:t>?</a:t>
            </a:r>
            <a:endParaRPr sz="2448">
              <a:latin typeface="Arial"/>
              <a:cs typeface="Arial"/>
            </a:endParaRPr>
          </a:p>
        </p:txBody>
      </p:sp>
      <p:sp>
        <p:nvSpPr>
          <p:cNvPr id="22" name="object 22"/>
          <p:cNvSpPr txBox="1"/>
          <p:nvPr/>
        </p:nvSpPr>
        <p:spPr>
          <a:xfrm>
            <a:off x="5861412" y="2787043"/>
            <a:ext cx="1907687" cy="290109"/>
          </a:xfrm>
          <a:prstGeom prst="rect">
            <a:avLst/>
          </a:prstGeom>
          <a:solidFill>
            <a:srgbClr val="FEE9D9"/>
          </a:solidFill>
          <a:ln w="12700">
            <a:solidFill>
              <a:srgbClr val="FA923F"/>
            </a:solidFill>
          </a:ln>
        </p:spPr>
        <p:txBody>
          <a:bodyPr vert="horz" wrap="square" lIns="0" tIns="80039" rIns="0" bIns="0" rtlCol="0">
            <a:spAutoFit/>
          </a:bodyPr>
          <a:lstStyle/>
          <a:p>
            <a:pPr marL="70826">
              <a:spcBef>
                <a:spcPts val="630"/>
              </a:spcBef>
            </a:pPr>
            <a:r>
              <a:rPr sz="1360" spc="5" dirty="0">
                <a:solidFill>
                  <a:srgbClr val="FA923F"/>
                </a:solidFill>
                <a:latin typeface="Verdana"/>
                <a:cs typeface="Verdana"/>
              </a:rPr>
              <a:t>POST</a:t>
            </a:r>
            <a:r>
              <a:rPr sz="1360" spc="-86" dirty="0">
                <a:solidFill>
                  <a:srgbClr val="FA923F"/>
                </a:solidFill>
                <a:latin typeface="Verdana"/>
                <a:cs typeface="Verdana"/>
              </a:rPr>
              <a:t> </a:t>
            </a:r>
            <a:r>
              <a:rPr sz="1360" spc="-73" dirty="0">
                <a:solidFill>
                  <a:srgbClr val="FA923F"/>
                </a:solidFill>
                <a:latin typeface="Verdana"/>
                <a:cs typeface="Verdana"/>
              </a:rPr>
              <a:t>/post</a:t>
            </a:r>
            <a:endParaRPr sz="1360">
              <a:latin typeface="Verdana"/>
              <a:cs typeface="Verdana"/>
            </a:endParaRPr>
          </a:p>
        </p:txBody>
      </p:sp>
      <p:sp>
        <p:nvSpPr>
          <p:cNvPr id="23" name="object 23"/>
          <p:cNvSpPr txBox="1"/>
          <p:nvPr/>
        </p:nvSpPr>
        <p:spPr>
          <a:xfrm>
            <a:off x="5861412" y="3312569"/>
            <a:ext cx="1907687" cy="292434"/>
          </a:xfrm>
          <a:prstGeom prst="rect">
            <a:avLst/>
          </a:prstGeom>
          <a:solidFill>
            <a:srgbClr val="FEE9D9"/>
          </a:solidFill>
          <a:ln w="12700">
            <a:solidFill>
              <a:srgbClr val="FA923F"/>
            </a:solidFill>
          </a:ln>
        </p:spPr>
        <p:txBody>
          <a:bodyPr vert="horz" wrap="square" lIns="0" tIns="82342" rIns="0" bIns="0" rtlCol="0">
            <a:spAutoFit/>
          </a:bodyPr>
          <a:lstStyle/>
          <a:p>
            <a:pPr marL="70826">
              <a:spcBef>
                <a:spcPts val="648"/>
              </a:spcBef>
            </a:pPr>
            <a:r>
              <a:rPr sz="1360" spc="-32" dirty="0">
                <a:solidFill>
                  <a:srgbClr val="FA923F"/>
                </a:solidFill>
                <a:latin typeface="Verdana"/>
                <a:cs typeface="Verdana"/>
              </a:rPr>
              <a:t>GET</a:t>
            </a:r>
            <a:r>
              <a:rPr sz="1360" spc="-86" dirty="0">
                <a:solidFill>
                  <a:srgbClr val="FA923F"/>
                </a:solidFill>
                <a:latin typeface="Verdana"/>
                <a:cs typeface="Verdana"/>
              </a:rPr>
              <a:t> </a:t>
            </a:r>
            <a:r>
              <a:rPr sz="1360" spc="-63" dirty="0">
                <a:solidFill>
                  <a:srgbClr val="FA923F"/>
                </a:solidFill>
                <a:latin typeface="Verdana"/>
                <a:cs typeface="Verdana"/>
              </a:rPr>
              <a:t>/posts</a:t>
            </a:r>
            <a:endParaRPr sz="1360">
              <a:latin typeface="Verdana"/>
              <a:cs typeface="Verdana"/>
            </a:endParaRPr>
          </a:p>
        </p:txBody>
      </p:sp>
      <p:sp>
        <p:nvSpPr>
          <p:cNvPr id="24" name="object 24"/>
          <p:cNvSpPr txBox="1"/>
          <p:nvPr/>
        </p:nvSpPr>
        <p:spPr>
          <a:xfrm>
            <a:off x="5861412" y="3838096"/>
            <a:ext cx="1907687" cy="291853"/>
          </a:xfrm>
          <a:prstGeom prst="rect">
            <a:avLst/>
          </a:prstGeom>
          <a:solidFill>
            <a:srgbClr val="FEE9D9"/>
          </a:solidFill>
          <a:ln w="12700">
            <a:solidFill>
              <a:srgbClr val="FA923F"/>
            </a:solidFill>
          </a:ln>
        </p:spPr>
        <p:txBody>
          <a:bodyPr vert="horz" wrap="square" lIns="0" tIns="81766" rIns="0" bIns="0" rtlCol="0">
            <a:spAutoFit/>
          </a:bodyPr>
          <a:lstStyle/>
          <a:p>
            <a:pPr marL="70826">
              <a:spcBef>
                <a:spcPts val="644"/>
              </a:spcBef>
            </a:pPr>
            <a:r>
              <a:rPr sz="1360" spc="-32" dirty="0">
                <a:solidFill>
                  <a:srgbClr val="FA923F"/>
                </a:solidFill>
                <a:latin typeface="Verdana"/>
                <a:cs typeface="Verdana"/>
              </a:rPr>
              <a:t>GET</a:t>
            </a:r>
            <a:r>
              <a:rPr sz="1360" spc="-91" dirty="0">
                <a:solidFill>
                  <a:srgbClr val="FA923F"/>
                </a:solidFill>
                <a:latin typeface="Verdana"/>
                <a:cs typeface="Verdana"/>
              </a:rPr>
              <a:t> /posts/:postId</a:t>
            </a:r>
            <a:endParaRPr sz="1360">
              <a:latin typeface="Verdana"/>
              <a:cs typeface="Verdana"/>
            </a:endParaRPr>
          </a:p>
        </p:txBody>
      </p:sp>
      <p:sp>
        <p:nvSpPr>
          <p:cNvPr id="25" name="object 25"/>
          <p:cNvSpPr txBox="1"/>
          <p:nvPr/>
        </p:nvSpPr>
        <p:spPr>
          <a:xfrm>
            <a:off x="5771146" y="5430210"/>
            <a:ext cx="2086191" cy="291853"/>
          </a:xfrm>
          <a:prstGeom prst="rect">
            <a:avLst/>
          </a:prstGeom>
          <a:solidFill>
            <a:srgbClr val="FFF962"/>
          </a:solidFill>
          <a:ln w="12700">
            <a:solidFill>
              <a:srgbClr val="4F4F4F"/>
            </a:solidFill>
          </a:ln>
        </p:spPr>
        <p:txBody>
          <a:bodyPr vert="horz" wrap="square" lIns="0" tIns="81766" rIns="0" bIns="0" rtlCol="0">
            <a:spAutoFit/>
          </a:bodyPr>
          <a:lstStyle/>
          <a:p>
            <a:pPr marL="462958">
              <a:spcBef>
                <a:spcPts val="644"/>
              </a:spcBef>
            </a:pPr>
            <a:r>
              <a:rPr sz="1360" spc="-14" dirty="0">
                <a:solidFill>
                  <a:srgbClr val="4F4F4F"/>
                </a:solidFill>
                <a:latin typeface="Verdana"/>
                <a:cs typeface="Verdana"/>
              </a:rPr>
              <a:t>API</a:t>
            </a:r>
            <a:r>
              <a:rPr sz="1360" spc="-109" dirty="0">
                <a:solidFill>
                  <a:srgbClr val="4F4F4F"/>
                </a:solidFill>
                <a:latin typeface="Verdana"/>
                <a:cs typeface="Verdana"/>
              </a:rPr>
              <a:t> </a:t>
            </a:r>
            <a:r>
              <a:rPr sz="1360" spc="-36" dirty="0">
                <a:solidFill>
                  <a:srgbClr val="4F4F4F"/>
                </a:solidFill>
                <a:latin typeface="Verdana"/>
                <a:cs typeface="Verdana"/>
              </a:rPr>
              <a:t>Endpoints</a:t>
            </a:r>
            <a:endParaRPr sz="1360">
              <a:latin typeface="Verdana"/>
              <a:cs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0750" y="1179250"/>
            <a:ext cx="4340707" cy="504071"/>
          </a:xfrm>
          <a:prstGeom prst="rect">
            <a:avLst/>
          </a:prstGeom>
        </p:spPr>
        <p:txBody>
          <a:bodyPr vert="horz" wrap="square" lIns="0" tIns="11516" rIns="0" bIns="0" rtlCol="0" anchor="ctr">
            <a:spAutoFit/>
          </a:bodyPr>
          <a:lstStyle/>
          <a:p>
            <a:pPr marL="11516">
              <a:lnSpc>
                <a:spcPct val="100000"/>
              </a:lnSpc>
              <a:spcBef>
                <a:spcPts val="91"/>
              </a:spcBef>
            </a:pPr>
            <a:r>
              <a:rPr spc="-122" dirty="0"/>
              <a:t>C</a:t>
            </a:r>
            <a:r>
              <a:rPr spc="-73" dirty="0"/>
              <a:t>O</a:t>
            </a:r>
            <a:r>
              <a:rPr spc="-127" dirty="0"/>
              <a:t>R</a:t>
            </a:r>
            <a:r>
              <a:rPr spc="-208" dirty="0"/>
              <a:t>S</a:t>
            </a:r>
            <a:r>
              <a:rPr spc="-340" dirty="0"/>
              <a:t>?</a:t>
            </a:r>
          </a:p>
        </p:txBody>
      </p:sp>
      <p:sp>
        <p:nvSpPr>
          <p:cNvPr id="3" name="object 3"/>
          <p:cNvSpPr txBox="1"/>
          <p:nvPr/>
        </p:nvSpPr>
        <p:spPr>
          <a:xfrm>
            <a:off x="4149272" y="1983609"/>
            <a:ext cx="3836104" cy="346464"/>
          </a:xfrm>
          <a:prstGeom prst="rect">
            <a:avLst/>
          </a:prstGeom>
        </p:spPr>
        <p:txBody>
          <a:bodyPr vert="horz" wrap="square" lIns="0" tIns="11516" rIns="0" bIns="0" rtlCol="0">
            <a:spAutoFit/>
          </a:bodyPr>
          <a:lstStyle/>
          <a:p>
            <a:pPr marL="11516">
              <a:spcBef>
                <a:spcPts val="91"/>
              </a:spcBef>
            </a:pPr>
            <a:r>
              <a:rPr sz="2176" b="1" dirty="0">
                <a:solidFill>
                  <a:srgbClr val="FA923F"/>
                </a:solidFill>
                <a:latin typeface="Trebuchet MS"/>
                <a:cs typeface="Trebuchet MS"/>
              </a:rPr>
              <a:t>C</a:t>
            </a:r>
            <a:r>
              <a:rPr sz="2176" b="1" dirty="0">
                <a:solidFill>
                  <a:srgbClr val="4F4F4F"/>
                </a:solidFill>
                <a:latin typeface="Trebuchet MS"/>
                <a:cs typeface="Trebuchet MS"/>
              </a:rPr>
              <a:t>ross-</a:t>
            </a:r>
            <a:r>
              <a:rPr sz="2176" b="1" dirty="0">
                <a:solidFill>
                  <a:srgbClr val="FA923F"/>
                </a:solidFill>
                <a:latin typeface="Trebuchet MS"/>
                <a:cs typeface="Trebuchet MS"/>
              </a:rPr>
              <a:t>O</a:t>
            </a:r>
            <a:r>
              <a:rPr sz="2176" b="1" dirty="0">
                <a:solidFill>
                  <a:srgbClr val="4F4F4F"/>
                </a:solidFill>
                <a:latin typeface="Trebuchet MS"/>
                <a:cs typeface="Trebuchet MS"/>
              </a:rPr>
              <a:t>rigin </a:t>
            </a:r>
            <a:r>
              <a:rPr sz="2176" b="1" spc="-32" dirty="0">
                <a:solidFill>
                  <a:srgbClr val="FA923F"/>
                </a:solidFill>
                <a:latin typeface="Trebuchet MS"/>
                <a:cs typeface="Trebuchet MS"/>
              </a:rPr>
              <a:t>R</a:t>
            </a:r>
            <a:r>
              <a:rPr sz="2176" b="1" spc="-32" dirty="0">
                <a:solidFill>
                  <a:srgbClr val="4F4F4F"/>
                </a:solidFill>
                <a:latin typeface="Trebuchet MS"/>
                <a:cs typeface="Trebuchet MS"/>
              </a:rPr>
              <a:t>esource</a:t>
            </a:r>
            <a:r>
              <a:rPr sz="2176" b="1" spc="-399" dirty="0">
                <a:solidFill>
                  <a:srgbClr val="4F4F4F"/>
                </a:solidFill>
                <a:latin typeface="Trebuchet MS"/>
                <a:cs typeface="Trebuchet MS"/>
              </a:rPr>
              <a:t> </a:t>
            </a:r>
            <a:r>
              <a:rPr sz="2176" b="1" spc="9" dirty="0">
                <a:solidFill>
                  <a:srgbClr val="FA923F"/>
                </a:solidFill>
                <a:latin typeface="Trebuchet MS"/>
                <a:cs typeface="Trebuchet MS"/>
              </a:rPr>
              <a:t>S</a:t>
            </a:r>
            <a:r>
              <a:rPr sz="2176" b="1" spc="9" dirty="0">
                <a:solidFill>
                  <a:srgbClr val="4F4F4F"/>
                </a:solidFill>
                <a:latin typeface="Trebuchet MS"/>
                <a:cs typeface="Trebuchet MS"/>
              </a:rPr>
              <a:t>haring</a:t>
            </a:r>
            <a:endParaRPr sz="2176">
              <a:latin typeface="Trebuchet MS"/>
              <a:cs typeface="Trebuchet MS"/>
            </a:endParaRPr>
          </a:p>
        </p:txBody>
      </p:sp>
      <p:sp>
        <p:nvSpPr>
          <p:cNvPr id="4" name="object 4"/>
          <p:cNvSpPr txBox="1"/>
          <p:nvPr/>
        </p:nvSpPr>
        <p:spPr>
          <a:xfrm>
            <a:off x="1992931" y="2762502"/>
            <a:ext cx="2157017" cy="342438"/>
          </a:xfrm>
          <a:prstGeom prst="rect">
            <a:avLst/>
          </a:prstGeom>
          <a:solidFill>
            <a:srgbClr val="521751"/>
          </a:solidFill>
          <a:ln w="12700">
            <a:solidFill>
              <a:srgbClr val="3A0E39"/>
            </a:solidFill>
          </a:ln>
        </p:spPr>
        <p:txBody>
          <a:bodyPr vert="horz" wrap="square" lIns="0" tIns="131862" rIns="0" bIns="0" rtlCol="0">
            <a:spAutoFit/>
          </a:bodyPr>
          <a:lstStyle/>
          <a:p>
            <a:pPr algn="ctr">
              <a:spcBef>
                <a:spcPts val="1038"/>
              </a:spcBef>
            </a:pPr>
            <a:r>
              <a:rPr sz="1360" spc="-27" dirty="0">
                <a:solidFill>
                  <a:srgbClr val="FFFFFF"/>
                </a:solidFill>
                <a:latin typeface="Trebuchet MS"/>
                <a:cs typeface="Trebuchet MS"/>
              </a:rPr>
              <a:t>Client</a:t>
            </a:r>
            <a:endParaRPr sz="1360">
              <a:latin typeface="Trebuchet MS"/>
              <a:cs typeface="Trebuchet MS"/>
            </a:endParaRPr>
          </a:p>
        </p:txBody>
      </p:sp>
      <p:sp>
        <p:nvSpPr>
          <p:cNvPr id="5" name="object 5"/>
          <p:cNvSpPr txBox="1"/>
          <p:nvPr/>
        </p:nvSpPr>
        <p:spPr>
          <a:xfrm>
            <a:off x="8030818" y="2762502"/>
            <a:ext cx="2157017" cy="342438"/>
          </a:xfrm>
          <a:prstGeom prst="rect">
            <a:avLst/>
          </a:prstGeom>
          <a:solidFill>
            <a:srgbClr val="521751"/>
          </a:solidFill>
          <a:ln w="12700">
            <a:solidFill>
              <a:srgbClr val="3A0E39"/>
            </a:solidFill>
          </a:ln>
        </p:spPr>
        <p:txBody>
          <a:bodyPr vert="horz" wrap="square" lIns="0" tIns="131862" rIns="0" bIns="0" rtlCol="0">
            <a:spAutoFit/>
          </a:bodyPr>
          <a:lstStyle/>
          <a:p>
            <a:pPr algn="ctr">
              <a:spcBef>
                <a:spcPts val="1038"/>
              </a:spcBef>
            </a:pPr>
            <a:r>
              <a:rPr sz="1360" dirty="0">
                <a:solidFill>
                  <a:srgbClr val="FFFFFF"/>
                </a:solidFill>
                <a:latin typeface="Trebuchet MS"/>
                <a:cs typeface="Trebuchet MS"/>
              </a:rPr>
              <a:t>Server</a:t>
            </a:r>
            <a:endParaRPr sz="1360">
              <a:latin typeface="Trebuchet MS"/>
              <a:cs typeface="Trebuchet MS"/>
            </a:endParaRPr>
          </a:p>
        </p:txBody>
      </p:sp>
      <p:sp>
        <p:nvSpPr>
          <p:cNvPr id="6" name="object 6"/>
          <p:cNvSpPr txBox="1"/>
          <p:nvPr/>
        </p:nvSpPr>
        <p:spPr>
          <a:xfrm>
            <a:off x="1992931" y="3385549"/>
            <a:ext cx="2157017" cy="344183"/>
          </a:xfrm>
          <a:prstGeom prst="rect">
            <a:avLst/>
          </a:prstGeom>
          <a:solidFill>
            <a:srgbClr val="EDC0EC"/>
          </a:solidFill>
          <a:ln w="12700">
            <a:solidFill>
              <a:srgbClr val="521751"/>
            </a:solidFill>
          </a:ln>
        </p:spPr>
        <p:txBody>
          <a:bodyPr vert="horz" wrap="square" lIns="0" tIns="133590" rIns="0" bIns="0" rtlCol="0">
            <a:spAutoFit/>
          </a:bodyPr>
          <a:lstStyle/>
          <a:p>
            <a:pPr marL="506144">
              <a:spcBef>
                <a:spcPts val="1052"/>
              </a:spcBef>
            </a:pPr>
            <a:r>
              <a:rPr sz="1360" spc="5" dirty="0">
                <a:solidFill>
                  <a:srgbClr val="521751"/>
                </a:solidFill>
                <a:latin typeface="Trebuchet MS"/>
                <a:cs typeface="Trebuchet MS"/>
              </a:rPr>
              <a:t>localhost:3000</a:t>
            </a:r>
            <a:endParaRPr sz="1360">
              <a:latin typeface="Trebuchet MS"/>
              <a:cs typeface="Trebuchet MS"/>
            </a:endParaRPr>
          </a:p>
        </p:txBody>
      </p:sp>
      <p:sp>
        <p:nvSpPr>
          <p:cNvPr id="7" name="object 7"/>
          <p:cNvSpPr txBox="1"/>
          <p:nvPr/>
        </p:nvSpPr>
        <p:spPr>
          <a:xfrm>
            <a:off x="8030818" y="3385549"/>
            <a:ext cx="2157017" cy="344183"/>
          </a:xfrm>
          <a:prstGeom prst="rect">
            <a:avLst/>
          </a:prstGeom>
          <a:solidFill>
            <a:srgbClr val="EDC0EC"/>
          </a:solidFill>
          <a:ln w="12700">
            <a:solidFill>
              <a:srgbClr val="521751"/>
            </a:solidFill>
          </a:ln>
        </p:spPr>
        <p:txBody>
          <a:bodyPr vert="horz" wrap="square" lIns="0" tIns="133590" rIns="0" bIns="0" rtlCol="0">
            <a:spAutoFit/>
          </a:bodyPr>
          <a:lstStyle/>
          <a:p>
            <a:pPr marL="506144">
              <a:spcBef>
                <a:spcPts val="1052"/>
              </a:spcBef>
            </a:pPr>
            <a:r>
              <a:rPr sz="1360" spc="5" dirty="0">
                <a:solidFill>
                  <a:srgbClr val="521751"/>
                </a:solidFill>
                <a:latin typeface="Trebuchet MS"/>
                <a:cs typeface="Trebuchet MS"/>
              </a:rPr>
              <a:t>localhost:3000</a:t>
            </a:r>
            <a:endParaRPr sz="1360">
              <a:latin typeface="Trebuchet MS"/>
              <a:cs typeface="Trebuchet MS"/>
            </a:endParaRPr>
          </a:p>
        </p:txBody>
      </p:sp>
      <p:grpSp>
        <p:nvGrpSpPr>
          <p:cNvPr id="8" name="object 8"/>
          <p:cNvGrpSpPr/>
          <p:nvPr/>
        </p:nvGrpSpPr>
        <p:grpSpPr>
          <a:xfrm>
            <a:off x="4649831" y="2819680"/>
            <a:ext cx="2880821" cy="389252"/>
            <a:chOff x="3751897" y="3109480"/>
            <a:chExt cx="3176905" cy="429259"/>
          </a:xfrm>
        </p:grpSpPr>
        <p:sp>
          <p:nvSpPr>
            <p:cNvPr id="9" name="object 9"/>
            <p:cNvSpPr/>
            <p:nvPr/>
          </p:nvSpPr>
          <p:spPr>
            <a:xfrm>
              <a:off x="3758247" y="3115830"/>
              <a:ext cx="3164205" cy="416559"/>
            </a:xfrm>
            <a:custGeom>
              <a:avLst/>
              <a:gdLst/>
              <a:ahLst/>
              <a:cxnLst/>
              <a:rect l="l" t="t" r="r" b="b"/>
              <a:pathLst>
                <a:path w="3164204" h="416560">
                  <a:moveTo>
                    <a:pt x="2955963" y="0"/>
                  </a:moveTo>
                  <a:lnTo>
                    <a:pt x="2955963" y="104114"/>
                  </a:lnTo>
                  <a:lnTo>
                    <a:pt x="208241" y="104114"/>
                  </a:lnTo>
                  <a:lnTo>
                    <a:pt x="208241" y="0"/>
                  </a:lnTo>
                  <a:lnTo>
                    <a:pt x="0" y="208216"/>
                  </a:lnTo>
                  <a:lnTo>
                    <a:pt x="208241" y="416432"/>
                  </a:lnTo>
                  <a:lnTo>
                    <a:pt x="208241" y="312318"/>
                  </a:lnTo>
                  <a:lnTo>
                    <a:pt x="2955963" y="312318"/>
                  </a:lnTo>
                  <a:lnTo>
                    <a:pt x="2955963" y="416432"/>
                  </a:lnTo>
                  <a:lnTo>
                    <a:pt x="3164205" y="208216"/>
                  </a:lnTo>
                  <a:lnTo>
                    <a:pt x="2955963" y="0"/>
                  </a:lnTo>
                  <a:close/>
                </a:path>
              </a:pathLst>
            </a:custGeom>
            <a:solidFill>
              <a:srgbClr val="FA923F"/>
            </a:solidFill>
          </p:spPr>
          <p:txBody>
            <a:bodyPr wrap="square" lIns="0" tIns="0" rIns="0" bIns="0" rtlCol="0"/>
            <a:lstStyle/>
            <a:p>
              <a:endParaRPr sz="1632"/>
            </a:p>
          </p:txBody>
        </p:sp>
        <p:sp>
          <p:nvSpPr>
            <p:cNvPr id="10" name="object 10"/>
            <p:cNvSpPr/>
            <p:nvPr/>
          </p:nvSpPr>
          <p:spPr>
            <a:xfrm>
              <a:off x="3758247" y="3115830"/>
              <a:ext cx="3164205" cy="416559"/>
            </a:xfrm>
            <a:custGeom>
              <a:avLst/>
              <a:gdLst/>
              <a:ahLst/>
              <a:cxnLst/>
              <a:rect l="l" t="t" r="r" b="b"/>
              <a:pathLst>
                <a:path w="3164204" h="416560">
                  <a:moveTo>
                    <a:pt x="0" y="208213"/>
                  </a:moveTo>
                  <a:lnTo>
                    <a:pt x="208241" y="0"/>
                  </a:lnTo>
                  <a:lnTo>
                    <a:pt x="208241" y="104106"/>
                  </a:lnTo>
                  <a:lnTo>
                    <a:pt x="2955965" y="104106"/>
                  </a:lnTo>
                  <a:lnTo>
                    <a:pt x="2955965" y="0"/>
                  </a:lnTo>
                  <a:lnTo>
                    <a:pt x="3164209" y="208213"/>
                  </a:lnTo>
                  <a:lnTo>
                    <a:pt x="2955965" y="416424"/>
                  </a:lnTo>
                  <a:lnTo>
                    <a:pt x="2955965" y="312317"/>
                  </a:lnTo>
                  <a:lnTo>
                    <a:pt x="208241" y="312317"/>
                  </a:lnTo>
                  <a:lnTo>
                    <a:pt x="208241" y="416424"/>
                  </a:lnTo>
                  <a:lnTo>
                    <a:pt x="0" y="208213"/>
                  </a:lnTo>
                  <a:close/>
                </a:path>
              </a:pathLst>
            </a:custGeom>
            <a:ln w="12700">
              <a:solidFill>
                <a:srgbClr val="3A0E39"/>
              </a:solidFill>
            </a:ln>
          </p:spPr>
          <p:txBody>
            <a:bodyPr wrap="square" lIns="0" tIns="0" rIns="0" bIns="0" rtlCol="0"/>
            <a:lstStyle/>
            <a:p>
              <a:endParaRPr sz="1632"/>
            </a:p>
          </p:txBody>
        </p:sp>
      </p:grpSp>
      <p:sp>
        <p:nvSpPr>
          <p:cNvPr id="11" name="object 11"/>
          <p:cNvSpPr txBox="1"/>
          <p:nvPr/>
        </p:nvSpPr>
        <p:spPr>
          <a:xfrm>
            <a:off x="1992931" y="4196969"/>
            <a:ext cx="2157017" cy="342438"/>
          </a:xfrm>
          <a:prstGeom prst="rect">
            <a:avLst/>
          </a:prstGeom>
          <a:solidFill>
            <a:srgbClr val="521751"/>
          </a:solidFill>
          <a:ln w="12700">
            <a:solidFill>
              <a:srgbClr val="3A0E39"/>
            </a:solidFill>
          </a:ln>
        </p:spPr>
        <p:txBody>
          <a:bodyPr vert="horz" wrap="square" lIns="0" tIns="131862" rIns="0" bIns="0" rtlCol="0">
            <a:spAutoFit/>
          </a:bodyPr>
          <a:lstStyle/>
          <a:p>
            <a:pPr algn="ctr">
              <a:spcBef>
                <a:spcPts val="1038"/>
              </a:spcBef>
            </a:pPr>
            <a:r>
              <a:rPr sz="1360" spc="-27" dirty="0">
                <a:solidFill>
                  <a:srgbClr val="FFFFFF"/>
                </a:solidFill>
                <a:latin typeface="Trebuchet MS"/>
                <a:cs typeface="Trebuchet MS"/>
              </a:rPr>
              <a:t>Client</a:t>
            </a:r>
            <a:endParaRPr sz="1360">
              <a:latin typeface="Trebuchet MS"/>
              <a:cs typeface="Trebuchet MS"/>
            </a:endParaRPr>
          </a:p>
        </p:txBody>
      </p:sp>
      <p:sp>
        <p:nvSpPr>
          <p:cNvPr id="12" name="object 12"/>
          <p:cNvSpPr txBox="1"/>
          <p:nvPr/>
        </p:nvSpPr>
        <p:spPr>
          <a:xfrm>
            <a:off x="8030818" y="4196969"/>
            <a:ext cx="2157017" cy="342438"/>
          </a:xfrm>
          <a:prstGeom prst="rect">
            <a:avLst/>
          </a:prstGeom>
          <a:solidFill>
            <a:srgbClr val="521751"/>
          </a:solidFill>
          <a:ln w="12700">
            <a:solidFill>
              <a:srgbClr val="3A0E39"/>
            </a:solidFill>
          </a:ln>
        </p:spPr>
        <p:txBody>
          <a:bodyPr vert="horz" wrap="square" lIns="0" tIns="131862" rIns="0" bIns="0" rtlCol="0">
            <a:spAutoFit/>
          </a:bodyPr>
          <a:lstStyle/>
          <a:p>
            <a:pPr algn="ctr">
              <a:spcBef>
                <a:spcPts val="1038"/>
              </a:spcBef>
            </a:pPr>
            <a:r>
              <a:rPr sz="1360" dirty="0">
                <a:solidFill>
                  <a:srgbClr val="FFFFFF"/>
                </a:solidFill>
                <a:latin typeface="Trebuchet MS"/>
                <a:cs typeface="Trebuchet MS"/>
              </a:rPr>
              <a:t>Server</a:t>
            </a:r>
            <a:endParaRPr sz="1360">
              <a:latin typeface="Trebuchet MS"/>
              <a:cs typeface="Trebuchet MS"/>
            </a:endParaRPr>
          </a:p>
        </p:txBody>
      </p:sp>
      <p:sp>
        <p:nvSpPr>
          <p:cNvPr id="13" name="object 13"/>
          <p:cNvSpPr txBox="1"/>
          <p:nvPr/>
        </p:nvSpPr>
        <p:spPr>
          <a:xfrm>
            <a:off x="1992931" y="4820005"/>
            <a:ext cx="2157017" cy="341276"/>
          </a:xfrm>
          <a:prstGeom prst="rect">
            <a:avLst/>
          </a:prstGeom>
          <a:solidFill>
            <a:srgbClr val="EDC0EC"/>
          </a:solidFill>
          <a:ln w="12700">
            <a:solidFill>
              <a:srgbClr val="521751"/>
            </a:solidFill>
          </a:ln>
        </p:spPr>
        <p:txBody>
          <a:bodyPr vert="horz" wrap="square" lIns="0" tIns="130711" rIns="0" bIns="0" rtlCol="0">
            <a:spAutoFit/>
          </a:bodyPr>
          <a:lstStyle/>
          <a:p>
            <a:pPr marL="505568">
              <a:spcBef>
                <a:spcPts val="1029"/>
              </a:spcBef>
            </a:pPr>
            <a:r>
              <a:rPr sz="1360" spc="5" dirty="0">
                <a:solidFill>
                  <a:srgbClr val="521751"/>
                </a:solidFill>
                <a:latin typeface="Trebuchet MS"/>
                <a:cs typeface="Trebuchet MS"/>
              </a:rPr>
              <a:t>localhost:4000</a:t>
            </a:r>
            <a:endParaRPr sz="1360">
              <a:latin typeface="Trebuchet MS"/>
              <a:cs typeface="Trebuchet MS"/>
            </a:endParaRPr>
          </a:p>
        </p:txBody>
      </p:sp>
      <p:sp>
        <p:nvSpPr>
          <p:cNvPr id="14" name="object 14"/>
          <p:cNvSpPr txBox="1"/>
          <p:nvPr/>
        </p:nvSpPr>
        <p:spPr>
          <a:xfrm>
            <a:off x="8030818" y="4820005"/>
            <a:ext cx="2157017" cy="341276"/>
          </a:xfrm>
          <a:prstGeom prst="rect">
            <a:avLst/>
          </a:prstGeom>
          <a:solidFill>
            <a:srgbClr val="EDC0EC"/>
          </a:solidFill>
          <a:ln w="12700">
            <a:solidFill>
              <a:srgbClr val="521751"/>
            </a:solidFill>
          </a:ln>
        </p:spPr>
        <p:txBody>
          <a:bodyPr vert="horz" wrap="square" lIns="0" tIns="130711" rIns="0" bIns="0" rtlCol="0">
            <a:spAutoFit/>
          </a:bodyPr>
          <a:lstStyle/>
          <a:p>
            <a:pPr marL="506144">
              <a:spcBef>
                <a:spcPts val="1029"/>
              </a:spcBef>
            </a:pPr>
            <a:r>
              <a:rPr sz="1360" spc="5" dirty="0">
                <a:solidFill>
                  <a:srgbClr val="521751"/>
                </a:solidFill>
                <a:latin typeface="Trebuchet MS"/>
                <a:cs typeface="Trebuchet MS"/>
              </a:rPr>
              <a:t>localhost:3000</a:t>
            </a:r>
            <a:endParaRPr sz="1360">
              <a:latin typeface="Trebuchet MS"/>
              <a:cs typeface="Trebuchet MS"/>
            </a:endParaRPr>
          </a:p>
        </p:txBody>
      </p:sp>
      <p:grpSp>
        <p:nvGrpSpPr>
          <p:cNvPr id="15" name="object 15"/>
          <p:cNvGrpSpPr/>
          <p:nvPr/>
        </p:nvGrpSpPr>
        <p:grpSpPr>
          <a:xfrm>
            <a:off x="4649831" y="4254149"/>
            <a:ext cx="2880821" cy="389252"/>
            <a:chOff x="3751897" y="4691380"/>
            <a:chExt cx="3176905" cy="429259"/>
          </a:xfrm>
        </p:grpSpPr>
        <p:sp>
          <p:nvSpPr>
            <p:cNvPr id="16" name="object 16"/>
            <p:cNvSpPr/>
            <p:nvPr/>
          </p:nvSpPr>
          <p:spPr>
            <a:xfrm>
              <a:off x="3758247" y="4697730"/>
              <a:ext cx="3164205" cy="416559"/>
            </a:xfrm>
            <a:custGeom>
              <a:avLst/>
              <a:gdLst/>
              <a:ahLst/>
              <a:cxnLst/>
              <a:rect l="l" t="t" r="r" b="b"/>
              <a:pathLst>
                <a:path w="3164204" h="416560">
                  <a:moveTo>
                    <a:pt x="2955963" y="0"/>
                  </a:moveTo>
                  <a:lnTo>
                    <a:pt x="2955963" y="104101"/>
                  </a:lnTo>
                  <a:lnTo>
                    <a:pt x="208241" y="104101"/>
                  </a:lnTo>
                  <a:lnTo>
                    <a:pt x="208241" y="0"/>
                  </a:lnTo>
                  <a:lnTo>
                    <a:pt x="0" y="208203"/>
                  </a:lnTo>
                  <a:lnTo>
                    <a:pt x="208241" y="416420"/>
                  </a:lnTo>
                  <a:lnTo>
                    <a:pt x="208241" y="312318"/>
                  </a:lnTo>
                  <a:lnTo>
                    <a:pt x="2955963" y="312318"/>
                  </a:lnTo>
                  <a:lnTo>
                    <a:pt x="2955963" y="416420"/>
                  </a:lnTo>
                  <a:lnTo>
                    <a:pt x="3164205" y="208203"/>
                  </a:lnTo>
                  <a:lnTo>
                    <a:pt x="2955963" y="0"/>
                  </a:lnTo>
                  <a:close/>
                </a:path>
              </a:pathLst>
            </a:custGeom>
            <a:solidFill>
              <a:srgbClr val="FA923F"/>
            </a:solidFill>
          </p:spPr>
          <p:txBody>
            <a:bodyPr wrap="square" lIns="0" tIns="0" rIns="0" bIns="0" rtlCol="0"/>
            <a:lstStyle/>
            <a:p>
              <a:endParaRPr sz="1632"/>
            </a:p>
          </p:txBody>
        </p:sp>
        <p:sp>
          <p:nvSpPr>
            <p:cNvPr id="17" name="object 17"/>
            <p:cNvSpPr/>
            <p:nvPr/>
          </p:nvSpPr>
          <p:spPr>
            <a:xfrm>
              <a:off x="3758247" y="4697730"/>
              <a:ext cx="3164205" cy="416559"/>
            </a:xfrm>
            <a:custGeom>
              <a:avLst/>
              <a:gdLst/>
              <a:ahLst/>
              <a:cxnLst/>
              <a:rect l="l" t="t" r="r" b="b"/>
              <a:pathLst>
                <a:path w="3164204" h="416560">
                  <a:moveTo>
                    <a:pt x="0" y="208213"/>
                  </a:moveTo>
                  <a:lnTo>
                    <a:pt x="208241" y="0"/>
                  </a:lnTo>
                  <a:lnTo>
                    <a:pt x="208241" y="104106"/>
                  </a:lnTo>
                  <a:lnTo>
                    <a:pt x="2955965" y="104106"/>
                  </a:lnTo>
                  <a:lnTo>
                    <a:pt x="2955965" y="0"/>
                  </a:lnTo>
                  <a:lnTo>
                    <a:pt x="3164209" y="208213"/>
                  </a:lnTo>
                  <a:lnTo>
                    <a:pt x="2955965" y="416424"/>
                  </a:lnTo>
                  <a:lnTo>
                    <a:pt x="2955965" y="312317"/>
                  </a:lnTo>
                  <a:lnTo>
                    <a:pt x="208241" y="312317"/>
                  </a:lnTo>
                  <a:lnTo>
                    <a:pt x="208241" y="416424"/>
                  </a:lnTo>
                  <a:lnTo>
                    <a:pt x="0" y="208213"/>
                  </a:lnTo>
                  <a:close/>
                </a:path>
              </a:pathLst>
            </a:custGeom>
            <a:ln w="12700">
              <a:solidFill>
                <a:srgbClr val="3A0E39"/>
              </a:solidFill>
            </a:ln>
          </p:spPr>
          <p:txBody>
            <a:bodyPr wrap="square" lIns="0" tIns="0" rIns="0" bIns="0" rtlCol="0"/>
            <a:lstStyle/>
            <a:p>
              <a:endParaRPr sz="1632"/>
            </a:p>
          </p:txBody>
        </p:sp>
      </p:grpSp>
      <p:sp>
        <p:nvSpPr>
          <p:cNvPr id="18" name="object 18"/>
          <p:cNvSpPr txBox="1"/>
          <p:nvPr/>
        </p:nvSpPr>
        <p:spPr>
          <a:xfrm>
            <a:off x="5414081" y="4700547"/>
            <a:ext cx="1334172" cy="346464"/>
          </a:xfrm>
          <a:prstGeom prst="rect">
            <a:avLst/>
          </a:prstGeom>
        </p:spPr>
        <p:txBody>
          <a:bodyPr vert="horz" wrap="square" lIns="0" tIns="11516" rIns="0" bIns="0" rtlCol="0">
            <a:spAutoFit/>
          </a:bodyPr>
          <a:lstStyle/>
          <a:p>
            <a:pPr marL="11516">
              <a:spcBef>
                <a:spcPts val="91"/>
              </a:spcBef>
            </a:pPr>
            <a:r>
              <a:rPr sz="2176" spc="18" dirty="0">
                <a:solidFill>
                  <a:srgbClr val="B42E2C"/>
                </a:solidFill>
                <a:latin typeface="Trebuchet MS"/>
                <a:cs typeface="Trebuchet MS"/>
              </a:rPr>
              <a:t>CORS</a:t>
            </a:r>
            <a:r>
              <a:rPr sz="2176" spc="-218" dirty="0">
                <a:solidFill>
                  <a:srgbClr val="B42E2C"/>
                </a:solidFill>
                <a:latin typeface="Trebuchet MS"/>
                <a:cs typeface="Trebuchet MS"/>
              </a:rPr>
              <a:t> </a:t>
            </a:r>
            <a:r>
              <a:rPr sz="2176" spc="-45" dirty="0">
                <a:solidFill>
                  <a:srgbClr val="B42E2C"/>
                </a:solidFill>
                <a:latin typeface="Trebuchet MS"/>
                <a:cs typeface="Trebuchet MS"/>
              </a:rPr>
              <a:t>Error</a:t>
            </a:r>
            <a:endParaRPr sz="2176">
              <a:latin typeface="Trebuchet MS"/>
              <a:cs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E1CDB-B59B-4193-AC3E-E7AC270313EC}"/>
              </a:ext>
            </a:extLst>
          </p:cNvPr>
          <p:cNvSpPr>
            <a:spLocks noGrp="1"/>
          </p:cNvSpPr>
          <p:nvPr>
            <p:ph type="ctrTitle"/>
          </p:nvPr>
        </p:nvSpPr>
        <p:spPr/>
        <p:txBody>
          <a:bodyPr/>
          <a:lstStyle/>
          <a:p>
            <a:r>
              <a:rPr lang="en-IN" dirty="0">
                <a:solidFill>
                  <a:schemeClr val="accent1">
                    <a:lumMod val="75000"/>
                  </a:schemeClr>
                </a:solidFill>
              </a:rPr>
              <a:t>Thank you </a:t>
            </a:r>
            <a:r>
              <a:rPr lang="en-IN" dirty="0">
                <a:solidFill>
                  <a:schemeClr val="accent1">
                    <a:lumMod val="75000"/>
                  </a:schemeClr>
                </a:solidFill>
                <a:sym typeface="Wingdings" panose="05000000000000000000" pitchFamily="2" charset="2"/>
              </a:rPr>
              <a:t></a:t>
            </a:r>
            <a:endParaRPr lang="en-IN" dirty="0">
              <a:solidFill>
                <a:schemeClr val="accent1">
                  <a:lumMod val="75000"/>
                </a:schemeClr>
              </a:solidFill>
            </a:endParaRPr>
          </a:p>
        </p:txBody>
      </p:sp>
    </p:spTree>
    <p:extLst>
      <p:ext uri="{BB962C8B-B14F-4D97-AF65-F5344CB8AC3E}">
        <p14:creationId xmlns:p14="http://schemas.microsoft.com/office/powerpoint/2010/main" val="2915653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02CCF9C-528E-4FB6-B0C1-395A2ED51443}"/>
              </a:ext>
            </a:extLst>
          </p:cNvPr>
          <p:cNvSpPr>
            <a:spLocks noGrp="1"/>
          </p:cNvSpPr>
          <p:nvPr>
            <p:ph type="title"/>
          </p:nvPr>
        </p:nvSpPr>
        <p:spPr>
          <a:xfrm>
            <a:off x="860612" y="1138228"/>
            <a:ext cx="3793685" cy="3858767"/>
          </a:xfrm>
        </p:spPr>
        <p:txBody>
          <a:bodyPr anchor="ctr">
            <a:normAutofit/>
          </a:bodyPr>
          <a:lstStyle/>
          <a:p>
            <a:r>
              <a:rPr lang="en-IN" sz="3600" b="1"/>
              <a:t>What is REST API?</a:t>
            </a:r>
            <a:br>
              <a:rPr lang="en-IN" sz="3600"/>
            </a:br>
            <a:endParaRPr lang="en-IN" sz="3600"/>
          </a:p>
        </p:txBody>
      </p:sp>
      <p:grpSp>
        <p:nvGrpSpPr>
          <p:cNvPr id="19" name="Group 18">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20" name="Rectangle 19">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702F7E5-3EEB-4AA6-B2BF-A74B1A76DB60}"/>
              </a:ext>
            </a:extLst>
          </p:cNvPr>
          <p:cNvSpPr>
            <a:spLocks noGrp="1"/>
          </p:cNvSpPr>
          <p:nvPr>
            <p:ph idx="1"/>
          </p:nvPr>
        </p:nvSpPr>
        <p:spPr>
          <a:xfrm>
            <a:off x="5584483" y="1138228"/>
            <a:ext cx="5440680" cy="3858768"/>
          </a:xfrm>
        </p:spPr>
        <p:txBody>
          <a:bodyPr anchor="ctr">
            <a:normAutofit/>
          </a:bodyPr>
          <a:lstStyle/>
          <a:p>
            <a:r>
              <a:rPr lang="en-US">
                <a:solidFill>
                  <a:srgbClr val="000000"/>
                </a:solidFill>
              </a:rPr>
              <a:t>REST or </a:t>
            </a:r>
            <a:r>
              <a:rPr lang="en-US" b="1">
                <a:solidFill>
                  <a:srgbClr val="000000"/>
                </a:solidFill>
              </a:rPr>
              <a:t>REST</a:t>
            </a:r>
            <a:r>
              <a:rPr lang="en-US">
                <a:solidFill>
                  <a:srgbClr val="000000"/>
                </a:solidFill>
              </a:rPr>
              <a:t>ful stands for </a:t>
            </a:r>
            <a:r>
              <a:rPr lang="en-US" b="1">
                <a:solidFill>
                  <a:srgbClr val="000000"/>
                </a:solidFill>
              </a:rPr>
              <a:t>Representational</a:t>
            </a:r>
            <a:r>
              <a:rPr lang="en-US">
                <a:solidFill>
                  <a:srgbClr val="000000"/>
                </a:solidFill>
              </a:rPr>
              <a:t> </a:t>
            </a:r>
            <a:r>
              <a:rPr lang="en-US" b="1">
                <a:solidFill>
                  <a:srgbClr val="000000"/>
                </a:solidFill>
              </a:rPr>
              <a:t>S</a:t>
            </a:r>
            <a:r>
              <a:rPr lang="en-US">
                <a:solidFill>
                  <a:srgbClr val="000000"/>
                </a:solidFill>
              </a:rPr>
              <a:t>tate </a:t>
            </a:r>
            <a:r>
              <a:rPr lang="en-US" b="1">
                <a:solidFill>
                  <a:srgbClr val="000000"/>
                </a:solidFill>
              </a:rPr>
              <a:t>T</a:t>
            </a:r>
            <a:r>
              <a:rPr lang="en-US">
                <a:solidFill>
                  <a:srgbClr val="000000"/>
                </a:solidFill>
              </a:rPr>
              <a:t>ransfer. It is an architectural style as well as an approach for communications purposes that is often used in various web services development. In simpler terms, it is an application program interface (API) that makes use of the HTTP requests to GET, PUT, POST and DELETE the data over WWW.</a:t>
            </a:r>
            <a:endParaRPr lang="en-IN">
              <a:solidFill>
                <a:srgbClr val="000000"/>
              </a:solidFill>
            </a:endParaRPr>
          </a:p>
        </p:txBody>
      </p:sp>
      <p:pic>
        <p:nvPicPr>
          <p:cNvPr id="25" name="Picture 24">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1662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50FD0717-BEEE-48D4-8750-E44E166E9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4CBA4EB-F997-4F56-9436-88F607540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nvGrpSpPr>
          <p:cNvPr id="20" name="Group 19">
            <a:extLst>
              <a:ext uri="{FF2B5EF4-FFF2-40B4-BE49-F238E27FC236}">
                <a16:creationId xmlns:a16="http://schemas.microsoft.com/office/drawing/2014/main" id="{C2DA450E-1EDD-4D4A-8257-4808EB9371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9392" y="938882"/>
            <a:ext cx="6562082" cy="4236223"/>
            <a:chOff x="7807230" y="2012810"/>
            <a:chExt cx="3251252" cy="3459865"/>
          </a:xfrm>
        </p:grpSpPr>
        <p:sp>
          <p:nvSpPr>
            <p:cNvPr id="21" name="Rectangle 20">
              <a:extLst>
                <a:ext uri="{FF2B5EF4-FFF2-40B4-BE49-F238E27FC236}">
                  <a16:creationId xmlns:a16="http://schemas.microsoft.com/office/drawing/2014/main" id="{228FBF78-9E7E-46C0-950D-FC7AEE439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2116C23-5ED0-4F29-84D0-584CD0150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37EE4B41-0C22-468A-BCFF-66786B9C8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7777" y="1269341"/>
            <a:ext cx="5925312" cy="3575304"/>
          </a:xfrm>
          <a:prstGeom prst="rect">
            <a:avLst/>
          </a:prstGeom>
          <a:solidFill>
            <a:schemeClr val="accent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p:nvPr/>
        </p:nvSpPr>
        <p:spPr>
          <a:xfrm>
            <a:off x="1446756" y="1463015"/>
            <a:ext cx="5492683" cy="3196668"/>
          </a:xfrm>
          <a:prstGeom prst="rect">
            <a:avLst/>
          </a:prstGeom>
        </p:spPr>
        <p:txBody>
          <a:bodyPr vert="horz" lIns="91440" tIns="45720" rIns="91440" bIns="0" rtlCol="0" anchor="ctr">
            <a:normAutofit/>
          </a:bodyPr>
          <a:lstStyle/>
          <a:p>
            <a:pPr marL="11516" algn="ctr" defTabSz="914400">
              <a:lnSpc>
                <a:spcPct val="90000"/>
              </a:lnSpc>
              <a:spcBef>
                <a:spcPct val="0"/>
              </a:spcBef>
              <a:spcAft>
                <a:spcPts val="600"/>
              </a:spcAft>
            </a:pPr>
            <a:r>
              <a:rPr lang="en-US" sz="4000" cap="all" spc="-68">
                <a:solidFill>
                  <a:srgbClr val="FFFFFF"/>
                </a:solidFill>
                <a:latin typeface="+mj-lt"/>
                <a:ea typeface="+mj-ea"/>
                <a:cs typeface="+mj-cs"/>
              </a:rPr>
              <a:t>Decoupling </a:t>
            </a:r>
            <a:r>
              <a:rPr lang="en-US" sz="4000" cap="all" spc="-82">
                <a:solidFill>
                  <a:srgbClr val="FFFFFF"/>
                </a:solidFill>
                <a:latin typeface="+mj-lt"/>
                <a:ea typeface="+mj-ea"/>
                <a:cs typeface="+mj-cs"/>
              </a:rPr>
              <a:t>Frontend </a:t>
            </a:r>
            <a:r>
              <a:rPr lang="en-US" sz="4000" cap="all" spc="-41">
                <a:solidFill>
                  <a:srgbClr val="FFFFFF"/>
                </a:solidFill>
                <a:latin typeface="+mj-lt"/>
                <a:ea typeface="+mj-ea"/>
                <a:cs typeface="+mj-cs"/>
              </a:rPr>
              <a:t>and</a:t>
            </a:r>
            <a:r>
              <a:rPr lang="en-US" sz="4000" cap="all" spc="-435">
                <a:solidFill>
                  <a:srgbClr val="FFFFFF"/>
                </a:solidFill>
                <a:latin typeface="+mj-lt"/>
                <a:ea typeface="+mj-ea"/>
                <a:cs typeface="+mj-cs"/>
              </a:rPr>
              <a:t> </a:t>
            </a:r>
            <a:r>
              <a:rPr lang="en-US" sz="4000" cap="all" spc="-63">
                <a:solidFill>
                  <a:srgbClr val="FFFFFF"/>
                </a:solidFill>
                <a:latin typeface="+mj-lt"/>
                <a:ea typeface="+mj-ea"/>
                <a:cs typeface="+mj-cs"/>
              </a:rPr>
              <a:t>Backend</a:t>
            </a:r>
            <a:endParaRPr lang="en-US" sz="4000" cap="all">
              <a:solidFill>
                <a:srgbClr val="FFFFFF"/>
              </a:solidFill>
              <a:latin typeface="+mj-lt"/>
              <a:ea typeface="+mj-ea"/>
              <a:cs typeface="+mj-cs"/>
            </a:endParaRPr>
          </a:p>
        </p:txBody>
      </p:sp>
      <p:pic>
        <p:nvPicPr>
          <p:cNvPr id="26" name="Picture 25">
            <a:extLst>
              <a:ext uri="{FF2B5EF4-FFF2-40B4-BE49-F238E27FC236}">
                <a16:creationId xmlns:a16="http://schemas.microsoft.com/office/drawing/2014/main" id="{8B060F31-12EA-4404-8435-DA25F36C89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E4F1CB68-9DEB-4A71-8E7C-DE9278F035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object 2"/>
          <p:cNvSpPr txBox="1"/>
          <p:nvPr/>
        </p:nvSpPr>
        <p:spPr>
          <a:xfrm>
            <a:off x="4976636" y="992221"/>
            <a:ext cx="6247308" cy="4873558"/>
          </a:xfrm>
          <a:prstGeom prst="rect">
            <a:avLst/>
          </a:prstGeom>
        </p:spPr>
        <p:txBody>
          <a:bodyPr vert="horz" lIns="91440" tIns="45720" rIns="91440" bIns="0" rtlCol="0" anchor="ctr">
            <a:normAutofit/>
          </a:bodyPr>
          <a:lstStyle/>
          <a:p>
            <a:pPr marL="11516" defTabSz="914400">
              <a:lnSpc>
                <a:spcPct val="90000"/>
              </a:lnSpc>
              <a:spcBef>
                <a:spcPct val="0"/>
              </a:spcBef>
              <a:spcAft>
                <a:spcPts val="600"/>
              </a:spcAft>
            </a:pPr>
            <a:endParaRPr lang="en-US" sz="4800" cap="all" dirty="0">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25040" y="1179250"/>
            <a:ext cx="4741493" cy="504071"/>
          </a:xfrm>
          <a:prstGeom prst="rect">
            <a:avLst/>
          </a:prstGeom>
        </p:spPr>
        <p:txBody>
          <a:bodyPr vert="horz" wrap="square" lIns="0" tIns="11516" rIns="0" bIns="0" rtlCol="0" anchor="ctr">
            <a:spAutoFit/>
          </a:bodyPr>
          <a:lstStyle/>
          <a:p>
            <a:pPr marL="11516">
              <a:lnSpc>
                <a:spcPct val="100000"/>
              </a:lnSpc>
              <a:spcBef>
                <a:spcPts val="91"/>
              </a:spcBef>
            </a:pPr>
            <a:r>
              <a:rPr spc="-109" dirty="0"/>
              <a:t>Why</a:t>
            </a:r>
            <a:r>
              <a:rPr lang="en-IN" spc="-109" dirty="0"/>
              <a:t> REST ?</a:t>
            </a:r>
            <a:endParaRPr spc="-109" dirty="0"/>
          </a:p>
        </p:txBody>
      </p:sp>
      <p:sp>
        <p:nvSpPr>
          <p:cNvPr id="3" name="object 3"/>
          <p:cNvSpPr txBox="1"/>
          <p:nvPr/>
        </p:nvSpPr>
        <p:spPr>
          <a:xfrm>
            <a:off x="1987175" y="2985009"/>
            <a:ext cx="2522661" cy="1165191"/>
          </a:xfrm>
          <a:prstGeom prst="rect">
            <a:avLst/>
          </a:prstGeom>
          <a:solidFill>
            <a:srgbClr val="521751"/>
          </a:solidFill>
        </p:spPr>
        <p:txBody>
          <a:bodyPr vert="horz" wrap="square" lIns="0" tIns="0" rIns="0" bIns="0" rtlCol="0">
            <a:spAutoFit/>
          </a:bodyPr>
          <a:lstStyle/>
          <a:p>
            <a:pPr>
              <a:lnSpc>
                <a:spcPct val="100000"/>
              </a:lnSpc>
            </a:pPr>
            <a:endParaRPr sz="1723">
              <a:latin typeface="Times New Roman"/>
              <a:cs typeface="Times New Roman"/>
            </a:endParaRPr>
          </a:p>
          <a:p>
            <a:pPr>
              <a:spcBef>
                <a:spcPts val="45"/>
              </a:spcBef>
            </a:pPr>
            <a:endParaRPr sz="1723">
              <a:latin typeface="Times New Roman"/>
              <a:cs typeface="Times New Roman"/>
            </a:endParaRPr>
          </a:p>
          <a:p>
            <a:pPr marL="736471">
              <a:spcBef>
                <a:spcPts val="5"/>
              </a:spcBef>
            </a:pPr>
            <a:r>
              <a:rPr sz="1360" b="1" spc="-109" dirty="0">
                <a:solidFill>
                  <a:srgbClr val="FFFFFF"/>
                </a:solidFill>
                <a:latin typeface="Verdana"/>
                <a:cs typeface="Verdana"/>
              </a:rPr>
              <a:t>Mobile</a:t>
            </a:r>
            <a:r>
              <a:rPr sz="1360" b="1" spc="-136" dirty="0">
                <a:solidFill>
                  <a:srgbClr val="FFFFFF"/>
                </a:solidFill>
                <a:latin typeface="Verdana"/>
                <a:cs typeface="Verdana"/>
              </a:rPr>
              <a:t> </a:t>
            </a:r>
            <a:r>
              <a:rPr sz="1360" b="1" spc="-77" dirty="0">
                <a:solidFill>
                  <a:srgbClr val="FFFFFF"/>
                </a:solidFill>
                <a:latin typeface="Verdana"/>
                <a:cs typeface="Verdana"/>
              </a:rPr>
              <a:t>Apps</a:t>
            </a:r>
            <a:endParaRPr sz="1360">
              <a:latin typeface="Verdana"/>
              <a:cs typeface="Verdana"/>
            </a:endParaRPr>
          </a:p>
          <a:p>
            <a:pPr>
              <a:spcBef>
                <a:spcPts val="32"/>
              </a:spcBef>
            </a:pPr>
            <a:endParaRPr sz="1406">
              <a:latin typeface="Verdana"/>
              <a:cs typeface="Verdana"/>
            </a:endParaRPr>
          </a:p>
          <a:p>
            <a:pPr marL="742805"/>
            <a:r>
              <a:rPr sz="1360" spc="-118" dirty="0">
                <a:solidFill>
                  <a:srgbClr val="FFFFFF"/>
                </a:solidFill>
                <a:latin typeface="Verdana"/>
                <a:cs typeface="Verdana"/>
              </a:rPr>
              <a:t>(e.g.</a:t>
            </a:r>
            <a:r>
              <a:rPr sz="1360" spc="-177" dirty="0">
                <a:solidFill>
                  <a:srgbClr val="FFFFFF"/>
                </a:solidFill>
                <a:latin typeface="Verdana"/>
                <a:cs typeface="Verdana"/>
              </a:rPr>
              <a:t> </a:t>
            </a:r>
            <a:r>
              <a:rPr sz="1360" spc="-45" dirty="0">
                <a:solidFill>
                  <a:srgbClr val="FFFFFF"/>
                </a:solidFill>
                <a:latin typeface="Verdana"/>
                <a:cs typeface="Verdana"/>
              </a:rPr>
              <a:t>Twitter)</a:t>
            </a:r>
            <a:endParaRPr sz="1360">
              <a:latin typeface="Verdana"/>
              <a:cs typeface="Verdana"/>
            </a:endParaRPr>
          </a:p>
        </p:txBody>
      </p:sp>
      <p:sp>
        <p:nvSpPr>
          <p:cNvPr id="4" name="object 4"/>
          <p:cNvSpPr txBox="1"/>
          <p:nvPr/>
        </p:nvSpPr>
        <p:spPr>
          <a:xfrm>
            <a:off x="3152335" y="2154973"/>
            <a:ext cx="5875653" cy="346464"/>
          </a:xfrm>
          <a:prstGeom prst="rect">
            <a:avLst/>
          </a:prstGeom>
        </p:spPr>
        <p:txBody>
          <a:bodyPr vert="horz" wrap="square" lIns="0" tIns="11516" rIns="0" bIns="0" rtlCol="0">
            <a:spAutoFit/>
          </a:bodyPr>
          <a:lstStyle/>
          <a:p>
            <a:pPr marL="11516">
              <a:spcBef>
                <a:spcPts val="91"/>
              </a:spcBef>
            </a:pPr>
            <a:r>
              <a:rPr sz="2176" spc="-59" dirty="0">
                <a:solidFill>
                  <a:srgbClr val="521751"/>
                </a:solidFill>
                <a:latin typeface="Verdana"/>
                <a:cs typeface="Verdana"/>
              </a:rPr>
              <a:t>Not </a:t>
            </a:r>
            <a:r>
              <a:rPr sz="2176" spc="-127" dirty="0">
                <a:solidFill>
                  <a:srgbClr val="521751"/>
                </a:solidFill>
                <a:latin typeface="Verdana"/>
                <a:cs typeface="Verdana"/>
              </a:rPr>
              <a:t>every </a:t>
            </a:r>
            <a:r>
              <a:rPr sz="2176" spc="-91" dirty="0">
                <a:solidFill>
                  <a:srgbClr val="521751"/>
                </a:solidFill>
                <a:latin typeface="Verdana"/>
                <a:cs typeface="Verdana"/>
              </a:rPr>
              <a:t>Frontend </a:t>
            </a:r>
            <a:r>
              <a:rPr sz="2176" spc="-240" dirty="0">
                <a:solidFill>
                  <a:srgbClr val="521751"/>
                </a:solidFill>
                <a:latin typeface="Verdana"/>
                <a:cs typeface="Verdana"/>
              </a:rPr>
              <a:t>(UI) </a:t>
            </a:r>
            <a:r>
              <a:rPr sz="2176" spc="-103" dirty="0">
                <a:solidFill>
                  <a:srgbClr val="521751"/>
                </a:solidFill>
                <a:latin typeface="Verdana"/>
                <a:cs typeface="Verdana"/>
              </a:rPr>
              <a:t>requires </a:t>
            </a:r>
            <a:r>
              <a:rPr sz="2176" spc="-5" dirty="0">
                <a:solidFill>
                  <a:srgbClr val="521751"/>
                </a:solidFill>
                <a:latin typeface="Verdana"/>
                <a:cs typeface="Verdana"/>
              </a:rPr>
              <a:t>HTML</a:t>
            </a:r>
            <a:r>
              <a:rPr sz="2176" spc="-585" dirty="0">
                <a:solidFill>
                  <a:srgbClr val="521751"/>
                </a:solidFill>
                <a:latin typeface="Verdana"/>
                <a:cs typeface="Verdana"/>
              </a:rPr>
              <a:t> </a:t>
            </a:r>
            <a:r>
              <a:rPr sz="2176" spc="-77" dirty="0">
                <a:solidFill>
                  <a:srgbClr val="521751"/>
                </a:solidFill>
                <a:latin typeface="Verdana"/>
                <a:cs typeface="Verdana"/>
              </a:rPr>
              <a:t>Pages!</a:t>
            </a:r>
            <a:endParaRPr sz="2176">
              <a:latin typeface="Verdana"/>
              <a:cs typeface="Verdana"/>
            </a:endParaRPr>
          </a:p>
        </p:txBody>
      </p:sp>
      <p:sp>
        <p:nvSpPr>
          <p:cNvPr id="5" name="object 5"/>
          <p:cNvSpPr txBox="1"/>
          <p:nvPr/>
        </p:nvSpPr>
        <p:spPr>
          <a:xfrm>
            <a:off x="4829164" y="2985009"/>
            <a:ext cx="2522661" cy="1165191"/>
          </a:xfrm>
          <a:prstGeom prst="rect">
            <a:avLst/>
          </a:prstGeom>
          <a:solidFill>
            <a:srgbClr val="FA923F"/>
          </a:solidFill>
        </p:spPr>
        <p:txBody>
          <a:bodyPr vert="horz" wrap="square" lIns="0" tIns="0" rIns="0" bIns="0" rtlCol="0">
            <a:spAutoFit/>
          </a:bodyPr>
          <a:lstStyle/>
          <a:p>
            <a:pPr>
              <a:lnSpc>
                <a:spcPct val="100000"/>
              </a:lnSpc>
            </a:pPr>
            <a:endParaRPr sz="1723">
              <a:latin typeface="Times New Roman"/>
              <a:cs typeface="Times New Roman"/>
            </a:endParaRPr>
          </a:p>
          <a:p>
            <a:pPr>
              <a:spcBef>
                <a:spcPts val="45"/>
              </a:spcBef>
            </a:pPr>
            <a:endParaRPr sz="1723">
              <a:latin typeface="Times New Roman"/>
              <a:cs typeface="Times New Roman"/>
            </a:endParaRPr>
          </a:p>
          <a:p>
            <a:pPr algn="ctr">
              <a:spcBef>
                <a:spcPts val="5"/>
              </a:spcBef>
            </a:pPr>
            <a:r>
              <a:rPr sz="1360" b="1" spc="-103" dirty="0">
                <a:solidFill>
                  <a:srgbClr val="FFFFFF"/>
                </a:solidFill>
                <a:latin typeface="Verdana"/>
                <a:cs typeface="Verdana"/>
              </a:rPr>
              <a:t>Single </a:t>
            </a:r>
            <a:r>
              <a:rPr sz="1360" b="1" spc="-86" dirty="0">
                <a:solidFill>
                  <a:srgbClr val="FFFFFF"/>
                </a:solidFill>
                <a:latin typeface="Verdana"/>
                <a:cs typeface="Verdana"/>
              </a:rPr>
              <a:t>Page </a:t>
            </a:r>
            <a:r>
              <a:rPr sz="1360" b="1" spc="-73" dirty="0">
                <a:solidFill>
                  <a:srgbClr val="FFFFFF"/>
                </a:solidFill>
                <a:latin typeface="Verdana"/>
                <a:cs typeface="Verdana"/>
              </a:rPr>
              <a:t>Web</a:t>
            </a:r>
            <a:r>
              <a:rPr sz="1360" b="1" spc="-23" dirty="0">
                <a:solidFill>
                  <a:srgbClr val="FFFFFF"/>
                </a:solidFill>
                <a:latin typeface="Verdana"/>
                <a:cs typeface="Verdana"/>
              </a:rPr>
              <a:t> </a:t>
            </a:r>
            <a:r>
              <a:rPr sz="1360" b="1" spc="-77" dirty="0">
                <a:solidFill>
                  <a:srgbClr val="FFFFFF"/>
                </a:solidFill>
                <a:latin typeface="Verdana"/>
                <a:cs typeface="Verdana"/>
              </a:rPr>
              <a:t>Apps</a:t>
            </a:r>
            <a:endParaRPr sz="1360">
              <a:latin typeface="Verdana"/>
              <a:cs typeface="Verdana"/>
            </a:endParaRPr>
          </a:p>
          <a:p>
            <a:pPr>
              <a:spcBef>
                <a:spcPts val="32"/>
              </a:spcBef>
            </a:pPr>
            <a:endParaRPr sz="1406">
              <a:latin typeface="Verdana"/>
              <a:cs typeface="Verdana"/>
            </a:endParaRPr>
          </a:p>
          <a:p>
            <a:pPr algn="ctr">
              <a:lnSpc>
                <a:spcPct val="100000"/>
              </a:lnSpc>
            </a:pPr>
            <a:r>
              <a:rPr sz="1360" spc="-118" dirty="0">
                <a:solidFill>
                  <a:srgbClr val="FFFFFF"/>
                </a:solidFill>
                <a:latin typeface="Verdana"/>
                <a:cs typeface="Verdana"/>
              </a:rPr>
              <a:t>(e.g. </a:t>
            </a:r>
            <a:r>
              <a:rPr sz="1360" spc="-45" dirty="0">
                <a:solidFill>
                  <a:srgbClr val="FFFFFF"/>
                </a:solidFill>
                <a:latin typeface="Verdana"/>
                <a:cs typeface="Verdana"/>
              </a:rPr>
              <a:t>Udemy </a:t>
            </a:r>
            <a:r>
              <a:rPr sz="1360" spc="-41" dirty="0">
                <a:solidFill>
                  <a:srgbClr val="FFFFFF"/>
                </a:solidFill>
                <a:latin typeface="Verdana"/>
                <a:cs typeface="Verdana"/>
              </a:rPr>
              <a:t>Course</a:t>
            </a:r>
            <a:r>
              <a:rPr sz="1360" spc="-154" dirty="0">
                <a:solidFill>
                  <a:srgbClr val="FFFFFF"/>
                </a:solidFill>
                <a:latin typeface="Verdana"/>
                <a:cs typeface="Verdana"/>
              </a:rPr>
              <a:t> </a:t>
            </a:r>
            <a:r>
              <a:rPr sz="1360" spc="-45" dirty="0">
                <a:solidFill>
                  <a:srgbClr val="FFFFFF"/>
                </a:solidFill>
                <a:latin typeface="Verdana"/>
                <a:cs typeface="Verdana"/>
              </a:rPr>
              <a:t>Player)</a:t>
            </a:r>
            <a:endParaRPr sz="1360">
              <a:latin typeface="Verdana"/>
              <a:cs typeface="Verdana"/>
            </a:endParaRPr>
          </a:p>
        </p:txBody>
      </p:sp>
      <p:sp>
        <p:nvSpPr>
          <p:cNvPr id="6" name="object 6"/>
          <p:cNvSpPr txBox="1"/>
          <p:nvPr/>
        </p:nvSpPr>
        <p:spPr>
          <a:xfrm>
            <a:off x="7671152" y="2985009"/>
            <a:ext cx="2522661" cy="1165191"/>
          </a:xfrm>
          <a:prstGeom prst="rect">
            <a:avLst/>
          </a:prstGeom>
          <a:solidFill>
            <a:srgbClr val="E2A778"/>
          </a:solidFill>
        </p:spPr>
        <p:txBody>
          <a:bodyPr vert="horz" wrap="square" lIns="0" tIns="0" rIns="0" bIns="0" rtlCol="0">
            <a:spAutoFit/>
          </a:bodyPr>
          <a:lstStyle/>
          <a:p>
            <a:pPr>
              <a:lnSpc>
                <a:spcPct val="100000"/>
              </a:lnSpc>
            </a:pPr>
            <a:endParaRPr sz="1723">
              <a:latin typeface="Times New Roman"/>
              <a:cs typeface="Times New Roman"/>
            </a:endParaRPr>
          </a:p>
          <a:p>
            <a:pPr>
              <a:spcBef>
                <a:spcPts val="45"/>
              </a:spcBef>
            </a:pPr>
            <a:endParaRPr sz="1723">
              <a:latin typeface="Times New Roman"/>
              <a:cs typeface="Times New Roman"/>
            </a:endParaRPr>
          </a:p>
          <a:p>
            <a:pPr algn="ctr">
              <a:spcBef>
                <a:spcPts val="5"/>
              </a:spcBef>
            </a:pPr>
            <a:r>
              <a:rPr sz="1360" b="1" spc="-118" dirty="0">
                <a:solidFill>
                  <a:srgbClr val="FFFFFF"/>
                </a:solidFill>
                <a:latin typeface="Verdana"/>
                <a:cs typeface="Verdana"/>
              </a:rPr>
              <a:t>Service</a:t>
            </a:r>
            <a:r>
              <a:rPr sz="1360" b="1" spc="-73" dirty="0">
                <a:solidFill>
                  <a:srgbClr val="FFFFFF"/>
                </a:solidFill>
                <a:latin typeface="Verdana"/>
                <a:cs typeface="Verdana"/>
              </a:rPr>
              <a:t> </a:t>
            </a:r>
            <a:r>
              <a:rPr sz="1360" b="1" spc="-136" dirty="0">
                <a:solidFill>
                  <a:srgbClr val="FFFFFF"/>
                </a:solidFill>
                <a:latin typeface="Verdana"/>
                <a:cs typeface="Verdana"/>
              </a:rPr>
              <a:t>APIs</a:t>
            </a:r>
            <a:endParaRPr sz="1360">
              <a:latin typeface="Verdana"/>
              <a:cs typeface="Verdana"/>
            </a:endParaRPr>
          </a:p>
          <a:p>
            <a:pPr>
              <a:spcBef>
                <a:spcPts val="32"/>
              </a:spcBef>
            </a:pPr>
            <a:endParaRPr sz="1406">
              <a:latin typeface="Verdana"/>
              <a:cs typeface="Verdana"/>
            </a:endParaRPr>
          </a:p>
          <a:p>
            <a:pPr algn="ctr">
              <a:lnSpc>
                <a:spcPct val="100000"/>
              </a:lnSpc>
            </a:pPr>
            <a:r>
              <a:rPr sz="1360" spc="-118" dirty="0">
                <a:solidFill>
                  <a:srgbClr val="FFFFFF"/>
                </a:solidFill>
                <a:latin typeface="Verdana"/>
                <a:cs typeface="Verdana"/>
              </a:rPr>
              <a:t>(e.g. </a:t>
            </a:r>
            <a:r>
              <a:rPr sz="1360" spc="-36" dirty="0">
                <a:solidFill>
                  <a:srgbClr val="FFFFFF"/>
                </a:solidFill>
                <a:latin typeface="Verdana"/>
                <a:cs typeface="Verdana"/>
              </a:rPr>
              <a:t>Google </a:t>
            </a:r>
            <a:r>
              <a:rPr sz="1360" dirty="0">
                <a:solidFill>
                  <a:srgbClr val="FFFFFF"/>
                </a:solidFill>
                <a:latin typeface="Verdana"/>
                <a:cs typeface="Verdana"/>
              </a:rPr>
              <a:t>Maps</a:t>
            </a:r>
            <a:r>
              <a:rPr sz="1360" spc="-154" dirty="0">
                <a:solidFill>
                  <a:srgbClr val="FFFFFF"/>
                </a:solidFill>
                <a:latin typeface="Verdana"/>
                <a:cs typeface="Verdana"/>
              </a:rPr>
              <a:t> </a:t>
            </a:r>
            <a:r>
              <a:rPr sz="1360" spc="-54" dirty="0">
                <a:solidFill>
                  <a:srgbClr val="FFFFFF"/>
                </a:solidFill>
                <a:latin typeface="Verdana"/>
                <a:cs typeface="Verdana"/>
              </a:rPr>
              <a:t>API)</a:t>
            </a:r>
            <a:endParaRPr sz="1360">
              <a:latin typeface="Verdana"/>
              <a:cs typeface="Verdana"/>
            </a:endParaRPr>
          </a:p>
        </p:txBody>
      </p:sp>
      <p:sp>
        <p:nvSpPr>
          <p:cNvPr id="7" name="object 7"/>
          <p:cNvSpPr txBox="1"/>
          <p:nvPr/>
        </p:nvSpPr>
        <p:spPr>
          <a:xfrm>
            <a:off x="1992931" y="5203938"/>
            <a:ext cx="8195051" cy="383721"/>
          </a:xfrm>
          <a:prstGeom prst="rect">
            <a:avLst/>
          </a:prstGeom>
          <a:solidFill>
            <a:srgbClr val="FFF962"/>
          </a:solidFill>
          <a:ln w="12700">
            <a:solidFill>
              <a:srgbClr val="4F4F4F"/>
            </a:solidFill>
          </a:ln>
        </p:spPr>
        <p:txBody>
          <a:bodyPr vert="horz" wrap="square" lIns="0" tIns="172746" rIns="0" bIns="0" rtlCol="0">
            <a:spAutoFit/>
          </a:bodyPr>
          <a:lstStyle/>
          <a:p>
            <a:pPr algn="ctr">
              <a:spcBef>
                <a:spcPts val="1360"/>
              </a:spcBef>
            </a:pPr>
            <a:r>
              <a:rPr sz="1360" spc="-41" dirty="0">
                <a:solidFill>
                  <a:srgbClr val="4F4F4F"/>
                </a:solidFill>
                <a:latin typeface="Verdana"/>
                <a:cs typeface="Verdana"/>
              </a:rPr>
              <a:t>Frontend </a:t>
            </a:r>
            <a:r>
              <a:rPr sz="1360" spc="-141" dirty="0">
                <a:solidFill>
                  <a:srgbClr val="4F4F4F"/>
                </a:solidFill>
                <a:latin typeface="Verdana"/>
                <a:cs typeface="Verdana"/>
              </a:rPr>
              <a:t>(UI) </a:t>
            </a:r>
            <a:r>
              <a:rPr sz="1360" spc="-41" dirty="0">
                <a:solidFill>
                  <a:srgbClr val="4F4F4F"/>
                </a:solidFill>
                <a:latin typeface="Verdana"/>
                <a:cs typeface="Verdana"/>
              </a:rPr>
              <a:t>is </a:t>
            </a:r>
            <a:r>
              <a:rPr sz="1360" spc="-36" dirty="0">
                <a:solidFill>
                  <a:srgbClr val="4F4F4F"/>
                </a:solidFill>
                <a:latin typeface="Verdana"/>
                <a:cs typeface="Verdana"/>
              </a:rPr>
              <a:t>decoupled </a:t>
            </a:r>
            <a:r>
              <a:rPr sz="1360" spc="-59" dirty="0">
                <a:solidFill>
                  <a:srgbClr val="4F4F4F"/>
                </a:solidFill>
                <a:latin typeface="Verdana"/>
                <a:cs typeface="Verdana"/>
              </a:rPr>
              <a:t>from the </a:t>
            </a:r>
            <a:r>
              <a:rPr sz="1360" spc="-32" dirty="0">
                <a:solidFill>
                  <a:srgbClr val="4F4F4F"/>
                </a:solidFill>
                <a:latin typeface="Verdana"/>
                <a:cs typeface="Verdana"/>
              </a:rPr>
              <a:t>Backend</a:t>
            </a:r>
            <a:r>
              <a:rPr sz="1360" spc="-230" dirty="0">
                <a:solidFill>
                  <a:srgbClr val="4F4F4F"/>
                </a:solidFill>
                <a:latin typeface="Verdana"/>
                <a:cs typeface="Verdana"/>
              </a:rPr>
              <a:t> </a:t>
            </a:r>
            <a:r>
              <a:rPr sz="1360" spc="-95" dirty="0">
                <a:solidFill>
                  <a:srgbClr val="4F4F4F"/>
                </a:solidFill>
                <a:latin typeface="Verdana"/>
                <a:cs typeface="Verdana"/>
              </a:rPr>
              <a:t>(Server)</a:t>
            </a:r>
            <a:endParaRPr sz="1360">
              <a:latin typeface="Verdana"/>
              <a:cs typeface="Verdana"/>
            </a:endParaRPr>
          </a:p>
        </p:txBody>
      </p:sp>
      <p:grpSp>
        <p:nvGrpSpPr>
          <p:cNvPr id="8" name="object 8"/>
          <p:cNvGrpSpPr/>
          <p:nvPr/>
        </p:nvGrpSpPr>
        <p:grpSpPr>
          <a:xfrm>
            <a:off x="1987173" y="4770684"/>
            <a:ext cx="8206567" cy="319579"/>
            <a:chOff x="815577" y="5261004"/>
            <a:chExt cx="9050020" cy="352425"/>
          </a:xfrm>
        </p:grpSpPr>
        <p:sp>
          <p:nvSpPr>
            <p:cNvPr id="9" name="object 9"/>
            <p:cNvSpPr/>
            <p:nvPr/>
          </p:nvSpPr>
          <p:spPr>
            <a:xfrm>
              <a:off x="821928" y="5267363"/>
              <a:ext cx="9037320" cy="339725"/>
            </a:xfrm>
            <a:custGeom>
              <a:avLst/>
              <a:gdLst/>
              <a:ahLst/>
              <a:cxnLst/>
              <a:rect l="l" t="t" r="r" b="b"/>
              <a:pathLst>
                <a:path w="9037320" h="339725">
                  <a:moveTo>
                    <a:pt x="9036839" y="0"/>
                  </a:moveTo>
                  <a:lnTo>
                    <a:pt x="0" y="0"/>
                  </a:lnTo>
                  <a:lnTo>
                    <a:pt x="4518421" y="339394"/>
                  </a:lnTo>
                  <a:lnTo>
                    <a:pt x="9036839" y="0"/>
                  </a:lnTo>
                  <a:close/>
                </a:path>
              </a:pathLst>
            </a:custGeom>
            <a:solidFill>
              <a:srgbClr val="FFF962"/>
            </a:solidFill>
          </p:spPr>
          <p:txBody>
            <a:bodyPr wrap="square" lIns="0" tIns="0" rIns="0" bIns="0" rtlCol="0"/>
            <a:lstStyle/>
            <a:p>
              <a:endParaRPr sz="1632"/>
            </a:p>
          </p:txBody>
        </p:sp>
        <p:sp>
          <p:nvSpPr>
            <p:cNvPr id="10" name="object 10"/>
            <p:cNvSpPr/>
            <p:nvPr/>
          </p:nvSpPr>
          <p:spPr>
            <a:xfrm>
              <a:off x="821927" y="5267354"/>
              <a:ext cx="9037320" cy="339725"/>
            </a:xfrm>
            <a:custGeom>
              <a:avLst/>
              <a:gdLst/>
              <a:ahLst/>
              <a:cxnLst/>
              <a:rect l="l" t="t" r="r" b="b"/>
              <a:pathLst>
                <a:path w="9037320" h="339725">
                  <a:moveTo>
                    <a:pt x="9036840" y="0"/>
                  </a:moveTo>
                  <a:lnTo>
                    <a:pt x="4518420" y="339403"/>
                  </a:lnTo>
                  <a:lnTo>
                    <a:pt x="0" y="0"/>
                  </a:lnTo>
                  <a:lnTo>
                    <a:pt x="9036840" y="0"/>
                  </a:lnTo>
                  <a:close/>
                </a:path>
              </a:pathLst>
            </a:custGeom>
            <a:ln w="12700">
              <a:solidFill>
                <a:srgbClr val="4F4F4F"/>
              </a:solidFill>
            </a:ln>
          </p:spPr>
          <p:txBody>
            <a:bodyPr wrap="square" lIns="0" tIns="0" rIns="0" bIns="0" rtlCol="0"/>
            <a:lstStyle/>
            <a:p>
              <a:endParaRPr sz="1632"/>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06880" y="1179250"/>
            <a:ext cx="8900159" cy="504071"/>
          </a:xfrm>
          <a:prstGeom prst="rect">
            <a:avLst/>
          </a:prstGeom>
        </p:spPr>
        <p:txBody>
          <a:bodyPr vert="horz" wrap="square" lIns="0" tIns="11516" rIns="0" bIns="0" rtlCol="0" anchor="ctr">
            <a:spAutoFit/>
          </a:bodyPr>
          <a:lstStyle/>
          <a:p>
            <a:pPr marL="11516">
              <a:lnSpc>
                <a:spcPct val="100000"/>
              </a:lnSpc>
              <a:spcBef>
                <a:spcPts val="91"/>
              </a:spcBef>
            </a:pPr>
            <a:r>
              <a:rPr spc="-5" dirty="0"/>
              <a:t>A </a:t>
            </a:r>
            <a:r>
              <a:rPr spc="91" dirty="0"/>
              <a:t>Different </a:t>
            </a:r>
            <a:r>
              <a:rPr spc="-32" dirty="0"/>
              <a:t>Kind </a:t>
            </a:r>
            <a:r>
              <a:rPr spc="91" dirty="0"/>
              <a:t>of</a:t>
            </a:r>
            <a:r>
              <a:rPr spc="-404" dirty="0"/>
              <a:t> </a:t>
            </a:r>
            <a:r>
              <a:rPr spc="-54" dirty="0"/>
              <a:t>Response </a:t>
            </a:r>
            <a:r>
              <a:rPr spc="-63" dirty="0"/>
              <a:t>is </a:t>
            </a:r>
            <a:r>
              <a:rPr spc="36" dirty="0"/>
              <a:t>Needed</a:t>
            </a:r>
          </a:p>
        </p:txBody>
      </p:sp>
      <p:sp>
        <p:nvSpPr>
          <p:cNvPr id="3" name="object 3"/>
          <p:cNvSpPr txBox="1"/>
          <p:nvPr/>
        </p:nvSpPr>
        <p:spPr>
          <a:xfrm>
            <a:off x="4034396" y="2517054"/>
            <a:ext cx="4111921" cy="346464"/>
          </a:xfrm>
          <a:prstGeom prst="rect">
            <a:avLst/>
          </a:prstGeom>
        </p:spPr>
        <p:txBody>
          <a:bodyPr vert="horz" wrap="square" lIns="0" tIns="11516" rIns="0" bIns="0" rtlCol="0">
            <a:spAutoFit/>
          </a:bodyPr>
          <a:lstStyle/>
          <a:p>
            <a:pPr marL="11516">
              <a:spcBef>
                <a:spcPts val="91"/>
              </a:spcBef>
            </a:pPr>
            <a:r>
              <a:rPr sz="2176" spc="-82" dirty="0">
                <a:solidFill>
                  <a:srgbClr val="FA923F"/>
                </a:solidFill>
                <a:latin typeface="Verdana"/>
                <a:cs typeface="Verdana"/>
              </a:rPr>
              <a:t>Re</a:t>
            </a:r>
            <a:r>
              <a:rPr sz="2176" spc="-82" dirty="0">
                <a:solidFill>
                  <a:srgbClr val="4F4F4F"/>
                </a:solidFill>
                <a:latin typeface="Verdana"/>
                <a:cs typeface="Verdana"/>
              </a:rPr>
              <a:t>presentational </a:t>
            </a:r>
            <a:r>
              <a:rPr sz="2176" spc="-91" dirty="0">
                <a:solidFill>
                  <a:srgbClr val="FA923F"/>
                </a:solidFill>
                <a:latin typeface="Verdana"/>
                <a:cs typeface="Verdana"/>
              </a:rPr>
              <a:t>S</a:t>
            </a:r>
            <a:r>
              <a:rPr sz="2176" spc="-91" dirty="0">
                <a:solidFill>
                  <a:srgbClr val="4F4F4F"/>
                </a:solidFill>
                <a:latin typeface="Verdana"/>
                <a:cs typeface="Verdana"/>
              </a:rPr>
              <a:t>tate</a:t>
            </a:r>
            <a:r>
              <a:rPr sz="2176" spc="-313" dirty="0">
                <a:solidFill>
                  <a:srgbClr val="4F4F4F"/>
                </a:solidFill>
                <a:latin typeface="Verdana"/>
                <a:cs typeface="Verdana"/>
              </a:rPr>
              <a:t> </a:t>
            </a:r>
            <a:r>
              <a:rPr sz="2176" spc="-82" dirty="0">
                <a:solidFill>
                  <a:srgbClr val="FA923F"/>
                </a:solidFill>
                <a:latin typeface="Verdana"/>
                <a:cs typeface="Verdana"/>
              </a:rPr>
              <a:t>T</a:t>
            </a:r>
            <a:r>
              <a:rPr sz="2176" spc="-82" dirty="0">
                <a:solidFill>
                  <a:srgbClr val="4F4F4F"/>
                </a:solidFill>
                <a:latin typeface="Verdana"/>
                <a:cs typeface="Verdana"/>
              </a:rPr>
              <a:t>ransfer</a:t>
            </a:r>
            <a:endParaRPr sz="2176">
              <a:latin typeface="Verdana"/>
              <a:cs typeface="Verdana"/>
            </a:endParaRPr>
          </a:p>
        </p:txBody>
      </p:sp>
      <p:sp>
        <p:nvSpPr>
          <p:cNvPr id="4" name="object 4"/>
          <p:cNvSpPr txBox="1"/>
          <p:nvPr/>
        </p:nvSpPr>
        <p:spPr>
          <a:xfrm>
            <a:off x="3145102" y="3543241"/>
            <a:ext cx="5890625" cy="628314"/>
          </a:xfrm>
          <a:prstGeom prst="rect">
            <a:avLst/>
          </a:prstGeom>
          <a:solidFill>
            <a:srgbClr val="FA923F"/>
          </a:solidFill>
        </p:spPr>
        <p:txBody>
          <a:bodyPr vert="horz" wrap="square" lIns="0" tIns="0" rIns="0" bIns="0" rtlCol="0">
            <a:spAutoFit/>
          </a:bodyPr>
          <a:lstStyle/>
          <a:p>
            <a:pPr>
              <a:lnSpc>
                <a:spcPct val="100000"/>
              </a:lnSpc>
            </a:pPr>
            <a:endParaRPr sz="1723">
              <a:latin typeface="Times New Roman"/>
              <a:cs typeface="Times New Roman"/>
            </a:endParaRPr>
          </a:p>
          <a:p>
            <a:pPr algn="ctr">
              <a:spcBef>
                <a:spcPts val="1224"/>
              </a:spcBef>
            </a:pPr>
            <a:r>
              <a:rPr sz="1360" b="1" spc="-103" dirty="0">
                <a:solidFill>
                  <a:srgbClr val="FFFFFF"/>
                </a:solidFill>
                <a:latin typeface="Verdana"/>
                <a:cs typeface="Verdana"/>
              </a:rPr>
              <a:t>Transfer </a:t>
            </a:r>
            <a:r>
              <a:rPr sz="1360" b="1" spc="-68" dirty="0">
                <a:solidFill>
                  <a:srgbClr val="FFFFFF"/>
                </a:solidFill>
                <a:latin typeface="Verdana"/>
                <a:cs typeface="Verdana"/>
              </a:rPr>
              <a:t>Data </a:t>
            </a:r>
            <a:r>
              <a:rPr sz="1360" b="1" spc="-103" dirty="0">
                <a:solidFill>
                  <a:srgbClr val="FFFFFF"/>
                </a:solidFill>
                <a:latin typeface="Verdana"/>
                <a:cs typeface="Verdana"/>
              </a:rPr>
              <a:t>instead </a:t>
            </a:r>
            <a:r>
              <a:rPr sz="1360" b="1" spc="-95" dirty="0">
                <a:solidFill>
                  <a:srgbClr val="FFFFFF"/>
                </a:solidFill>
                <a:latin typeface="Verdana"/>
                <a:cs typeface="Verdana"/>
              </a:rPr>
              <a:t>of </a:t>
            </a:r>
            <a:r>
              <a:rPr sz="1360" b="1" spc="-113" dirty="0">
                <a:solidFill>
                  <a:srgbClr val="FFFFFF"/>
                </a:solidFill>
                <a:latin typeface="Verdana"/>
                <a:cs typeface="Verdana"/>
              </a:rPr>
              <a:t>User</a:t>
            </a:r>
            <a:r>
              <a:rPr sz="1360" b="1" spc="32" dirty="0">
                <a:solidFill>
                  <a:srgbClr val="FFFFFF"/>
                </a:solidFill>
                <a:latin typeface="Verdana"/>
                <a:cs typeface="Verdana"/>
              </a:rPr>
              <a:t> </a:t>
            </a:r>
            <a:r>
              <a:rPr sz="1360" b="1" spc="-131" dirty="0">
                <a:solidFill>
                  <a:srgbClr val="FFFFFF"/>
                </a:solidFill>
                <a:latin typeface="Verdana"/>
                <a:cs typeface="Verdana"/>
              </a:rPr>
              <a:t>Interfaces</a:t>
            </a:r>
            <a:endParaRPr sz="1360">
              <a:latin typeface="Verdana"/>
              <a:cs typeface="Verdana"/>
            </a:endParaRPr>
          </a:p>
        </p:txBody>
      </p:sp>
      <p:sp>
        <p:nvSpPr>
          <p:cNvPr id="5" name="object 5"/>
          <p:cNvSpPr txBox="1"/>
          <p:nvPr/>
        </p:nvSpPr>
        <p:spPr>
          <a:xfrm>
            <a:off x="3954001" y="4857860"/>
            <a:ext cx="4275453" cy="551726"/>
          </a:xfrm>
          <a:prstGeom prst="rect">
            <a:avLst/>
          </a:prstGeom>
          <a:solidFill>
            <a:srgbClr val="FFF962"/>
          </a:solidFill>
          <a:ln w="12700">
            <a:solidFill>
              <a:srgbClr val="4F4F4F"/>
            </a:solidFill>
          </a:ln>
        </p:spPr>
        <p:txBody>
          <a:bodyPr vert="horz" wrap="square" lIns="0" tIns="131862" rIns="0" bIns="0" rtlCol="0">
            <a:spAutoFit/>
          </a:bodyPr>
          <a:lstStyle/>
          <a:p>
            <a:pPr marL="114012" marR="108254" indent="138772">
              <a:spcBef>
                <a:spcPts val="1038"/>
              </a:spcBef>
            </a:pPr>
            <a:r>
              <a:rPr sz="1360" spc="-86" dirty="0">
                <a:solidFill>
                  <a:srgbClr val="4F4F4F"/>
                </a:solidFill>
                <a:latin typeface="Verdana"/>
                <a:cs typeface="Verdana"/>
              </a:rPr>
              <a:t>Important: </a:t>
            </a:r>
            <a:r>
              <a:rPr sz="1360" spc="-41" dirty="0">
                <a:solidFill>
                  <a:srgbClr val="4F4F4F"/>
                </a:solidFill>
                <a:latin typeface="Verdana"/>
                <a:cs typeface="Verdana"/>
              </a:rPr>
              <a:t>Only </a:t>
            </a:r>
            <a:r>
              <a:rPr sz="1360" spc="-54" dirty="0">
                <a:solidFill>
                  <a:srgbClr val="4F4F4F"/>
                </a:solidFill>
                <a:latin typeface="Verdana"/>
                <a:cs typeface="Verdana"/>
              </a:rPr>
              <a:t>the </a:t>
            </a:r>
            <a:r>
              <a:rPr sz="1360" spc="-41" dirty="0">
                <a:solidFill>
                  <a:srgbClr val="4F4F4F"/>
                </a:solidFill>
                <a:latin typeface="Verdana"/>
                <a:cs typeface="Verdana"/>
              </a:rPr>
              <a:t>response </a:t>
            </a:r>
            <a:r>
              <a:rPr sz="1360" spc="-59" dirty="0">
                <a:solidFill>
                  <a:srgbClr val="4F4F4F"/>
                </a:solidFill>
                <a:latin typeface="Verdana"/>
                <a:cs typeface="Verdana"/>
              </a:rPr>
              <a:t>(and </a:t>
            </a:r>
            <a:r>
              <a:rPr sz="1360" spc="-54" dirty="0">
                <a:solidFill>
                  <a:srgbClr val="4F4F4F"/>
                </a:solidFill>
                <a:latin typeface="Verdana"/>
                <a:cs typeface="Verdana"/>
              </a:rPr>
              <a:t>the </a:t>
            </a:r>
            <a:r>
              <a:rPr sz="1360" spc="-50" dirty="0">
                <a:solidFill>
                  <a:srgbClr val="4F4F4F"/>
                </a:solidFill>
                <a:latin typeface="Verdana"/>
                <a:cs typeface="Verdana"/>
              </a:rPr>
              <a:t>request  </a:t>
            </a:r>
            <a:r>
              <a:rPr sz="1360" spc="-45" dirty="0">
                <a:solidFill>
                  <a:srgbClr val="4F4F4F"/>
                </a:solidFill>
                <a:latin typeface="Verdana"/>
                <a:cs typeface="Verdana"/>
              </a:rPr>
              <a:t>data) changes, </a:t>
            </a:r>
            <a:r>
              <a:rPr sz="1360" dirty="0">
                <a:solidFill>
                  <a:srgbClr val="4F4F4F"/>
                </a:solidFill>
                <a:latin typeface="Verdana"/>
                <a:cs typeface="Verdana"/>
              </a:rPr>
              <a:t>NOT </a:t>
            </a:r>
            <a:r>
              <a:rPr sz="1360" spc="-54" dirty="0">
                <a:solidFill>
                  <a:srgbClr val="4F4F4F"/>
                </a:solidFill>
                <a:latin typeface="Verdana"/>
                <a:cs typeface="Verdana"/>
              </a:rPr>
              <a:t>the </a:t>
            </a:r>
            <a:r>
              <a:rPr sz="1360" spc="-41" dirty="0">
                <a:solidFill>
                  <a:srgbClr val="4F4F4F"/>
                </a:solidFill>
                <a:latin typeface="Verdana"/>
                <a:cs typeface="Verdana"/>
              </a:rPr>
              <a:t>general </a:t>
            </a:r>
            <a:r>
              <a:rPr sz="1360" spc="-50" dirty="0">
                <a:solidFill>
                  <a:srgbClr val="4F4F4F"/>
                </a:solidFill>
                <a:latin typeface="Verdana"/>
                <a:cs typeface="Verdana"/>
              </a:rPr>
              <a:t>server-side</a:t>
            </a:r>
            <a:r>
              <a:rPr sz="1360" spc="-349" dirty="0">
                <a:solidFill>
                  <a:srgbClr val="4F4F4F"/>
                </a:solidFill>
                <a:latin typeface="Verdana"/>
                <a:cs typeface="Verdana"/>
              </a:rPr>
              <a:t> </a:t>
            </a:r>
            <a:r>
              <a:rPr sz="1360" spc="-63" dirty="0">
                <a:solidFill>
                  <a:srgbClr val="4F4F4F"/>
                </a:solidFill>
                <a:latin typeface="Verdana"/>
                <a:cs typeface="Verdana"/>
              </a:rPr>
              <a:t>logic!</a:t>
            </a:r>
            <a:endParaRPr sz="1360">
              <a:latin typeface="Verdana"/>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690173" y="2980287"/>
            <a:ext cx="307487" cy="1445305"/>
            <a:chOff x="4899163" y="3286594"/>
            <a:chExt cx="339090" cy="1593850"/>
          </a:xfrm>
        </p:grpSpPr>
        <p:sp>
          <p:nvSpPr>
            <p:cNvPr id="3" name="object 3"/>
            <p:cNvSpPr/>
            <p:nvPr/>
          </p:nvSpPr>
          <p:spPr>
            <a:xfrm>
              <a:off x="4905514" y="3292945"/>
              <a:ext cx="326390" cy="1581150"/>
            </a:xfrm>
            <a:custGeom>
              <a:avLst/>
              <a:gdLst/>
              <a:ahLst/>
              <a:cxnLst/>
              <a:rect l="l" t="t" r="r" b="b"/>
              <a:pathLst>
                <a:path w="326389" h="1581150">
                  <a:moveTo>
                    <a:pt x="244373" y="0"/>
                  </a:moveTo>
                  <a:lnTo>
                    <a:pt x="81457" y="0"/>
                  </a:lnTo>
                  <a:lnTo>
                    <a:pt x="81457" y="1418107"/>
                  </a:lnTo>
                  <a:lnTo>
                    <a:pt x="0" y="1418107"/>
                  </a:lnTo>
                  <a:lnTo>
                    <a:pt x="162915" y="1580997"/>
                  </a:lnTo>
                  <a:lnTo>
                    <a:pt x="325831" y="1418107"/>
                  </a:lnTo>
                  <a:lnTo>
                    <a:pt x="244373" y="1418107"/>
                  </a:lnTo>
                  <a:lnTo>
                    <a:pt x="244373" y="0"/>
                  </a:lnTo>
                  <a:close/>
                </a:path>
              </a:pathLst>
            </a:custGeom>
            <a:solidFill>
              <a:srgbClr val="521751"/>
            </a:solidFill>
          </p:spPr>
          <p:txBody>
            <a:bodyPr wrap="square" lIns="0" tIns="0" rIns="0" bIns="0" rtlCol="0"/>
            <a:lstStyle/>
            <a:p>
              <a:endParaRPr sz="1632"/>
            </a:p>
          </p:txBody>
        </p:sp>
        <p:sp>
          <p:nvSpPr>
            <p:cNvPr id="4" name="object 4"/>
            <p:cNvSpPr/>
            <p:nvPr/>
          </p:nvSpPr>
          <p:spPr>
            <a:xfrm>
              <a:off x="4905514" y="3292945"/>
              <a:ext cx="326390" cy="1581150"/>
            </a:xfrm>
            <a:custGeom>
              <a:avLst/>
              <a:gdLst/>
              <a:ahLst/>
              <a:cxnLst/>
              <a:rect l="l" t="t" r="r" b="b"/>
              <a:pathLst>
                <a:path w="326389" h="1581150">
                  <a:moveTo>
                    <a:pt x="0" y="1418104"/>
                  </a:moveTo>
                  <a:lnTo>
                    <a:pt x="81457" y="1418104"/>
                  </a:lnTo>
                  <a:lnTo>
                    <a:pt x="81457" y="0"/>
                  </a:lnTo>
                  <a:lnTo>
                    <a:pt x="244369" y="0"/>
                  </a:lnTo>
                  <a:lnTo>
                    <a:pt x="244369" y="1418104"/>
                  </a:lnTo>
                  <a:lnTo>
                    <a:pt x="325825" y="1418104"/>
                  </a:lnTo>
                  <a:lnTo>
                    <a:pt x="162912" y="1580993"/>
                  </a:lnTo>
                  <a:lnTo>
                    <a:pt x="0" y="1418104"/>
                  </a:lnTo>
                  <a:close/>
                </a:path>
              </a:pathLst>
            </a:custGeom>
            <a:ln w="12701">
              <a:solidFill>
                <a:srgbClr val="3A0E39"/>
              </a:solidFill>
            </a:ln>
          </p:spPr>
          <p:txBody>
            <a:bodyPr wrap="square" lIns="0" tIns="0" rIns="0" bIns="0" rtlCol="0"/>
            <a:lstStyle/>
            <a:p>
              <a:endParaRPr sz="1632"/>
            </a:p>
          </p:txBody>
        </p:sp>
      </p:grpSp>
      <p:grpSp>
        <p:nvGrpSpPr>
          <p:cNvPr id="5" name="object 5"/>
          <p:cNvGrpSpPr/>
          <p:nvPr/>
        </p:nvGrpSpPr>
        <p:grpSpPr>
          <a:xfrm>
            <a:off x="6183333" y="2980289"/>
            <a:ext cx="307487" cy="1445305"/>
            <a:chOff x="5443009" y="3286597"/>
            <a:chExt cx="339090" cy="1593850"/>
          </a:xfrm>
        </p:grpSpPr>
        <p:sp>
          <p:nvSpPr>
            <p:cNvPr id="6" name="object 6"/>
            <p:cNvSpPr/>
            <p:nvPr/>
          </p:nvSpPr>
          <p:spPr>
            <a:xfrm>
              <a:off x="5449353" y="3292944"/>
              <a:ext cx="326390" cy="1581150"/>
            </a:xfrm>
            <a:custGeom>
              <a:avLst/>
              <a:gdLst/>
              <a:ahLst/>
              <a:cxnLst/>
              <a:rect l="l" t="t" r="r" b="b"/>
              <a:pathLst>
                <a:path w="326389" h="1581150">
                  <a:moveTo>
                    <a:pt x="162915" y="0"/>
                  </a:moveTo>
                  <a:lnTo>
                    <a:pt x="0" y="162890"/>
                  </a:lnTo>
                  <a:lnTo>
                    <a:pt x="81457" y="162890"/>
                  </a:lnTo>
                  <a:lnTo>
                    <a:pt x="81457" y="1580997"/>
                  </a:lnTo>
                  <a:lnTo>
                    <a:pt x="244373" y="1580997"/>
                  </a:lnTo>
                  <a:lnTo>
                    <a:pt x="244373" y="162890"/>
                  </a:lnTo>
                  <a:lnTo>
                    <a:pt x="325831" y="162890"/>
                  </a:lnTo>
                  <a:lnTo>
                    <a:pt x="162915" y="0"/>
                  </a:lnTo>
                  <a:close/>
                </a:path>
              </a:pathLst>
            </a:custGeom>
            <a:solidFill>
              <a:srgbClr val="FA923F"/>
            </a:solidFill>
          </p:spPr>
          <p:txBody>
            <a:bodyPr wrap="square" lIns="0" tIns="0" rIns="0" bIns="0" rtlCol="0"/>
            <a:lstStyle/>
            <a:p>
              <a:endParaRPr sz="1632"/>
            </a:p>
          </p:txBody>
        </p:sp>
        <p:sp>
          <p:nvSpPr>
            <p:cNvPr id="7" name="object 7"/>
            <p:cNvSpPr/>
            <p:nvPr/>
          </p:nvSpPr>
          <p:spPr>
            <a:xfrm>
              <a:off x="5449360" y="3292948"/>
              <a:ext cx="326390" cy="1581150"/>
            </a:xfrm>
            <a:custGeom>
              <a:avLst/>
              <a:gdLst/>
              <a:ahLst/>
              <a:cxnLst/>
              <a:rect l="l" t="t" r="r" b="b"/>
              <a:pathLst>
                <a:path w="326389" h="1581150">
                  <a:moveTo>
                    <a:pt x="325825" y="162889"/>
                  </a:moveTo>
                  <a:lnTo>
                    <a:pt x="244367" y="162889"/>
                  </a:lnTo>
                  <a:lnTo>
                    <a:pt x="244367" y="1580993"/>
                  </a:lnTo>
                  <a:lnTo>
                    <a:pt x="81455" y="1580993"/>
                  </a:lnTo>
                  <a:lnTo>
                    <a:pt x="81455" y="162889"/>
                  </a:lnTo>
                  <a:lnTo>
                    <a:pt x="0" y="162889"/>
                  </a:lnTo>
                  <a:lnTo>
                    <a:pt x="162912" y="0"/>
                  </a:lnTo>
                  <a:lnTo>
                    <a:pt x="325825" y="162889"/>
                  </a:lnTo>
                  <a:close/>
                </a:path>
              </a:pathLst>
            </a:custGeom>
            <a:ln w="12701">
              <a:solidFill>
                <a:srgbClr val="FA923F"/>
              </a:solidFill>
            </a:ln>
          </p:spPr>
          <p:txBody>
            <a:bodyPr wrap="square" lIns="0" tIns="0" rIns="0" bIns="0" rtlCol="0"/>
            <a:lstStyle/>
            <a:p>
              <a:endParaRPr sz="1632"/>
            </a:p>
          </p:txBody>
        </p:sp>
      </p:grpSp>
      <p:grpSp>
        <p:nvGrpSpPr>
          <p:cNvPr id="8" name="object 8"/>
          <p:cNvGrpSpPr/>
          <p:nvPr/>
        </p:nvGrpSpPr>
        <p:grpSpPr>
          <a:xfrm>
            <a:off x="7609930" y="2980287"/>
            <a:ext cx="307487" cy="1445305"/>
            <a:chOff x="7016228" y="3286594"/>
            <a:chExt cx="339090" cy="1593850"/>
          </a:xfrm>
        </p:grpSpPr>
        <p:sp>
          <p:nvSpPr>
            <p:cNvPr id="9" name="object 9"/>
            <p:cNvSpPr/>
            <p:nvPr/>
          </p:nvSpPr>
          <p:spPr>
            <a:xfrm>
              <a:off x="7022579" y="3292945"/>
              <a:ext cx="326390" cy="1581150"/>
            </a:xfrm>
            <a:custGeom>
              <a:avLst/>
              <a:gdLst/>
              <a:ahLst/>
              <a:cxnLst/>
              <a:rect l="l" t="t" r="r" b="b"/>
              <a:pathLst>
                <a:path w="326390" h="1581150">
                  <a:moveTo>
                    <a:pt x="244373" y="0"/>
                  </a:moveTo>
                  <a:lnTo>
                    <a:pt x="81457" y="0"/>
                  </a:lnTo>
                  <a:lnTo>
                    <a:pt x="81457" y="1418107"/>
                  </a:lnTo>
                  <a:lnTo>
                    <a:pt x="0" y="1418107"/>
                  </a:lnTo>
                  <a:lnTo>
                    <a:pt x="162915" y="1580997"/>
                  </a:lnTo>
                  <a:lnTo>
                    <a:pt x="325831" y="1418107"/>
                  </a:lnTo>
                  <a:lnTo>
                    <a:pt x="244373" y="1418107"/>
                  </a:lnTo>
                  <a:lnTo>
                    <a:pt x="244373" y="0"/>
                  </a:lnTo>
                  <a:close/>
                </a:path>
              </a:pathLst>
            </a:custGeom>
            <a:solidFill>
              <a:srgbClr val="521751"/>
            </a:solidFill>
          </p:spPr>
          <p:txBody>
            <a:bodyPr wrap="square" lIns="0" tIns="0" rIns="0" bIns="0" rtlCol="0"/>
            <a:lstStyle/>
            <a:p>
              <a:endParaRPr sz="1632"/>
            </a:p>
          </p:txBody>
        </p:sp>
        <p:sp>
          <p:nvSpPr>
            <p:cNvPr id="10" name="object 10"/>
            <p:cNvSpPr/>
            <p:nvPr/>
          </p:nvSpPr>
          <p:spPr>
            <a:xfrm>
              <a:off x="7022579" y="3292945"/>
              <a:ext cx="326390" cy="1581150"/>
            </a:xfrm>
            <a:custGeom>
              <a:avLst/>
              <a:gdLst/>
              <a:ahLst/>
              <a:cxnLst/>
              <a:rect l="l" t="t" r="r" b="b"/>
              <a:pathLst>
                <a:path w="326390" h="1581150">
                  <a:moveTo>
                    <a:pt x="0" y="1418104"/>
                  </a:moveTo>
                  <a:lnTo>
                    <a:pt x="81457" y="1418104"/>
                  </a:lnTo>
                  <a:lnTo>
                    <a:pt x="81457" y="0"/>
                  </a:lnTo>
                  <a:lnTo>
                    <a:pt x="244369" y="0"/>
                  </a:lnTo>
                  <a:lnTo>
                    <a:pt x="244369" y="1418104"/>
                  </a:lnTo>
                  <a:lnTo>
                    <a:pt x="325825" y="1418104"/>
                  </a:lnTo>
                  <a:lnTo>
                    <a:pt x="162912" y="1580993"/>
                  </a:lnTo>
                  <a:lnTo>
                    <a:pt x="0" y="1418104"/>
                  </a:lnTo>
                  <a:close/>
                </a:path>
              </a:pathLst>
            </a:custGeom>
            <a:ln w="12701">
              <a:solidFill>
                <a:srgbClr val="3A0E39"/>
              </a:solidFill>
            </a:ln>
          </p:spPr>
          <p:txBody>
            <a:bodyPr wrap="square" lIns="0" tIns="0" rIns="0" bIns="0" rtlCol="0"/>
            <a:lstStyle/>
            <a:p>
              <a:endParaRPr sz="1632"/>
            </a:p>
          </p:txBody>
        </p:sp>
      </p:grpSp>
      <p:grpSp>
        <p:nvGrpSpPr>
          <p:cNvPr id="11" name="object 11"/>
          <p:cNvGrpSpPr/>
          <p:nvPr/>
        </p:nvGrpSpPr>
        <p:grpSpPr>
          <a:xfrm>
            <a:off x="8103078" y="2980289"/>
            <a:ext cx="307487" cy="1445305"/>
            <a:chOff x="7560061" y="3286597"/>
            <a:chExt cx="339090" cy="1593850"/>
          </a:xfrm>
        </p:grpSpPr>
        <p:sp>
          <p:nvSpPr>
            <p:cNvPr id="12" name="object 12"/>
            <p:cNvSpPr/>
            <p:nvPr/>
          </p:nvSpPr>
          <p:spPr>
            <a:xfrm>
              <a:off x="7566418" y="3292944"/>
              <a:ext cx="326390" cy="1581150"/>
            </a:xfrm>
            <a:custGeom>
              <a:avLst/>
              <a:gdLst/>
              <a:ahLst/>
              <a:cxnLst/>
              <a:rect l="l" t="t" r="r" b="b"/>
              <a:pathLst>
                <a:path w="326390" h="1581150">
                  <a:moveTo>
                    <a:pt x="162915" y="0"/>
                  </a:moveTo>
                  <a:lnTo>
                    <a:pt x="0" y="162890"/>
                  </a:lnTo>
                  <a:lnTo>
                    <a:pt x="81457" y="162890"/>
                  </a:lnTo>
                  <a:lnTo>
                    <a:pt x="81457" y="1580997"/>
                  </a:lnTo>
                  <a:lnTo>
                    <a:pt x="244373" y="1580997"/>
                  </a:lnTo>
                  <a:lnTo>
                    <a:pt x="244373" y="162890"/>
                  </a:lnTo>
                  <a:lnTo>
                    <a:pt x="325818" y="162890"/>
                  </a:lnTo>
                  <a:lnTo>
                    <a:pt x="162915" y="0"/>
                  </a:lnTo>
                  <a:close/>
                </a:path>
              </a:pathLst>
            </a:custGeom>
            <a:solidFill>
              <a:srgbClr val="FA923F"/>
            </a:solidFill>
          </p:spPr>
          <p:txBody>
            <a:bodyPr wrap="square" lIns="0" tIns="0" rIns="0" bIns="0" rtlCol="0"/>
            <a:lstStyle/>
            <a:p>
              <a:endParaRPr sz="1632"/>
            </a:p>
          </p:txBody>
        </p:sp>
        <p:sp>
          <p:nvSpPr>
            <p:cNvPr id="13" name="object 13"/>
            <p:cNvSpPr/>
            <p:nvPr/>
          </p:nvSpPr>
          <p:spPr>
            <a:xfrm>
              <a:off x="7566411" y="3292948"/>
              <a:ext cx="326390" cy="1581150"/>
            </a:xfrm>
            <a:custGeom>
              <a:avLst/>
              <a:gdLst/>
              <a:ahLst/>
              <a:cxnLst/>
              <a:rect l="l" t="t" r="r" b="b"/>
              <a:pathLst>
                <a:path w="326390" h="1581150">
                  <a:moveTo>
                    <a:pt x="325825" y="162889"/>
                  </a:moveTo>
                  <a:lnTo>
                    <a:pt x="244367" y="162889"/>
                  </a:lnTo>
                  <a:lnTo>
                    <a:pt x="244367" y="1580993"/>
                  </a:lnTo>
                  <a:lnTo>
                    <a:pt x="81455" y="1580993"/>
                  </a:lnTo>
                  <a:lnTo>
                    <a:pt x="81455" y="162889"/>
                  </a:lnTo>
                  <a:lnTo>
                    <a:pt x="0" y="162889"/>
                  </a:lnTo>
                  <a:lnTo>
                    <a:pt x="162912" y="0"/>
                  </a:lnTo>
                  <a:lnTo>
                    <a:pt x="325825" y="162889"/>
                  </a:lnTo>
                  <a:close/>
                </a:path>
              </a:pathLst>
            </a:custGeom>
            <a:ln w="12701">
              <a:solidFill>
                <a:srgbClr val="FA923F"/>
              </a:solidFill>
            </a:ln>
          </p:spPr>
          <p:txBody>
            <a:bodyPr wrap="square" lIns="0" tIns="0" rIns="0" bIns="0" rtlCol="0"/>
            <a:lstStyle/>
            <a:p>
              <a:endParaRPr sz="1632"/>
            </a:p>
          </p:txBody>
        </p:sp>
      </p:grpSp>
      <p:grpSp>
        <p:nvGrpSpPr>
          <p:cNvPr id="14" name="object 14"/>
          <p:cNvGrpSpPr/>
          <p:nvPr/>
        </p:nvGrpSpPr>
        <p:grpSpPr>
          <a:xfrm>
            <a:off x="3770417" y="2980287"/>
            <a:ext cx="307487" cy="1445305"/>
            <a:chOff x="2782099" y="3286594"/>
            <a:chExt cx="339090" cy="1593850"/>
          </a:xfrm>
        </p:grpSpPr>
        <p:sp>
          <p:nvSpPr>
            <p:cNvPr id="15" name="object 15"/>
            <p:cNvSpPr/>
            <p:nvPr/>
          </p:nvSpPr>
          <p:spPr>
            <a:xfrm>
              <a:off x="2788450" y="3292945"/>
              <a:ext cx="326390" cy="1581150"/>
            </a:xfrm>
            <a:custGeom>
              <a:avLst/>
              <a:gdLst/>
              <a:ahLst/>
              <a:cxnLst/>
              <a:rect l="l" t="t" r="r" b="b"/>
              <a:pathLst>
                <a:path w="326389" h="1581150">
                  <a:moveTo>
                    <a:pt x="244373" y="0"/>
                  </a:moveTo>
                  <a:lnTo>
                    <a:pt x="81457" y="0"/>
                  </a:lnTo>
                  <a:lnTo>
                    <a:pt x="81457" y="1418107"/>
                  </a:lnTo>
                  <a:lnTo>
                    <a:pt x="0" y="1418107"/>
                  </a:lnTo>
                  <a:lnTo>
                    <a:pt x="162915" y="1580997"/>
                  </a:lnTo>
                  <a:lnTo>
                    <a:pt x="325831" y="1418107"/>
                  </a:lnTo>
                  <a:lnTo>
                    <a:pt x="244373" y="1418107"/>
                  </a:lnTo>
                  <a:lnTo>
                    <a:pt x="244373" y="0"/>
                  </a:lnTo>
                  <a:close/>
                </a:path>
              </a:pathLst>
            </a:custGeom>
            <a:solidFill>
              <a:srgbClr val="521751"/>
            </a:solidFill>
          </p:spPr>
          <p:txBody>
            <a:bodyPr wrap="square" lIns="0" tIns="0" rIns="0" bIns="0" rtlCol="0"/>
            <a:lstStyle/>
            <a:p>
              <a:endParaRPr sz="1632"/>
            </a:p>
          </p:txBody>
        </p:sp>
        <p:sp>
          <p:nvSpPr>
            <p:cNvPr id="16" name="object 16"/>
            <p:cNvSpPr/>
            <p:nvPr/>
          </p:nvSpPr>
          <p:spPr>
            <a:xfrm>
              <a:off x="2788450" y="3292945"/>
              <a:ext cx="326390" cy="1581150"/>
            </a:xfrm>
            <a:custGeom>
              <a:avLst/>
              <a:gdLst/>
              <a:ahLst/>
              <a:cxnLst/>
              <a:rect l="l" t="t" r="r" b="b"/>
              <a:pathLst>
                <a:path w="326389" h="1581150">
                  <a:moveTo>
                    <a:pt x="0" y="1418104"/>
                  </a:moveTo>
                  <a:lnTo>
                    <a:pt x="81457" y="1418104"/>
                  </a:lnTo>
                  <a:lnTo>
                    <a:pt x="81457" y="0"/>
                  </a:lnTo>
                  <a:lnTo>
                    <a:pt x="244369" y="0"/>
                  </a:lnTo>
                  <a:lnTo>
                    <a:pt x="244369" y="1418104"/>
                  </a:lnTo>
                  <a:lnTo>
                    <a:pt x="325825" y="1418104"/>
                  </a:lnTo>
                  <a:lnTo>
                    <a:pt x="162912" y="1580993"/>
                  </a:lnTo>
                  <a:lnTo>
                    <a:pt x="0" y="1418104"/>
                  </a:lnTo>
                  <a:close/>
                </a:path>
              </a:pathLst>
            </a:custGeom>
            <a:ln w="12701">
              <a:solidFill>
                <a:srgbClr val="3A0E39"/>
              </a:solidFill>
            </a:ln>
          </p:spPr>
          <p:txBody>
            <a:bodyPr wrap="square" lIns="0" tIns="0" rIns="0" bIns="0" rtlCol="0"/>
            <a:lstStyle/>
            <a:p>
              <a:endParaRPr sz="1632"/>
            </a:p>
          </p:txBody>
        </p:sp>
      </p:grpSp>
      <p:grpSp>
        <p:nvGrpSpPr>
          <p:cNvPr id="17" name="object 17"/>
          <p:cNvGrpSpPr/>
          <p:nvPr/>
        </p:nvGrpSpPr>
        <p:grpSpPr>
          <a:xfrm>
            <a:off x="3379012" y="2980291"/>
            <a:ext cx="5422484" cy="1445305"/>
            <a:chOff x="2350465" y="3286599"/>
            <a:chExt cx="5979795" cy="1593850"/>
          </a:xfrm>
        </p:grpSpPr>
        <p:sp>
          <p:nvSpPr>
            <p:cNvPr id="18" name="object 18"/>
            <p:cNvSpPr/>
            <p:nvPr/>
          </p:nvSpPr>
          <p:spPr>
            <a:xfrm>
              <a:off x="3332289" y="3292945"/>
              <a:ext cx="326390" cy="1581150"/>
            </a:xfrm>
            <a:custGeom>
              <a:avLst/>
              <a:gdLst/>
              <a:ahLst/>
              <a:cxnLst/>
              <a:rect l="l" t="t" r="r" b="b"/>
              <a:pathLst>
                <a:path w="326389" h="1581150">
                  <a:moveTo>
                    <a:pt x="162915" y="0"/>
                  </a:moveTo>
                  <a:lnTo>
                    <a:pt x="0" y="162890"/>
                  </a:lnTo>
                  <a:lnTo>
                    <a:pt x="81457" y="162890"/>
                  </a:lnTo>
                  <a:lnTo>
                    <a:pt x="81457" y="1580997"/>
                  </a:lnTo>
                  <a:lnTo>
                    <a:pt x="244373" y="1580997"/>
                  </a:lnTo>
                  <a:lnTo>
                    <a:pt x="244373" y="162890"/>
                  </a:lnTo>
                  <a:lnTo>
                    <a:pt x="325831" y="162890"/>
                  </a:lnTo>
                  <a:lnTo>
                    <a:pt x="162915" y="0"/>
                  </a:lnTo>
                  <a:close/>
                </a:path>
              </a:pathLst>
            </a:custGeom>
            <a:solidFill>
              <a:srgbClr val="FA923F"/>
            </a:solidFill>
          </p:spPr>
          <p:txBody>
            <a:bodyPr wrap="square" lIns="0" tIns="0" rIns="0" bIns="0" rtlCol="0"/>
            <a:lstStyle/>
            <a:p>
              <a:endParaRPr sz="1632"/>
            </a:p>
          </p:txBody>
        </p:sp>
        <p:sp>
          <p:nvSpPr>
            <p:cNvPr id="19" name="object 19"/>
            <p:cNvSpPr/>
            <p:nvPr/>
          </p:nvSpPr>
          <p:spPr>
            <a:xfrm>
              <a:off x="3332295" y="3292949"/>
              <a:ext cx="326390" cy="1581150"/>
            </a:xfrm>
            <a:custGeom>
              <a:avLst/>
              <a:gdLst/>
              <a:ahLst/>
              <a:cxnLst/>
              <a:rect l="l" t="t" r="r" b="b"/>
              <a:pathLst>
                <a:path w="326389" h="1581150">
                  <a:moveTo>
                    <a:pt x="325825" y="162889"/>
                  </a:moveTo>
                  <a:lnTo>
                    <a:pt x="244367" y="162889"/>
                  </a:lnTo>
                  <a:lnTo>
                    <a:pt x="244367" y="1580993"/>
                  </a:lnTo>
                  <a:lnTo>
                    <a:pt x="81455" y="1580993"/>
                  </a:lnTo>
                  <a:lnTo>
                    <a:pt x="81455" y="162889"/>
                  </a:lnTo>
                  <a:lnTo>
                    <a:pt x="0" y="162889"/>
                  </a:lnTo>
                  <a:lnTo>
                    <a:pt x="162912" y="0"/>
                  </a:lnTo>
                  <a:lnTo>
                    <a:pt x="325825" y="162889"/>
                  </a:lnTo>
                  <a:close/>
                </a:path>
              </a:pathLst>
            </a:custGeom>
            <a:ln w="12701">
              <a:solidFill>
                <a:srgbClr val="FA923F"/>
              </a:solidFill>
            </a:ln>
          </p:spPr>
          <p:txBody>
            <a:bodyPr wrap="square" lIns="0" tIns="0" rIns="0" bIns="0" rtlCol="0"/>
            <a:lstStyle/>
            <a:p>
              <a:endParaRPr sz="1632"/>
            </a:p>
          </p:txBody>
        </p:sp>
        <p:sp>
          <p:nvSpPr>
            <p:cNvPr id="20" name="object 20"/>
            <p:cNvSpPr/>
            <p:nvPr/>
          </p:nvSpPr>
          <p:spPr>
            <a:xfrm>
              <a:off x="2356815" y="3683330"/>
              <a:ext cx="5967095" cy="783590"/>
            </a:xfrm>
            <a:custGeom>
              <a:avLst/>
              <a:gdLst/>
              <a:ahLst/>
              <a:cxnLst/>
              <a:rect l="l" t="t" r="r" b="b"/>
              <a:pathLst>
                <a:path w="5967095" h="783589">
                  <a:moveTo>
                    <a:pt x="5967069" y="0"/>
                  </a:moveTo>
                  <a:lnTo>
                    <a:pt x="0" y="0"/>
                  </a:lnTo>
                  <a:lnTo>
                    <a:pt x="0" y="783247"/>
                  </a:lnTo>
                  <a:lnTo>
                    <a:pt x="5967069" y="783247"/>
                  </a:lnTo>
                  <a:lnTo>
                    <a:pt x="5967069" y="0"/>
                  </a:lnTo>
                  <a:close/>
                </a:path>
              </a:pathLst>
            </a:custGeom>
            <a:solidFill>
              <a:srgbClr val="FFF962">
                <a:alpha val="74899"/>
              </a:srgbClr>
            </a:solidFill>
          </p:spPr>
          <p:txBody>
            <a:bodyPr wrap="square" lIns="0" tIns="0" rIns="0" bIns="0" rtlCol="0"/>
            <a:lstStyle/>
            <a:p>
              <a:endParaRPr sz="1632"/>
            </a:p>
          </p:txBody>
        </p:sp>
        <p:sp>
          <p:nvSpPr>
            <p:cNvPr id="21" name="object 21"/>
            <p:cNvSpPr/>
            <p:nvPr/>
          </p:nvSpPr>
          <p:spPr>
            <a:xfrm>
              <a:off x="2356815" y="3683330"/>
              <a:ext cx="5967095" cy="783590"/>
            </a:xfrm>
            <a:custGeom>
              <a:avLst/>
              <a:gdLst/>
              <a:ahLst/>
              <a:cxnLst/>
              <a:rect l="l" t="t" r="r" b="b"/>
              <a:pathLst>
                <a:path w="5967095" h="783589">
                  <a:moveTo>
                    <a:pt x="0" y="0"/>
                  </a:moveTo>
                  <a:lnTo>
                    <a:pt x="5967059" y="0"/>
                  </a:lnTo>
                  <a:lnTo>
                    <a:pt x="5967059" y="783246"/>
                  </a:lnTo>
                  <a:lnTo>
                    <a:pt x="0" y="783246"/>
                  </a:lnTo>
                  <a:lnTo>
                    <a:pt x="0" y="0"/>
                  </a:lnTo>
                  <a:close/>
                </a:path>
              </a:pathLst>
            </a:custGeom>
            <a:ln w="12700">
              <a:solidFill>
                <a:srgbClr val="4F4F4F"/>
              </a:solidFill>
            </a:ln>
          </p:spPr>
          <p:txBody>
            <a:bodyPr wrap="square" lIns="0" tIns="0" rIns="0" bIns="0" rtlCol="0"/>
            <a:lstStyle/>
            <a:p>
              <a:endParaRPr sz="1632"/>
            </a:p>
          </p:txBody>
        </p:sp>
        <p:sp>
          <p:nvSpPr>
            <p:cNvPr id="22" name="object 22"/>
            <p:cNvSpPr/>
            <p:nvPr/>
          </p:nvSpPr>
          <p:spPr>
            <a:xfrm>
              <a:off x="4899533" y="3925341"/>
              <a:ext cx="882015" cy="316230"/>
            </a:xfrm>
            <a:custGeom>
              <a:avLst/>
              <a:gdLst/>
              <a:ahLst/>
              <a:cxnLst/>
              <a:rect l="l" t="t" r="r" b="b"/>
              <a:pathLst>
                <a:path w="882014" h="316229">
                  <a:moveTo>
                    <a:pt x="881633" y="0"/>
                  </a:moveTo>
                  <a:lnTo>
                    <a:pt x="0" y="0"/>
                  </a:lnTo>
                  <a:lnTo>
                    <a:pt x="0" y="316191"/>
                  </a:lnTo>
                  <a:lnTo>
                    <a:pt x="881633" y="316191"/>
                  </a:lnTo>
                  <a:lnTo>
                    <a:pt x="881633" y="0"/>
                  </a:lnTo>
                  <a:close/>
                </a:path>
              </a:pathLst>
            </a:custGeom>
            <a:solidFill>
              <a:srgbClr val="FFF962"/>
            </a:solidFill>
          </p:spPr>
          <p:txBody>
            <a:bodyPr wrap="square" lIns="0" tIns="0" rIns="0" bIns="0" rtlCol="0"/>
            <a:lstStyle/>
            <a:p>
              <a:endParaRPr sz="1632"/>
            </a:p>
          </p:txBody>
        </p:sp>
      </p:grpSp>
      <p:sp>
        <p:nvSpPr>
          <p:cNvPr id="23" name="object 23"/>
          <p:cNvSpPr txBox="1">
            <a:spLocks noGrp="1"/>
          </p:cNvSpPr>
          <p:nvPr>
            <p:ph type="title"/>
          </p:nvPr>
        </p:nvSpPr>
        <p:spPr>
          <a:xfrm>
            <a:off x="1982250" y="1179250"/>
            <a:ext cx="5487953" cy="504071"/>
          </a:xfrm>
          <a:prstGeom prst="rect">
            <a:avLst/>
          </a:prstGeom>
        </p:spPr>
        <p:txBody>
          <a:bodyPr vert="horz" wrap="square" lIns="0" tIns="11516" rIns="0" bIns="0" rtlCol="0" anchor="ctr">
            <a:spAutoFit/>
          </a:bodyPr>
          <a:lstStyle/>
          <a:p>
            <a:pPr marL="11516">
              <a:lnSpc>
                <a:spcPct val="100000"/>
              </a:lnSpc>
              <a:spcBef>
                <a:spcPts val="91"/>
              </a:spcBef>
            </a:pPr>
            <a:r>
              <a:rPr spc="-122" dirty="0"/>
              <a:t>REST </a:t>
            </a:r>
            <a:r>
              <a:rPr spc="9" dirty="0"/>
              <a:t>API </a:t>
            </a:r>
            <a:r>
              <a:rPr spc="-41" dirty="0"/>
              <a:t>Big</a:t>
            </a:r>
            <a:r>
              <a:rPr spc="-145" dirty="0"/>
              <a:t> </a:t>
            </a:r>
            <a:r>
              <a:rPr spc="18" dirty="0"/>
              <a:t>Picture</a:t>
            </a:r>
          </a:p>
        </p:txBody>
      </p:sp>
      <p:sp>
        <p:nvSpPr>
          <p:cNvPr id="24" name="object 24"/>
          <p:cNvSpPr txBox="1"/>
          <p:nvPr/>
        </p:nvSpPr>
        <p:spPr>
          <a:xfrm>
            <a:off x="4950443" y="1863659"/>
            <a:ext cx="2279666" cy="382558"/>
          </a:xfrm>
          <a:prstGeom prst="rect">
            <a:avLst/>
          </a:prstGeom>
          <a:solidFill>
            <a:srgbClr val="521751"/>
          </a:solidFill>
        </p:spPr>
        <p:txBody>
          <a:bodyPr vert="horz" wrap="square" lIns="0" tIns="171594" rIns="0" bIns="0" rtlCol="0">
            <a:spAutoFit/>
          </a:bodyPr>
          <a:lstStyle/>
          <a:p>
            <a:pPr algn="ctr">
              <a:spcBef>
                <a:spcPts val="1351"/>
              </a:spcBef>
            </a:pPr>
            <a:r>
              <a:rPr sz="1360" spc="-41" dirty="0">
                <a:solidFill>
                  <a:srgbClr val="FFFFFF"/>
                </a:solidFill>
                <a:latin typeface="Verdana"/>
                <a:cs typeface="Verdana"/>
              </a:rPr>
              <a:t>Client</a:t>
            </a:r>
            <a:endParaRPr sz="1360">
              <a:latin typeface="Verdana"/>
              <a:cs typeface="Verdana"/>
            </a:endParaRPr>
          </a:p>
        </p:txBody>
      </p:sp>
      <p:sp>
        <p:nvSpPr>
          <p:cNvPr id="25" name="object 25"/>
          <p:cNvSpPr txBox="1"/>
          <p:nvPr/>
        </p:nvSpPr>
        <p:spPr>
          <a:xfrm>
            <a:off x="4950443" y="4967783"/>
            <a:ext cx="2279666" cy="381976"/>
          </a:xfrm>
          <a:prstGeom prst="rect">
            <a:avLst/>
          </a:prstGeom>
          <a:solidFill>
            <a:srgbClr val="FA923F"/>
          </a:solidFill>
        </p:spPr>
        <p:txBody>
          <a:bodyPr vert="horz" wrap="square" lIns="0" tIns="171018" rIns="0" bIns="0" rtlCol="0">
            <a:spAutoFit/>
          </a:bodyPr>
          <a:lstStyle/>
          <a:p>
            <a:pPr algn="ctr">
              <a:spcBef>
                <a:spcPts val="1347"/>
              </a:spcBef>
            </a:pPr>
            <a:r>
              <a:rPr sz="1360" spc="-68" dirty="0">
                <a:solidFill>
                  <a:srgbClr val="FFFFFF"/>
                </a:solidFill>
                <a:latin typeface="Verdana"/>
                <a:cs typeface="Verdana"/>
              </a:rPr>
              <a:t>Server</a:t>
            </a:r>
            <a:endParaRPr sz="1360">
              <a:latin typeface="Verdana"/>
              <a:cs typeface="Verdana"/>
            </a:endParaRPr>
          </a:p>
        </p:txBody>
      </p:sp>
      <p:sp>
        <p:nvSpPr>
          <p:cNvPr id="26" name="object 26"/>
          <p:cNvSpPr txBox="1"/>
          <p:nvPr/>
        </p:nvSpPr>
        <p:spPr>
          <a:xfrm>
            <a:off x="3384769" y="2531990"/>
            <a:ext cx="1571985" cy="276735"/>
          </a:xfrm>
          <a:prstGeom prst="rect">
            <a:avLst/>
          </a:prstGeom>
          <a:solidFill>
            <a:srgbClr val="EDC0EC"/>
          </a:solidFill>
          <a:ln w="12700">
            <a:solidFill>
              <a:srgbClr val="521751"/>
            </a:solidFill>
          </a:ln>
        </p:spPr>
        <p:txBody>
          <a:bodyPr vert="horz" wrap="square" lIns="0" tIns="66795" rIns="0" bIns="0" rtlCol="0">
            <a:spAutoFit/>
          </a:bodyPr>
          <a:lstStyle/>
          <a:p>
            <a:pPr marL="320155">
              <a:spcBef>
                <a:spcPts val="526"/>
              </a:spcBef>
            </a:pPr>
            <a:r>
              <a:rPr sz="1360" spc="-27" dirty="0">
                <a:solidFill>
                  <a:srgbClr val="521751"/>
                </a:solidFill>
                <a:latin typeface="Verdana"/>
                <a:cs typeface="Verdana"/>
              </a:rPr>
              <a:t>Mobile</a:t>
            </a:r>
            <a:r>
              <a:rPr sz="1360" spc="-103" dirty="0">
                <a:solidFill>
                  <a:srgbClr val="521751"/>
                </a:solidFill>
                <a:latin typeface="Verdana"/>
                <a:cs typeface="Verdana"/>
              </a:rPr>
              <a:t> </a:t>
            </a:r>
            <a:r>
              <a:rPr sz="1360" spc="18" dirty="0">
                <a:solidFill>
                  <a:srgbClr val="521751"/>
                </a:solidFill>
                <a:latin typeface="Verdana"/>
                <a:cs typeface="Verdana"/>
              </a:rPr>
              <a:t>App</a:t>
            </a:r>
            <a:endParaRPr sz="1360">
              <a:latin typeface="Verdana"/>
              <a:cs typeface="Verdana"/>
            </a:endParaRPr>
          </a:p>
        </p:txBody>
      </p:sp>
      <p:sp>
        <p:nvSpPr>
          <p:cNvPr id="27" name="object 27"/>
          <p:cNvSpPr txBox="1"/>
          <p:nvPr/>
        </p:nvSpPr>
        <p:spPr>
          <a:xfrm>
            <a:off x="5304525" y="2531990"/>
            <a:ext cx="1571985" cy="276735"/>
          </a:xfrm>
          <a:prstGeom prst="rect">
            <a:avLst/>
          </a:prstGeom>
          <a:solidFill>
            <a:srgbClr val="EDC0EC"/>
          </a:solidFill>
          <a:ln w="12700">
            <a:solidFill>
              <a:srgbClr val="521751"/>
            </a:solidFill>
          </a:ln>
        </p:spPr>
        <p:txBody>
          <a:bodyPr vert="horz" wrap="square" lIns="0" tIns="66795" rIns="0" bIns="0" rtlCol="0">
            <a:spAutoFit/>
          </a:bodyPr>
          <a:lstStyle/>
          <a:p>
            <a:pPr algn="ctr">
              <a:spcBef>
                <a:spcPts val="526"/>
              </a:spcBef>
            </a:pPr>
            <a:r>
              <a:rPr sz="1360" spc="32" dirty="0">
                <a:solidFill>
                  <a:srgbClr val="521751"/>
                </a:solidFill>
                <a:latin typeface="Verdana"/>
                <a:cs typeface="Verdana"/>
              </a:rPr>
              <a:t>SPA</a:t>
            </a:r>
            <a:endParaRPr sz="1360">
              <a:latin typeface="Verdana"/>
              <a:cs typeface="Verdana"/>
            </a:endParaRPr>
          </a:p>
        </p:txBody>
      </p:sp>
      <p:sp>
        <p:nvSpPr>
          <p:cNvPr id="28" name="object 28"/>
          <p:cNvSpPr txBox="1"/>
          <p:nvPr/>
        </p:nvSpPr>
        <p:spPr>
          <a:xfrm>
            <a:off x="7224282" y="2531990"/>
            <a:ext cx="1571985" cy="276735"/>
          </a:xfrm>
          <a:prstGeom prst="rect">
            <a:avLst/>
          </a:prstGeom>
          <a:solidFill>
            <a:srgbClr val="EDC0EC"/>
          </a:solidFill>
          <a:ln w="12700">
            <a:solidFill>
              <a:srgbClr val="521751"/>
            </a:solidFill>
          </a:ln>
        </p:spPr>
        <p:txBody>
          <a:bodyPr vert="horz" wrap="square" lIns="0" tIns="66795" rIns="0" bIns="0" rtlCol="0">
            <a:spAutoFit/>
          </a:bodyPr>
          <a:lstStyle/>
          <a:p>
            <a:pPr marL="425530">
              <a:spcBef>
                <a:spcPts val="526"/>
              </a:spcBef>
            </a:pPr>
            <a:r>
              <a:rPr sz="1360" spc="-14" dirty="0">
                <a:solidFill>
                  <a:srgbClr val="521751"/>
                </a:solidFill>
                <a:latin typeface="Verdana"/>
                <a:cs typeface="Verdana"/>
              </a:rPr>
              <a:t>Any</a:t>
            </a:r>
            <a:r>
              <a:rPr sz="1360" spc="-100" dirty="0">
                <a:solidFill>
                  <a:srgbClr val="521751"/>
                </a:solidFill>
                <a:latin typeface="Verdana"/>
                <a:cs typeface="Verdana"/>
              </a:rPr>
              <a:t> </a:t>
            </a:r>
            <a:r>
              <a:rPr sz="1360" spc="18" dirty="0">
                <a:solidFill>
                  <a:srgbClr val="521751"/>
                </a:solidFill>
                <a:latin typeface="Verdana"/>
                <a:cs typeface="Verdana"/>
              </a:rPr>
              <a:t>App</a:t>
            </a:r>
            <a:endParaRPr sz="1360">
              <a:latin typeface="Verdana"/>
              <a:cs typeface="Verdana"/>
            </a:endParaRPr>
          </a:p>
        </p:txBody>
      </p:sp>
      <p:sp>
        <p:nvSpPr>
          <p:cNvPr id="29" name="object 29"/>
          <p:cNvSpPr txBox="1"/>
          <p:nvPr/>
        </p:nvSpPr>
        <p:spPr>
          <a:xfrm>
            <a:off x="3384769" y="4510802"/>
            <a:ext cx="3491188" cy="276735"/>
          </a:xfrm>
          <a:prstGeom prst="rect">
            <a:avLst/>
          </a:prstGeom>
          <a:solidFill>
            <a:srgbClr val="FEE9D9"/>
          </a:solidFill>
          <a:ln w="12700">
            <a:solidFill>
              <a:srgbClr val="FA923F"/>
            </a:solidFill>
          </a:ln>
        </p:spPr>
        <p:txBody>
          <a:bodyPr vert="horz" wrap="square" lIns="0" tIns="66795" rIns="0" bIns="0" rtlCol="0">
            <a:spAutoFit/>
          </a:bodyPr>
          <a:lstStyle/>
          <a:p>
            <a:pPr marL="1022653">
              <a:spcBef>
                <a:spcPts val="526"/>
              </a:spcBef>
            </a:pPr>
            <a:r>
              <a:rPr sz="1360" spc="18" dirty="0">
                <a:solidFill>
                  <a:srgbClr val="FA923F"/>
                </a:solidFill>
                <a:latin typeface="Verdana"/>
                <a:cs typeface="Verdana"/>
              </a:rPr>
              <a:t>App </a:t>
            </a:r>
            <a:r>
              <a:rPr sz="1360" spc="-32" dirty="0">
                <a:solidFill>
                  <a:srgbClr val="FA923F"/>
                </a:solidFill>
                <a:latin typeface="Verdana"/>
                <a:cs typeface="Verdana"/>
              </a:rPr>
              <a:t>Backend</a:t>
            </a:r>
            <a:r>
              <a:rPr sz="1360" spc="-199" dirty="0">
                <a:solidFill>
                  <a:srgbClr val="FA923F"/>
                </a:solidFill>
                <a:latin typeface="Verdana"/>
                <a:cs typeface="Verdana"/>
              </a:rPr>
              <a:t> </a:t>
            </a:r>
            <a:r>
              <a:rPr sz="1360" spc="-14" dirty="0">
                <a:solidFill>
                  <a:srgbClr val="FA923F"/>
                </a:solidFill>
                <a:latin typeface="Verdana"/>
                <a:cs typeface="Verdana"/>
              </a:rPr>
              <a:t>API</a:t>
            </a:r>
            <a:endParaRPr sz="1360">
              <a:latin typeface="Verdana"/>
              <a:cs typeface="Verdana"/>
            </a:endParaRPr>
          </a:p>
        </p:txBody>
      </p:sp>
      <p:sp>
        <p:nvSpPr>
          <p:cNvPr id="30" name="object 30"/>
          <p:cNvSpPr txBox="1"/>
          <p:nvPr/>
        </p:nvSpPr>
        <p:spPr>
          <a:xfrm>
            <a:off x="7224282" y="4510802"/>
            <a:ext cx="1571985" cy="276735"/>
          </a:xfrm>
          <a:prstGeom prst="rect">
            <a:avLst/>
          </a:prstGeom>
          <a:solidFill>
            <a:srgbClr val="FEE9D9"/>
          </a:solidFill>
          <a:ln w="12700">
            <a:solidFill>
              <a:srgbClr val="FA923F"/>
            </a:solidFill>
          </a:ln>
        </p:spPr>
        <p:txBody>
          <a:bodyPr vert="horz" wrap="square" lIns="0" tIns="66795" rIns="0" bIns="0" rtlCol="0">
            <a:spAutoFit/>
          </a:bodyPr>
          <a:lstStyle/>
          <a:p>
            <a:pPr marL="319003">
              <a:spcBef>
                <a:spcPts val="526"/>
              </a:spcBef>
            </a:pPr>
            <a:r>
              <a:rPr sz="1360" spc="-54" dirty="0">
                <a:solidFill>
                  <a:srgbClr val="FA923F"/>
                </a:solidFill>
                <a:latin typeface="Verdana"/>
                <a:cs typeface="Verdana"/>
              </a:rPr>
              <a:t>Service</a:t>
            </a:r>
            <a:r>
              <a:rPr sz="1360" spc="-103" dirty="0">
                <a:solidFill>
                  <a:srgbClr val="FA923F"/>
                </a:solidFill>
                <a:latin typeface="Verdana"/>
                <a:cs typeface="Verdana"/>
              </a:rPr>
              <a:t> </a:t>
            </a:r>
            <a:r>
              <a:rPr sz="1360" spc="-14" dirty="0">
                <a:solidFill>
                  <a:srgbClr val="FA923F"/>
                </a:solidFill>
                <a:latin typeface="Verdana"/>
                <a:cs typeface="Verdana"/>
              </a:rPr>
              <a:t>API</a:t>
            </a:r>
            <a:endParaRPr sz="1360">
              <a:latin typeface="Verdana"/>
              <a:cs typeface="Verdana"/>
            </a:endParaRPr>
          </a:p>
        </p:txBody>
      </p:sp>
      <p:sp>
        <p:nvSpPr>
          <p:cNvPr id="31" name="object 31"/>
          <p:cNvSpPr txBox="1"/>
          <p:nvPr/>
        </p:nvSpPr>
        <p:spPr>
          <a:xfrm>
            <a:off x="5690509" y="3559503"/>
            <a:ext cx="799812" cy="244174"/>
          </a:xfrm>
          <a:prstGeom prst="rect">
            <a:avLst/>
          </a:prstGeom>
          <a:ln w="12700">
            <a:solidFill>
              <a:srgbClr val="4F4F4F"/>
            </a:solidFill>
          </a:ln>
        </p:spPr>
        <p:txBody>
          <a:bodyPr vert="horz" wrap="square" lIns="0" tIns="34549" rIns="0" bIns="0" rtlCol="0">
            <a:spAutoFit/>
          </a:bodyPr>
          <a:lstStyle/>
          <a:p>
            <a:pPr marL="195778">
              <a:spcBef>
                <a:spcPts val="272"/>
              </a:spcBef>
            </a:pPr>
            <a:r>
              <a:rPr sz="1360" spc="-14" dirty="0">
                <a:solidFill>
                  <a:srgbClr val="4F4F4F"/>
                </a:solidFill>
                <a:latin typeface="Verdana"/>
                <a:cs typeface="Verdana"/>
              </a:rPr>
              <a:t>Data</a:t>
            </a:r>
            <a:endParaRPr sz="1360">
              <a:latin typeface="Verdana"/>
              <a:cs typeface="Verdana"/>
            </a:endParaRPr>
          </a:p>
        </p:txBody>
      </p:sp>
      <p:grpSp>
        <p:nvGrpSpPr>
          <p:cNvPr id="32" name="object 32"/>
          <p:cNvGrpSpPr/>
          <p:nvPr/>
        </p:nvGrpSpPr>
        <p:grpSpPr>
          <a:xfrm>
            <a:off x="1976492" y="3334289"/>
            <a:ext cx="1205764" cy="722077"/>
            <a:chOff x="803798" y="3676980"/>
            <a:chExt cx="1329690" cy="796290"/>
          </a:xfrm>
        </p:grpSpPr>
        <p:sp>
          <p:nvSpPr>
            <p:cNvPr id="33" name="object 33"/>
            <p:cNvSpPr/>
            <p:nvPr/>
          </p:nvSpPr>
          <p:spPr>
            <a:xfrm>
              <a:off x="810148" y="3683330"/>
              <a:ext cx="1316990" cy="783590"/>
            </a:xfrm>
            <a:custGeom>
              <a:avLst/>
              <a:gdLst/>
              <a:ahLst/>
              <a:cxnLst/>
              <a:rect l="l" t="t" r="r" b="b"/>
              <a:pathLst>
                <a:path w="1316989" h="783589">
                  <a:moveTo>
                    <a:pt x="1316873" y="0"/>
                  </a:moveTo>
                  <a:lnTo>
                    <a:pt x="0" y="0"/>
                  </a:lnTo>
                  <a:lnTo>
                    <a:pt x="0" y="783247"/>
                  </a:lnTo>
                  <a:lnTo>
                    <a:pt x="1316873" y="783247"/>
                  </a:lnTo>
                  <a:lnTo>
                    <a:pt x="1316873" y="0"/>
                  </a:lnTo>
                  <a:close/>
                </a:path>
              </a:pathLst>
            </a:custGeom>
            <a:solidFill>
              <a:srgbClr val="FFF962"/>
            </a:solidFill>
          </p:spPr>
          <p:txBody>
            <a:bodyPr wrap="square" lIns="0" tIns="0" rIns="0" bIns="0" rtlCol="0"/>
            <a:lstStyle/>
            <a:p>
              <a:endParaRPr sz="1632"/>
            </a:p>
          </p:txBody>
        </p:sp>
        <p:sp>
          <p:nvSpPr>
            <p:cNvPr id="34" name="object 34"/>
            <p:cNvSpPr/>
            <p:nvPr/>
          </p:nvSpPr>
          <p:spPr>
            <a:xfrm>
              <a:off x="810148" y="3683330"/>
              <a:ext cx="1316990" cy="783590"/>
            </a:xfrm>
            <a:custGeom>
              <a:avLst/>
              <a:gdLst/>
              <a:ahLst/>
              <a:cxnLst/>
              <a:rect l="l" t="t" r="r" b="b"/>
              <a:pathLst>
                <a:path w="1316989" h="783589">
                  <a:moveTo>
                    <a:pt x="0" y="0"/>
                  </a:moveTo>
                  <a:lnTo>
                    <a:pt x="1316871" y="0"/>
                  </a:lnTo>
                  <a:lnTo>
                    <a:pt x="1316871" y="783246"/>
                  </a:lnTo>
                  <a:lnTo>
                    <a:pt x="0" y="783246"/>
                  </a:lnTo>
                  <a:lnTo>
                    <a:pt x="0" y="0"/>
                  </a:lnTo>
                  <a:close/>
                </a:path>
              </a:pathLst>
            </a:custGeom>
            <a:ln w="12700">
              <a:solidFill>
                <a:srgbClr val="4F4F4F"/>
              </a:solidFill>
            </a:ln>
          </p:spPr>
          <p:txBody>
            <a:bodyPr wrap="square" lIns="0" tIns="0" rIns="0" bIns="0" rtlCol="0"/>
            <a:lstStyle/>
            <a:p>
              <a:endParaRPr sz="1632"/>
            </a:p>
          </p:txBody>
        </p:sp>
      </p:grpSp>
      <p:sp>
        <p:nvSpPr>
          <p:cNvPr id="35" name="object 35"/>
          <p:cNvSpPr txBox="1"/>
          <p:nvPr/>
        </p:nvSpPr>
        <p:spPr>
          <a:xfrm>
            <a:off x="2176260" y="3361409"/>
            <a:ext cx="803843" cy="634833"/>
          </a:xfrm>
          <a:prstGeom prst="rect">
            <a:avLst/>
          </a:prstGeom>
        </p:spPr>
        <p:txBody>
          <a:bodyPr vert="horz" wrap="square" lIns="0" tIns="5758" rIns="0" bIns="0" rtlCol="0">
            <a:spAutoFit/>
          </a:bodyPr>
          <a:lstStyle/>
          <a:p>
            <a:pPr marL="11516" marR="4607" algn="ctr">
              <a:lnSpc>
                <a:spcPct val="102699"/>
              </a:lnSpc>
              <a:spcBef>
                <a:spcPts val="45"/>
              </a:spcBef>
            </a:pPr>
            <a:r>
              <a:rPr sz="1360" spc="5" dirty="0">
                <a:solidFill>
                  <a:srgbClr val="4F4F4F"/>
                </a:solidFill>
                <a:latin typeface="Verdana"/>
                <a:cs typeface="Verdana"/>
              </a:rPr>
              <a:t>ONLY</a:t>
            </a:r>
            <a:r>
              <a:rPr sz="1360" spc="-181" dirty="0">
                <a:solidFill>
                  <a:srgbClr val="4F4F4F"/>
                </a:solidFill>
                <a:latin typeface="Verdana"/>
                <a:cs typeface="Verdana"/>
              </a:rPr>
              <a:t> </a:t>
            </a:r>
            <a:r>
              <a:rPr sz="1360" spc="-54" dirty="0">
                <a:solidFill>
                  <a:srgbClr val="4F4F4F"/>
                </a:solidFill>
                <a:latin typeface="Verdana"/>
                <a:cs typeface="Verdana"/>
              </a:rPr>
              <a:t>the  </a:t>
            </a:r>
            <a:r>
              <a:rPr sz="1360" spc="-41" dirty="0">
                <a:solidFill>
                  <a:srgbClr val="4F4F4F"/>
                </a:solidFill>
                <a:latin typeface="Verdana"/>
                <a:cs typeface="Verdana"/>
              </a:rPr>
              <a:t>Data,</a:t>
            </a:r>
            <a:r>
              <a:rPr sz="1360" spc="-177" dirty="0">
                <a:solidFill>
                  <a:srgbClr val="4F4F4F"/>
                </a:solidFill>
                <a:latin typeface="Verdana"/>
                <a:cs typeface="Verdana"/>
              </a:rPr>
              <a:t> </a:t>
            </a:r>
            <a:r>
              <a:rPr sz="1360" spc="-45" dirty="0">
                <a:solidFill>
                  <a:srgbClr val="4F4F4F"/>
                </a:solidFill>
                <a:latin typeface="Verdana"/>
                <a:cs typeface="Verdana"/>
              </a:rPr>
              <a:t>not  </a:t>
            </a:r>
            <a:r>
              <a:rPr sz="1360" spc="-54" dirty="0">
                <a:solidFill>
                  <a:srgbClr val="4F4F4F"/>
                </a:solidFill>
                <a:latin typeface="Verdana"/>
                <a:cs typeface="Verdana"/>
              </a:rPr>
              <a:t>the</a:t>
            </a:r>
            <a:r>
              <a:rPr sz="1360" spc="-118" dirty="0">
                <a:solidFill>
                  <a:srgbClr val="4F4F4F"/>
                </a:solidFill>
                <a:latin typeface="Verdana"/>
                <a:cs typeface="Verdana"/>
              </a:rPr>
              <a:t> </a:t>
            </a:r>
            <a:r>
              <a:rPr sz="1360" spc="-136" dirty="0">
                <a:solidFill>
                  <a:srgbClr val="4F4F4F"/>
                </a:solidFill>
                <a:latin typeface="Verdana"/>
                <a:cs typeface="Verdana"/>
              </a:rPr>
              <a:t>UI!</a:t>
            </a:r>
            <a:endParaRPr sz="1360">
              <a:latin typeface="Verdana"/>
              <a:cs typeface="Verdana"/>
            </a:endParaRPr>
          </a:p>
        </p:txBody>
      </p:sp>
      <p:grpSp>
        <p:nvGrpSpPr>
          <p:cNvPr id="36" name="object 36"/>
          <p:cNvGrpSpPr/>
          <p:nvPr/>
        </p:nvGrpSpPr>
        <p:grpSpPr>
          <a:xfrm>
            <a:off x="3029858" y="3502152"/>
            <a:ext cx="544149" cy="389252"/>
            <a:chOff x="1965426" y="3862095"/>
            <a:chExt cx="600075" cy="429259"/>
          </a:xfrm>
        </p:grpSpPr>
        <p:sp>
          <p:nvSpPr>
            <p:cNvPr id="37" name="object 37"/>
            <p:cNvSpPr/>
            <p:nvPr/>
          </p:nvSpPr>
          <p:spPr>
            <a:xfrm>
              <a:off x="1971776" y="3868445"/>
              <a:ext cx="587375" cy="416559"/>
            </a:xfrm>
            <a:custGeom>
              <a:avLst/>
              <a:gdLst/>
              <a:ahLst/>
              <a:cxnLst/>
              <a:rect l="l" t="t" r="r" b="b"/>
              <a:pathLst>
                <a:path w="587375" h="416560">
                  <a:moveTo>
                    <a:pt x="378650" y="0"/>
                  </a:moveTo>
                  <a:lnTo>
                    <a:pt x="378650" y="104101"/>
                  </a:lnTo>
                  <a:lnTo>
                    <a:pt x="0" y="104101"/>
                  </a:lnTo>
                  <a:lnTo>
                    <a:pt x="0" y="312318"/>
                  </a:lnTo>
                  <a:lnTo>
                    <a:pt x="378650" y="312318"/>
                  </a:lnTo>
                  <a:lnTo>
                    <a:pt x="378650" y="416420"/>
                  </a:lnTo>
                  <a:lnTo>
                    <a:pt x="586879" y="208216"/>
                  </a:lnTo>
                  <a:lnTo>
                    <a:pt x="378650" y="0"/>
                  </a:lnTo>
                  <a:close/>
                </a:path>
              </a:pathLst>
            </a:custGeom>
            <a:solidFill>
              <a:srgbClr val="FFF962"/>
            </a:solidFill>
          </p:spPr>
          <p:txBody>
            <a:bodyPr wrap="square" lIns="0" tIns="0" rIns="0" bIns="0" rtlCol="0"/>
            <a:lstStyle/>
            <a:p>
              <a:endParaRPr sz="1632"/>
            </a:p>
          </p:txBody>
        </p:sp>
        <p:sp>
          <p:nvSpPr>
            <p:cNvPr id="38" name="object 38"/>
            <p:cNvSpPr/>
            <p:nvPr/>
          </p:nvSpPr>
          <p:spPr>
            <a:xfrm>
              <a:off x="1971776" y="3868445"/>
              <a:ext cx="587375" cy="416559"/>
            </a:xfrm>
            <a:custGeom>
              <a:avLst/>
              <a:gdLst/>
              <a:ahLst/>
              <a:cxnLst/>
              <a:rect l="l" t="t" r="r" b="b"/>
              <a:pathLst>
                <a:path w="587375" h="416560">
                  <a:moveTo>
                    <a:pt x="0" y="104106"/>
                  </a:moveTo>
                  <a:lnTo>
                    <a:pt x="378645" y="104106"/>
                  </a:lnTo>
                  <a:lnTo>
                    <a:pt x="378645" y="0"/>
                  </a:lnTo>
                  <a:lnTo>
                    <a:pt x="586885" y="208212"/>
                  </a:lnTo>
                  <a:lnTo>
                    <a:pt x="378645" y="416424"/>
                  </a:lnTo>
                  <a:lnTo>
                    <a:pt x="378645" y="312318"/>
                  </a:lnTo>
                  <a:lnTo>
                    <a:pt x="0" y="312318"/>
                  </a:lnTo>
                  <a:lnTo>
                    <a:pt x="0" y="104106"/>
                  </a:lnTo>
                  <a:close/>
                </a:path>
              </a:pathLst>
            </a:custGeom>
            <a:ln w="12700">
              <a:solidFill>
                <a:srgbClr val="4F4F4F"/>
              </a:solidFill>
            </a:ln>
          </p:spPr>
          <p:txBody>
            <a:bodyPr wrap="square" lIns="0" tIns="0" rIns="0" bIns="0" rtlCol="0"/>
            <a:lstStyle/>
            <a:p>
              <a:endParaRPr sz="1632"/>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8080" y="1179249"/>
            <a:ext cx="4577073" cy="504071"/>
          </a:xfrm>
          <a:prstGeom prst="rect">
            <a:avLst/>
          </a:prstGeom>
        </p:spPr>
        <p:txBody>
          <a:bodyPr vert="horz" wrap="square" lIns="0" tIns="11516" rIns="0" bIns="0" rtlCol="0" anchor="ctr">
            <a:spAutoFit/>
          </a:bodyPr>
          <a:lstStyle/>
          <a:p>
            <a:pPr marL="11516">
              <a:lnSpc>
                <a:spcPct val="100000"/>
              </a:lnSpc>
              <a:spcBef>
                <a:spcPts val="91"/>
              </a:spcBef>
            </a:pPr>
            <a:r>
              <a:rPr spc="54" dirty="0"/>
              <a:t>Data</a:t>
            </a:r>
            <a:r>
              <a:rPr spc="-131" dirty="0"/>
              <a:t> </a:t>
            </a:r>
            <a:r>
              <a:rPr spc="-5" dirty="0"/>
              <a:t>Formats</a:t>
            </a:r>
          </a:p>
        </p:txBody>
      </p:sp>
      <p:sp>
        <p:nvSpPr>
          <p:cNvPr id="3" name="object 3"/>
          <p:cNvSpPr txBox="1"/>
          <p:nvPr/>
        </p:nvSpPr>
        <p:spPr>
          <a:xfrm>
            <a:off x="1987173" y="1863659"/>
            <a:ext cx="1941660" cy="312785"/>
          </a:xfrm>
          <a:prstGeom prst="rect">
            <a:avLst/>
          </a:prstGeom>
          <a:solidFill>
            <a:srgbClr val="521751"/>
          </a:solidFill>
        </p:spPr>
        <p:txBody>
          <a:bodyPr vert="horz" wrap="square" lIns="0" tIns="102496" rIns="0" bIns="0" rtlCol="0">
            <a:spAutoFit/>
          </a:bodyPr>
          <a:lstStyle/>
          <a:p>
            <a:pPr algn="ctr">
              <a:spcBef>
                <a:spcPts val="807"/>
              </a:spcBef>
            </a:pPr>
            <a:r>
              <a:rPr sz="1360" spc="18" dirty="0">
                <a:solidFill>
                  <a:srgbClr val="FFFFFF"/>
                </a:solidFill>
                <a:latin typeface="Verdana"/>
                <a:cs typeface="Verdana"/>
              </a:rPr>
              <a:t>HTML</a:t>
            </a:r>
            <a:endParaRPr sz="1360">
              <a:latin typeface="Verdana"/>
              <a:cs typeface="Verdana"/>
            </a:endParaRPr>
          </a:p>
        </p:txBody>
      </p:sp>
      <p:sp>
        <p:nvSpPr>
          <p:cNvPr id="4" name="object 4"/>
          <p:cNvSpPr txBox="1"/>
          <p:nvPr/>
        </p:nvSpPr>
        <p:spPr>
          <a:xfrm>
            <a:off x="4075417" y="1863659"/>
            <a:ext cx="1941660" cy="312785"/>
          </a:xfrm>
          <a:prstGeom prst="rect">
            <a:avLst/>
          </a:prstGeom>
          <a:solidFill>
            <a:srgbClr val="521751"/>
          </a:solidFill>
        </p:spPr>
        <p:txBody>
          <a:bodyPr vert="horz" wrap="square" lIns="0" tIns="102496" rIns="0" bIns="0" rtlCol="0">
            <a:spAutoFit/>
          </a:bodyPr>
          <a:lstStyle/>
          <a:p>
            <a:pPr marL="560847">
              <a:spcBef>
                <a:spcPts val="807"/>
              </a:spcBef>
            </a:pPr>
            <a:r>
              <a:rPr sz="1360" spc="-9" dirty="0">
                <a:solidFill>
                  <a:srgbClr val="FFFFFF"/>
                </a:solidFill>
                <a:latin typeface="Verdana"/>
                <a:cs typeface="Verdana"/>
              </a:rPr>
              <a:t>Plain</a:t>
            </a:r>
            <a:r>
              <a:rPr sz="1360" spc="-95" dirty="0">
                <a:solidFill>
                  <a:srgbClr val="FFFFFF"/>
                </a:solidFill>
                <a:latin typeface="Verdana"/>
                <a:cs typeface="Verdana"/>
              </a:rPr>
              <a:t> </a:t>
            </a:r>
            <a:r>
              <a:rPr sz="1360" spc="-41" dirty="0">
                <a:solidFill>
                  <a:srgbClr val="FFFFFF"/>
                </a:solidFill>
                <a:latin typeface="Verdana"/>
                <a:cs typeface="Verdana"/>
              </a:rPr>
              <a:t>Text</a:t>
            </a:r>
            <a:endParaRPr sz="1360">
              <a:latin typeface="Verdana"/>
              <a:cs typeface="Verdana"/>
            </a:endParaRPr>
          </a:p>
        </p:txBody>
      </p:sp>
      <p:sp>
        <p:nvSpPr>
          <p:cNvPr id="5" name="object 5"/>
          <p:cNvSpPr txBox="1"/>
          <p:nvPr/>
        </p:nvSpPr>
        <p:spPr>
          <a:xfrm>
            <a:off x="6163658" y="1863659"/>
            <a:ext cx="1941660" cy="312785"/>
          </a:xfrm>
          <a:prstGeom prst="rect">
            <a:avLst/>
          </a:prstGeom>
          <a:solidFill>
            <a:srgbClr val="521751"/>
          </a:solidFill>
        </p:spPr>
        <p:txBody>
          <a:bodyPr vert="horz" wrap="square" lIns="0" tIns="102496" rIns="0" bIns="0" rtlCol="0">
            <a:spAutoFit/>
          </a:bodyPr>
          <a:lstStyle/>
          <a:p>
            <a:pPr algn="ctr">
              <a:spcBef>
                <a:spcPts val="807"/>
              </a:spcBef>
            </a:pPr>
            <a:r>
              <a:rPr sz="1360" dirty="0">
                <a:solidFill>
                  <a:srgbClr val="FFFFFF"/>
                </a:solidFill>
                <a:latin typeface="Verdana"/>
                <a:cs typeface="Verdana"/>
              </a:rPr>
              <a:t>XML</a:t>
            </a:r>
            <a:endParaRPr sz="1360">
              <a:latin typeface="Verdana"/>
              <a:cs typeface="Verdana"/>
            </a:endParaRPr>
          </a:p>
        </p:txBody>
      </p:sp>
      <p:sp>
        <p:nvSpPr>
          <p:cNvPr id="6" name="object 6"/>
          <p:cNvSpPr txBox="1"/>
          <p:nvPr/>
        </p:nvSpPr>
        <p:spPr>
          <a:xfrm>
            <a:off x="8251899" y="1863659"/>
            <a:ext cx="1941660" cy="312785"/>
          </a:xfrm>
          <a:prstGeom prst="rect">
            <a:avLst/>
          </a:prstGeom>
          <a:solidFill>
            <a:srgbClr val="521751"/>
          </a:solidFill>
        </p:spPr>
        <p:txBody>
          <a:bodyPr vert="horz" wrap="square" lIns="0" tIns="102496" rIns="0" bIns="0" rtlCol="0">
            <a:spAutoFit/>
          </a:bodyPr>
          <a:lstStyle/>
          <a:p>
            <a:pPr algn="ctr">
              <a:spcBef>
                <a:spcPts val="807"/>
              </a:spcBef>
            </a:pPr>
            <a:r>
              <a:rPr sz="1360" spc="-54" dirty="0">
                <a:solidFill>
                  <a:srgbClr val="FFFFFF"/>
                </a:solidFill>
                <a:latin typeface="Verdana"/>
                <a:cs typeface="Verdana"/>
              </a:rPr>
              <a:t>JSON</a:t>
            </a:r>
            <a:endParaRPr sz="1360">
              <a:latin typeface="Verdana"/>
              <a:cs typeface="Verdana"/>
            </a:endParaRPr>
          </a:p>
        </p:txBody>
      </p:sp>
      <p:sp>
        <p:nvSpPr>
          <p:cNvPr id="7" name="object 7"/>
          <p:cNvSpPr txBox="1"/>
          <p:nvPr/>
        </p:nvSpPr>
        <p:spPr>
          <a:xfrm>
            <a:off x="1992931" y="2413671"/>
            <a:ext cx="1930144" cy="319755"/>
          </a:xfrm>
          <a:prstGeom prst="rect">
            <a:avLst/>
          </a:prstGeom>
          <a:solidFill>
            <a:srgbClr val="EDC0EC"/>
          </a:solidFill>
          <a:ln w="12700">
            <a:solidFill>
              <a:srgbClr val="521751"/>
            </a:solidFill>
          </a:ln>
        </p:spPr>
        <p:txBody>
          <a:bodyPr vert="horz" wrap="square" lIns="0" tIns="150864" rIns="0" bIns="0" rtlCol="0">
            <a:spAutoFit/>
          </a:bodyPr>
          <a:lstStyle/>
          <a:p>
            <a:pPr marL="384646">
              <a:spcBef>
                <a:spcPts val="1188"/>
              </a:spcBef>
            </a:pPr>
            <a:r>
              <a:rPr sz="1088" spc="-5" dirty="0">
                <a:solidFill>
                  <a:srgbClr val="521751"/>
                </a:solidFill>
                <a:latin typeface="Courier New"/>
                <a:cs typeface="Courier New"/>
              </a:rPr>
              <a:t>&lt;p&gt;Node.js&lt;/p&gt;</a:t>
            </a:r>
            <a:endParaRPr sz="1088">
              <a:latin typeface="Courier New"/>
              <a:cs typeface="Courier New"/>
            </a:endParaRPr>
          </a:p>
        </p:txBody>
      </p:sp>
      <p:sp>
        <p:nvSpPr>
          <p:cNvPr id="8" name="object 8"/>
          <p:cNvSpPr txBox="1"/>
          <p:nvPr/>
        </p:nvSpPr>
        <p:spPr>
          <a:xfrm>
            <a:off x="4081175" y="2413671"/>
            <a:ext cx="1930144" cy="319755"/>
          </a:xfrm>
          <a:prstGeom prst="rect">
            <a:avLst/>
          </a:prstGeom>
          <a:solidFill>
            <a:srgbClr val="EDC0EC"/>
          </a:solidFill>
          <a:ln w="12700">
            <a:solidFill>
              <a:srgbClr val="521751"/>
            </a:solidFill>
          </a:ln>
        </p:spPr>
        <p:txBody>
          <a:bodyPr vert="horz" wrap="square" lIns="0" tIns="150864" rIns="0" bIns="0" rtlCol="0">
            <a:spAutoFit/>
          </a:bodyPr>
          <a:lstStyle/>
          <a:p>
            <a:pPr algn="ctr">
              <a:spcBef>
                <a:spcPts val="1188"/>
              </a:spcBef>
            </a:pPr>
            <a:r>
              <a:rPr sz="1088" spc="-5" dirty="0">
                <a:solidFill>
                  <a:srgbClr val="521751"/>
                </a:solidFill>
                <a:latin typeface="Courier New"/>
                <a:cs typeface="Courier New"/>
              </a:rPr>
              <a:t>Node.js</a:t>
            </a:r>
            <a:endParaRPr sz="1088">
              <a:latin typeface="Courier New"/>
              <a:cs typeface="Courier New"/>
            </a:endParaRPr>
          </a:p>
        </p:txBody>
      </p:sp>
      <p:sp>
        <p:nvSpPr>
          <p:cNvPr id="9" name="object 9"/>
          <p:cNvSpPr txBox="1"/>
          <p:nvPr/>
        </p:nvSpPr>
        <p:spPr>
          <a:xfrm>
            <a:off x="6169416" y="2413671"/>
            <a:ext cx="1930144" cy="319755"/>
          </a:xfrm>
          <a:prstGeom prst="rect">
            <a:avLst/>
          </a:prstGeom>
          <a:solidFill>
            <a:srgbClr val="EDC0EC"/>
          </a:solidFill>
          <a:ln w="12700">
            <a:solidFill>
              <a:srgbClr val="521751"/>
            </a:solidFill>
          </a:ln>
        </p:spPr>
        <p:txBody>
          <a:bodyPr vert="horz" wrap="square" lIns="0" tIns="150864" rIns="0" bIns="0" rtlCol="0">
            <a:spAutoFit/>
          </a:bodyPr>
          <a:lstStyle/>
          <a:p>
            <a:pPr marL="135893">
              <a:spcBef>
                <a:spcPts val="1188"/>
              </a:spcBef>
            </a:pPr>
            <a:r>
              <a:rPr sz="1088" spc="-5" dirty="0">
                <a:solidFill>
                  <a:srgbClr val="521751"/>
                </a:solidFill>
                <a:latin typeface="Courier New"/>
                <a:cs typeface="Courier New"/>
              </a:rPr>
              <a:t>&lt;name&gt;Node.js&lt;/name&gt;</a:t>
            </a:r>
            <a:endParaRPr sz="1088">
              <a:latin typeface="Courier New"/>
              <a:cs typeface="Courier New"/>
            </a:endParaRPr>
          </a:p>
        </p:txBody>
      </p:sp>
      <p:sp>
        <p:nvSpPr>
          <p:cNvPr id="10" name="object 10"/>
          <p:cNvSpPr txBox="1"/>
          <p:nvPr/>
        </p:nvSpPr>
        <p:spPr>
          <a:xfrm>
            <a:off x="8257658" y="2413671"/>
            <a:ext cx="1930144" cy="319755"/>
          </a:xfrm>
          <a:prstGeom prst="rect">
            <a:avLst/>
          </a:prstGeom>
          <a:solidFill>
            <a:srgbClr val="EDC0EC"/>
          </a:solidFill>
          <a:ln w="12700">
            <a:solidFill>
              <a:srgbClr val="521751"/>
            </a:solidFill>
          </a:ln>
        </p:spPr>
        <p:txBody>
          <a:bodyPr vert="horz" wrap="square" lIns="0" tIns="150864" rIns="0" bIns="0" rtlCol="0">
            <a:spAutoFit/>
          </a:bodyPr>
          <a:lstStyle/>
          <a:p>
            <a:pPr marL="135893">
              <a:spcBef>
                <a:spcPts val="1188"/>
              </a:spcBef>
            </a:pPr>
            <a:r>
              <a:rPr sz="1088" spc="-5" dirty="0">
                <a:solidFill>
                  <a:srgbClr val="521751"/>
                </a:solidFill>
                <a:latin typeface="Courier New"/>
                <a:cs typeface="Courier New"/>
              </a:rPr>
              <a:t>{"title":</a:t>
            </a:r>
            <a:r>
              <a:rPr sz="1088" spc="-36" dirty="0">
                <a:solidFill>
                  <a:srgbClr val="521751"/>
                </a:solidFill>
                <a:latin typeface="Courier New"/>
                <a:cs typeface="Courier New"/>
              </a:rPr>
              <a:t> </a:t>
            </a:r>
            <a:r>
              <a:rPr sz="1088" spc="-5" dirty="0">
                <a:solidFill>
                  <a:srgbClr val="521751"/>
                </a:solidFill>
                <a:latin typeface="Courier New"/>
                <a:cs typeface="Courier New"/>
              </a:rPr>
              <a:t>"Node.js"}</a:t>
            </a:r>
            <a:endParaRPr sz="1088">
              <a:latin typeface="Courier New"/>
              <a:cs typeface="Courier New"/>
            </a:endParaRPr>
          </a:p>
        </p:txBody>
      </p:sp>
      <p:sp>
        <p:nvSpPr>
          <p:cNvPr id="11" name="object 11"/>
          <p:cNvSpPr txBox="1"/>
          <p:nvPr/>
        </p:nvSpPr>
        <p:spPr>
          <a:xfrm>
            <a:off x="1987173" y="3114153"/>
            <a:ext cx="1941660" cy="378487"/>
          </a:xfrm>
          <a:prstGeom prst="rect">
            <a:avLst/>
          </a:prstGeom>
          <a:solidFill>
            <a:srgbClr val="521751"/>
          </a:solidFill>
        </p:spPr>
        <p:txBody>
          <a:bodyPr vert="horz" wrap="square" lIns="0" tIns="167563" rIns="0" bIns="0" rtlCol="0">
            <a:spAutoFit/>
          </a:bodyPr>
          <a:lstStyle/>
          <a:p>
            <a:pPr marL="290212">
              <a:spcBef>
                <a:spcPts val="1319"/>
              </a:spcBef>
            </a:pPr>
            <a:r>
              <a:rPr sz="1360" spc="-14" dirty="0">
                <a:solidFill>
                  <a:srgbClr val="FFFFFF"/>
                </a:solidFill>
                <a:latin typeface="Verdana"/>
                <a:cs typeface="Verdana"/>
              </a:rPr>
              <a:t>Data </a:t>
            </a:r>
            <a:r>
              <a:rPr sz="1360" spc="-299" dirty="0">
                <a:solidFill>
                  <a:srgbClr val="FFFFFF"/>
                </a:solidFill>
                <a:latin typeface="Verdana"/>
                <a:cs typeface="Verdana"/>
              </a:rPr>
              <a:t>+</a:t>
            </a:r>
            <a:r>
              <a:rPr sz="1360" spc="-172" dirty="0">
                <a:solidFill>
                  <a:srgbClr val="FFFFFF"/>
                </a:solidFill>
                <a:latin typeface="Verdana"/>
                <a:cs typeface="Verdana"/>
              </a:rPr>
              <a:t> </a:t>
            </a:r>
            <a:r>
              <a:rPr sz="1360" spc="-59" dirty="0">
                <a:solidFill>
                  <a:srgbClr val="FFFFFF"/>
                </a:solidFill>
                <a:latin typeface="Verdana"/>
                <a:cs typeface="Verdana"/>
              </a:rPr>
              <a:t>Structure</a:t>
            </a:r>
            <a:endParaRPr sz="1360">
              <a:latin typeface="Verdana"/>
              <a:cs typeface="Verdana"/>
            </a:endParaRPr>
          </a:p>
        </p:txBody>
      </p:sp>
      <p:sp>
        <p:nvSpPr>
          <p:cNvPr id="12" name="object 12"/>
          <p:cNvSpPr txBox="1"/>
          <p:nvPr/>
        </p:nvSpPr>
        <p:spPr>
          <a:xfrm>
            <a:off x="1987173" y="3864745"/>
            <a:ext cx="1941660" cy="477302"/>
          </a:xfrm>
          <a:prstGeom prst="rect">
            <a:avLst/>
          </a:prstGeom>
          <a:solidFill>
            <a:srgbClr val="521751"/>
          </a:solidFill>
        </p:spPr>
        <p:txBody>
          <a:bodyPr vert="horz" wrap="square" lIns="0" tIns="58158" rIns="0" bIns="0" rtlCol="0">
            <a:spAutoFit/>
          </a:bodyPr>
          <a:lstStyle/>
          <a:p>
            <a:pPr marL="608640" marR="388101" indent="-215356">
              <a:spcBef>
                <a:spcPts val="458"/>
              </a:spcBef>
            </a:pPr>
            <a:r>
              <a:rPr sz="1360" spc="-32" dirty="0">
                <a:solidFill>
                  <a:srgbClr val="FFFFFF"/>
                </a:solidFill>
                <a:latin typeface="Verdana"/>
                <a:cs typeface="Verdana"/>
              </a:rPr>
              <a:t>Contains</a:t>
            </a:r>
            <a:r>
              <a:rPr sz="1360" spc="-141" dirty="0">
                <a:solidFill>
                  <a:srgbClr val="FFFFFF"/>
                </a:solidFill>
                <a:latin typeface="Verdana"/>
                <a:cs typeface="Verdana"/>
              </a:rPr>
              <a:t> </a:t>
            </a:r>
            <a:r>
              <a:rPr sz="1360" spc="-36" dirty="0">
                <a:solidFill>
                  <a:srgbClr val="FFFFFF"/>
                </a:solidFill>
                <a:latin typeface="Verdana"/>
                <a:cs typeface="Verdana"/>
              </a:rPr>
              <a:t>User  </a:t>
            </a:r>
            <a:r>
              <a:rPr sz="1360" spc="-59" dirty="0">
                <a:solidFill>
                  <a:srgbClr val="FFFFFF"/>
                </a:solidFill>
                <a:latin typeface="Verdana"/>
                <a:cs typeface="Verdana"/>
              </a:rPr>
              <a:t>Interface</a:t>
            </a:r>
            <a:endParaRPr sz="1360">
              <a:latin typeface="Verdana"/>
              <a:cs typeface="Verdana"/>
            </a:endParaRPr>
          </a:p>
        </p:txBody>
      </p:sp>
      <p:sp>
        <p:nvSpPr>
          <p:cNvPr id="13" name="object 13"/>
          <p:cNvSpPr txBox="1"/>
          <p:nvPr/>
        </p:nvSpPr>
        <p:spPr>
          <a:xfrm>
            <a:off x="1987173" y="4615323"/>
            <a:ext cx="1941660" cy="901382"/>
          </a:xfrm>
          <a:prstGeom prst="rect">
            <a:avLst/>
          </a:prstGeom>
          <a:solidFill>
            <a:srgbClr val="FA923F"/>
          </a:solidFill>
        </p:spPr>
        <p:txBody>
          <a:bodyPr vert="horz" wrap="square" lIns="0" tIns="48369" rIns="0" bIns="0" rtlCol="0">
            <a:spAutoFit/>
          </a:bodyPr>
          <a:lstStyle/>
          <a:p>
            <a:pPr marL="233206" marR="228600" indent="-576" algn="ctr">
              <a:lnSpc>
                <a:spcPct val="104000"/>
              </a:lnSpc>
              <a:spcBef>
                <a:spcPts val="381"/>
              </a:spcBef>
            </a:pPr>
            <a:r>
              <a:rPr sz="1360" spc="-36" dirty="0">
                <a:solidFill>
                  <a:srgbClr val="FFFFFF"/>
                </a:solidFill>
                <a:latin typeface="Verdana"/>
                <a:cs typeface="Verdana"/>
              </a:rPr>
              <a:t>Unnecessarily  </a:t>
            </a:r>
            <a:r>
              <a:rPr sz="1360" spc="-32" dirty="0">
                <a:solidFill>
                  <a:srgbClr val="FFFFFF"/>
                </a:solidFill>
                <a:latin typeface="Verdana"/>
                <a:cs typeface="Verdana"/>
              </a:rPr>
              <a:t>difficult </a:t>
            </a:r>
            <a:r>
              <a:rPr sz="1360" spc="-50" dirty="0">
                <a:solidFill>
                  <a:srgbClr val="FFFFFF"/>
                </a:solidFill>
                <a:latin typeface="Verdana"/>
                <a:cs typeface="Verdana"/>
              </a:rPr>
              <a:t>to </a:t>
            </a:r>
            <a:r>
              <a:rPr sz="1360" spc="-36" dirty="0">
                <a:solidFill>
                  <a:srgbClr val="FFFFFF"/>
                </a:solidFill>
                <a:latin typeface="Verdana"/>
                <a:cs typeface="Verdana"/>
              </a:rPr>
              <a:t>parse</a:t>
            </a:r>
            <a:r>
              <a:rPr sz="1360" spc="-263" dirty="0">
                <a:solidFill>
                  <a:srgbClr val="FFFFFF"/>
                </a:solidFill>
                <a:latin typeface="Verdana"/>
                <a:cs typeface="Verdana"/>
              </a:rPr>
              <a:t> </a:t>
            </a:r>
            <a:r>
              <a:rPr sz="1360" spc="-36" dirty="0">
                <a:solidFill>
                  <a:srgbClr val="FFFFFF"/>
                </a:solidFill>
                <a:latin typeface="Verdana"/>
                <a:cs typeface="Verdana"/>
              </a:rPr>
              <a:t>if  </a:t>
            </a:r>
            <a:r>
              <a:rPr sz="1360" spc="-59" dirty="0">
                <a:solidFill>
                  <a:srgbClr val="FFFFFF"/>
                </a:solidFill>
                <a:latin typeface="Verdana"/>
                <a:cs typeface="Verdana"/>
              </a:rPr>
              <a:t>you </a:t>
            </a:r>
            <a:r>
              <a:rPr sz="1360" spc="-73" dirty="0">
                <a:solidFill>
                  <a:srgbClr val="FFFFFF"/>
                </a:solidFill>
                <a:latin typeface="Verdana"/>
                <a:cs typeface="Verdana"/>
              </a:rPr>
              <a:t>just </a:t>
            </a:r>
            <a:r>
              <a:rPr sz="1360" spc="-50" dirty="0">
                <a:solidFill>
                  <a:srgbClr val="FFFFFF"/>
                </a:solidFill>
                <a:latin typeface="Verdana"/>
                <a:cs typeface="Verdana"/>
              </a:rPr>
              <a:t>need </a:t>
            </a:r>
            <a:r>
              <a:rPr sz="1360" spc="-59" dirty="0">
                <a:solidFill>
                  <a:srgbClr val="FFFFFF"/>
                </a:solidFill>
                <a:latin typeface="Verdana"/>
                <a:cs typeface="Verdana"/>
              </a:rPr>
              <a:t>the  </a:t>
            </a:r>
            <a:r>
              <a:rPr sz="1360" spc="-14" dirty="0">
                <a:solidFill>
                  <a:srgbClr val="FFFFFF"/>
                </a:solidFill>
                <a:latin typeface="Verdana"/>
                <a:cs typeface="Verdana"/>
              </a:rPr>
              <a:t>data</a:t>
            </a:r>
            <a:endParaRPr sz="1360">
              <a:latin typeface="Verdana"/>
              <a:cs typeface="Verdana"/>
            </a:endParaRPr>
          </a:p>
        </p:txBody>
      </p:sp>
      <p:sp>
        <p:nvSpPr>
          <p:cNvPr id="14" name="object 14"/>
          <p:cNvSpPr txBox="1"/>
          <p:nvPr/>
        </p:nvSpPr>
        <p:spPr>
          <a:xfrm>
            <a:off x="4075417" y="3114153"/>
            <a:ext cx="1941660" cy="378487"/>
          </a:xfrm>
          <a:prstGeom prst="rect">
            <a:avLst/>
          </a:prstGeom>
          <a:solidFill>
            <a:srgbClr val="521751"/>
          </a:solidFill>
        </p:spPr>
        <p:txBody>
          <a:bodyPr vert="horz" wrap="square" lIns="0" tIns="167563" rIns="0" bIns="0" rtlCol="0">
            <a:spAutoFit/>
          </a:bodyPr>
          <a:lstStyle/>
          <a:p>
            <a:pPr algn="ctr">
              <a:spcBef>
                <a:spcPts val="1319"/>
              </a:spcBef>
            </a:pPr>
            <a:r>
              <a:rPr sz="1360" spc="-14" dirty="0">
                <a:solidFill>
                  <a:srgbClr val="FFFFFF"/>
                </a:solidFill>
                <a:latin typeface="Verdana"/>
                <a:cs typeface="Verdana"/>
              </a:rPr>
              <a:t>Data</a:t>
            </a:r>
            <a:endParaRPr sz="1360">
              <a:latin typeface="Verdana"/>
              <a:cs typeface="Verdana"/>
            </a:endParaRPr>
          </a:p>
        </p:txBody>
      </p:sp>
      <p:sp>
        <p:nvSpPr>
          <p:cNvPr id="15" name="object 15"/>
          <p:cNvSpPr txBox="1"/>
          <p:nvPr/>
        </p:nvSpPr>
        <p:spPr>
          <a:xfrm>
            <a:off x="4075417" y="3864744"/>
            <a:ext cx="1941660" cy="376744"/>
          </a:xfrm>
          <a:prstGeom prst="rect">
            <a:avLst/>
          </a:prstGeom>
          <a:solidFill>
            <a:srgbClr val="521751"/>
          </a:solidFill>
        </p:spPr>
        <p:txBody>
          <a:bodyPr vert="horz" wrap="square" lIns="0" tIns="165836" rIns="0" bIns="0" rtlCol="0">
            <a:spAutoFit/>
          </a:bodyPr>
          <a:lstStyle/>
          <a:p>
            <a:pPr marL="183686">
              <a:spcBef>
                <a:spcPts val="1306"/>
              </a:spcBef>
            </a:pPr>
            <a:r>
              <a:rPr sz="1360" spc="-14" dirty="0">
                <a:solidFill>
                  <a:srgbClr val="FFFFFF"/>
                </a:solidFill>
                <a:latin typeface="Verdana"/>
                <a:cs typeface="Verdana"/>
              </a:rPr>
              <a:t>No </a:t>
            </a:r>
            <a:r>
              <a:rPr sz="1360" spc="-100" dirty="0">
                <a:solidFill>
                  <a:srgbClr val="FFFFFF"/>
                </a:solidFill>
                <a:latin typeface="Verdana"/>
                <a:cs typeface="Verdana"/>
              </a:rPr>
              <a:t>UI</a:t>
            </a:r>
            <a:r>
              <a:rPr sz="1360" spc="-208" dirty="0">
                <a:solidFill>
                  <a:srgbClr val="FFFFFF"/>
                </a:solidFill>
                <a:latin typeface="Verdana"/>
                <a:cs typeface="Verdana"/>
              </a:rPr>
              <a:t> </a:t>
            </a:r>
            <a:r>
              <a:rPr sz="1360" spc="-27" dirty="0">
                <a:solidFill>
                  <a:srgbClr val="FFFFFF"/>
                </a:solidFill>
                <a:latin typeface="Verdana"/>
                <a:cs typeface="Verdana"/>
              </a:rPr>
              <a:t>Assumptions</a:t>
            </a:r>
            <a:endParaRPr sz="1360">
              <a:latin typeface="Verdana"/>
              <a:cs typeface="Verdana"/>
            </a:endParaRPr>
          </a:p>
        </p:txBody>
      </p:sp>
      <p:sp>
        <p:nvSpPr>
          <p:cNvPr id="16" name="object 16"/>
          <p:cNvSpPr txBox="1"/>
          <p:nvPr/>
        </p:nvSpPr>
        <p:spPr>
          <a:xfrm>
            <a:off x="4075417" y="4615323"/>
            <a:ext cx="1941660" cy="789496"/>
          </a:xfrm>
          <a:prstGeom prst="rect">
            <a:avLst/>
          </a:prstGeom>
          <a:solidFill>
            <a:srgbClr val="FA923F"/>
          </a:solidFill>
        </p:spPr>
        <p:txBody>
          <a:bodyPr vert="horz" wrap="square" lIns="0" tIns="158926" rIns="0" bIns="0" rtlCol="0">
            <a:spAutoFit/>
          </a:bodyPr>
          <a:lstStyle/>
          <a:p>
            <a:pPr marL="161229" marR="157198" indent="237237">
              <a:lnSpc>
                <a:spcPct val="102699"/>
              </a:lnSpc>
              <a:spcBef>
                <a:spcPts val="1251"/>
              </a:spcBef>
            </a:pPr>
            <a:r>
              <a:rPr sz="1360" spc="-36" dirty="0">
                <a:solidFill>
                  <a:srgbClr val="FFFFFF"/>
                </a:solidFill>
                <a:latin typeface="Verdana"/>
                <a:cs typeface="Verdana"/>
              </a:rPr>
              <a:t>Unnecessarily  </a:t>
            </a:r>
            <a:r>
              <a:rPr sz="1360" spc="-32" dirty="0">
                <a:solidFill>
                  <a:srgbClr val="FFFFFF"/>
                </a:solidFill>
                <a:latin typeface="Verdana"/>
                <a:cs typeface="Verdana"/>
              </a:rPr>
              <a:t>difficult </a:t>
            </a:r>
            <a:r>
              <a:rPr sz="1360" spc="-50" dirty="0">
                <a:solidFill>
                  <a:srgbClr val="FFFFFF"/>
                </a:solidFill>
                <a:latin typeface="Verdana"/>
                <a:cs typeface="Verdana"/>
              </a:rPr>
              <a:t>to </a:t>
            </a:r>
            <a:r>
              <a:rPr sz="1360" spc="-59" dirty="0">
                <a:solidFill>
                  <a:srgbClr val="FFFFFF"/>
                </a:solidFill>
                <a:latin typeface="Verdana"/>
                <a:cs typeface="Verdana"/>
              </a:rPr>
              <a:t>parse,</a:t>
            </a:r>
            <a:r>
              <a:rPr sz="1360" spc="-272" dirty="0">
                <a:solidFill>
                  <a:srgbClr val="FFFFFF"/>
                </a:solidFill>
                <a:latin typeface="Verdana"/>
                <a:cs typeface="Verdana"/>
              </a:rPr>
              <a:t> </a:t>
            </a:r>
            <a:r>
              <a:rPr sz="1360" spc="-45" dirty="0">
                <a:solidFill>
                  <a:srgbClr val="FFFFFF"/>
                </a:solidFill>
                <a:latin typeface="Verdana"/>
                <a:cs typeface="Verdana"/>
              </a:rPr>
              <a:t>no  </a:t>
            </a:r>
            <a:r>
              <a:rPr sz="1360" spc="-41" dirty="0">
                <a:solidFill>
                  <a:srgbClr val="FFFFFF"/>
                </a:solidFill>
                <a:latin typeface="Verdana"/>
                <a:cs typeface="Verdana"/>
              </a:rPr>
              <a:t>clear </a:t>
            </a:r>
            <a:r>
              <a:rPr sz="1360" spc="-14" dirty="0">
                <a:solidFill>
                  <a:srgbClr val="FFFFFF"/>
                </a:solidFill>
                <a:latin typeface="Verdana"/>
                <a:cs typeface="Verdana"/>
              </a:rPr>
              <a:t>data</a:t>
            </a:r>
            <a:r>
              <a:rPr sz="1360" spc="-177" dirty="0">
                <a:solidFill>
                  <a:srgbClr val="FFFFFF"/>
                </a:solidFill>
                <a:latin typeface="Verdana"/>
                <a:cs typeface="Verdana"/>
              </a:rPr>
              <a:t> </a:t>
            </a:r>
            <a:r>
              <a:rPr sz="1360" spc="-54" dirty="0">
                <a:solidFill>
                  <a:srgbClr val="FFFFFF"/>
                </a:solidFill>
                <a:latin typeface="Verdana"/>
                <a:cs typeface="Verdana"/>
              </a:rPr>
              <a:t>structure</a:t>
            </a:r>
            <a:endParaRPr sz="1360">
              <a:latin typeface="Verdana"/>
              <a:cs typeface="Verdana"/>
            </a:endParaRPr>
          </a:p>
        </p:txBody>
      </p:sp>
      <p:sp>
        <p:nvSpPr>
          <p:cNvPr id="17" name="object 17"/>
          <p:cNvSpPr txBox="1"/>
          <p:nvPr/>
        </p:nvSpPr>
        <p:spPr>
          <a:xfrm>
            <a:off x="6163658" y="3114153"/>
            <a:ext cx="1941660" cy="378487"/>
          </a:xfrm>
          <a:prstGeom prst="rect">
            <a:avLst/>
          </a:prstGeom>
          <a:solidFill>
            <a:srgbClr val="521751"/>
          </a:solidFill>
        </p:spPr>
        <p:txBody>
          <a:bodyPr vert="horz" wrap="square" lIns="0" tIns="167563" rIns="0" bIns="0" rtlCol="0">
            <a:spAutoFit/>
          </a:bodyPr>
          <a:lstStyle/>
          <a:p>
            <a:pPr algn="ctr">
              <a:spcBef>
                <a:spcPts val="1319"/>
              </a:spcBef>
            </a:pPr>
            <a:r>
              <a:rPr sz="1360" spc="-14" dirty="0">
                <a:solidFill>
                  <a:srgbClr val="FFFFFF"/>
                </a:solidFill>
                <a:latin typeface="Verdana"/>
                <a:cs typeface="Verdana"/>
              </a:rPr>
              <a:t>Data</a:t>
            </a:r>
            <a:endParaRPr sz="1360">
              <a:latin typeface="Verdana"/>
              <a:cs typeface="Verdana"/>
            </a:endParaRPr>
          </a:p>
        </p:txBody>
      </p:sp>
      <p:sp>
        <p:nvSpPr>
          <p:cNvPr id="18" name="object 18"/>
          <p:cNvSpPr txBox="1"/>
          <p:nvPr/>
        </p:nvSpPr>
        <p:spPr>
          <a:xfrm>
            <a:off x="6163658" y="3864744"/>
            <a:ext cx="1941660" cy="376744"/>
          </a:xfrm>
          <a:prstGeom prst="rect">
            <a:avLst/>
          </a:prstGeom>
          <a:solidFill>
            <a:srgbClr val="521751"/>
          </a:solidFill>
        </p:spPr>
        <p:txBody>
          <a:bodyPr vert="horz" wrap="square" lIns="0" tIns="165836" rIns="0" bIns="0" rtlCol="0">
            <a:spAutoFit/>
          </a:bodyPr>
          <a:lstStyle/>
          <a:p>
            <a:pPr marL="183686">
              <a:spcBef>
                <a:spcPts val="1306"/>
              </a:spcBef>
            </a:pPr>
            <a:r>
              <a:rPr sz="1360" spc="-14" dirty="0">
                <a:solidFill>
                  <a:srgbClr val="FFFFFF"/>
                </a:solidFill>
                <a:latin typeface="Verdana"/>
                <a:cs typeface="Verdana"/>
              </a:rPr>
              <a:t>No </a:t>
            </a:r>
            <a:r>
              <a:rPr sz="1360" spc="-100" dirty="0">
                <a:solidFill>
                  <a:srgbClr val="FFFFFF"/>
                </a:solidFill>
                <a:latin typeface="Verdana"/>
                <a:cs typeface="Verdana"/>
              </a:rPr>
              <a:t>UI</a:t>
            </a:r>
            <a:r>
              <a:rPr sz="1360" spc="-208" dirty="0">
                <a:solidFill>
                  <a:srgbClr val="FFFFFF"/>
                </a:solidFill>
                <a:latin typeface="Verdana"/>
                <a:cs typeface="Verdana"/>
              </a:rPr>
              <a:t> </a:t>
            </a:r>
            <a:r>
              <a:rPr sz="1360" spc="-27" dirty="0">
                <a:solidFill>
                  <a:srgbClr val="FFFFFF"/>
                </a:solidFill>
                <a:latin typeface="Verdana"/>
                <a:cs typeface="Verdana"/>
              </a:rPr>
              <a:t>Assumptions</a:t>
            </a:r>
            <a:endParaRPr sz="1360">
              <a:latin typeface="Verdana"/>
              <a:cs typeface="Verdana"/>
            </a:endParaRPr>
          </a:p>
        </p:txBody>
      </p:sp>
      <p:sp>
        <p:nvSpPr>
          <p:cNvPr id="19" name="object 19"/>
          <p:cNvSpPr txBox="1"/>
          <p:nvPr/>
        </p:nvSpPr>
        <p:spPr>
          <a:xfrm>
            <a:off x="6163658" y="4615324"/>
            <a:ext cx="1941660" cy="901382"/>
          </a:xfrm>
          <a:prstGeom prst="rect">
            <a:avLst/>
          </a:prstGeom>
          <a:solidFill>
            <a:srgbClr val="FA923F"/>
          </a:solidFill>
        </p:spPr>
        <p:txBody>
          <a:bodyPr vert="horz" wrap="square" lIns="0" tIns="48369" rIns="0" bIns="0" rtlCol="0">
            <a:spAutoFit/>
          </a:bodyPr>
          <a:lstStyle/>
          <a:p>
            <a:pPr marL="119770" marR="114587" indent="-576" algn="ctr">
              <a:lnSpc>
                <a:spcPct val="104000"/>
              </a:lnSpc>
              <a:spcBef>
                <a:spcPts val="381"/>
              </a:spcBef>
            </a:pPr>
            <a:r>
              <a:rPr sz="1360" spc="-27" dirty="0">
                <a:solidFill>
                  <a:srgbClr val="FFFFFF"/>
                </a:solidFill>
                <a:latin typeface="Verdana"/>
                <a:cs typeface="Verdana"/>
              </a:rPr>
              <a:t>Machine-readable  </a:t>
            </a:r>
            <a:r>
              <a:rPr sz="1360" spc="-45" dirty="0">
                <a:solidFill>
                  <a:srgbClr val="FFFFFF"/>
                </a:solidFill>
                <a:latin typeface="Verdana"/>
                <a:cs typeface="Verdana"/>
              </a:rPr>
              <a:t>but </a:t>
            </a:r>
            <a:r>
              <a:rPr sz="1360" spc="-54" dirty="0">
                <a:solidFill>
                  <a:srgbClr val="FFFFFF"/>
                </a:solidFill>
                <a:latin typeface="Verdana"/>
                <a:cs typeface="Verdana"/>
              </a:rPr>
              <a:t>relatively  </a:t>
            </a:r>
            <a:r>
              <a:rPr sz="1360" spc="-77" dirty="0">
                <a:solidFill>
                  <a:srgbClr val="FFFFFF"/>
                </a:solidFill>
                <a:latin typeface="Verdana"/>
                <a:cs typeface="Verdana"/>
              </a:rPr>
              <a:t>verbose;</a:t>
            </a:r>
            <a:r>
              <a:rPr sz="1360" spc="-185" dirty="0">
                <a:solidFill>
                  <a:srgbClr val="FFFFFF"/>
                </a:solidFill>
                <a:latin typeface="Verdana"/>
                <a:cs typeface="Verdana"/>
              </a:rPr>
              <a:t> </a:t>
            </a:r>
            <a:r>
              <a:rPr sz="1360" spc="-23" dirty="0">
                <a:solidFill>
                  <a:srgbClr val="FFFFFF"/>
                </a:solidFill>
                <a:latin typeface="Verdana"/>
                <a:cs typeface="Verdana"/>
              </a:rPr>
              <a:t>XML-parser  </a:t>
            </a:r>
            <a:r>
              <a:rPr sz="1360" spc="-45" dirty="0">
                <a:solidFill>
                  <a:srgbClr val="FFFFFF"/>
                </a:solidFill>
                <a:latin typeface="Verdana"/>
                <a:cs typeface="Verdana"/>
              </a:rPr>
              <a:t>needed</a:t>
            </a:r>
            <a:endParaRPr sz="1360">
              <a:latin typeface="Verdana"/>
              <a:cs typeface="Verdana"/>
            </a:endParaRPr>
          </a:p>
        </p:txBody>
      </p:sp>
      <p:sp>
        <p:nvSpPr>
          <p:cNvPr id="20" name="object 20"/>
          <p:cNvSpPr txBox="1"/>
          <p:nvPr/>
        </p:nvSpPr>
        <p:spPr>
          <a:xfrm>
            <a:off x="8251899" y="3114153"/>
            <a:ext cx="1941660" cy="378487"/>
          </a:xfrm>
          <a:prstGeom prst="rect">
            <a:avLst/>
          </a:prstGeom>
          <a:solidFill>
            <a:srgbClr val="521751"/>
          </a:solidFill>
        </p:spPr>
        <p:txBody>
          <a:bodyPr vert="horz" wrap="square" lIns="0" tIns="167563" rIns="0" bIns="0" rtlCol="0">
            <a:spAutoFit/>
          </a:bodyPr>
          <a:lstStyle/>
          <a:p>
            <a:pPr algn="ctr">
              <a:spcBef>
                <a:spcPts val="1319"/>
              </a:spcBef>
            </a:pPr>
            <a:r>
              <a:rPr sz="1360" spc="-14" dirty="0">
                <a:solidFill>
                  <a:srgbClr val="FFFFFF"/>
                </a:solidFill>
                <a:latin typeface="Verdana"/>
                <a:cs typeface="Verdana"/>
              </a:rPr>
              <a:t>Data</a:t>
            </a:r>
            <a:endParaRPr sz="1360">
              <a:latin typeface="Verdana"/>
              <a:cs typeface="Verdana"/>
            </a:endParaRPr>
          </a:p>
        </p:txBody>
      </p:sp>
      <p:sp>
        <p:nvSpPr>
          <p:cNvPr id="21" name="object 21"/>
          <p:cNvSpPr txBox="1"/>
          <p:nvPr/>
        </p:nvSpPr>
        <p:spPr>
          <a:xfrm>
            <a:off x="8251899" y="3864744"/>
            <a:ext cx="1941660" cy="376744"/>
          </a:xfrm>
          <a:prstGeom prst="rect">
            <a:avLst/>
          </a:prstGeom>
          <a:solidFill>
            <a:srgbClr val="521751"/>
          </a:solidFill>
        </p:spPr>
        <p:txBody>
          <a:bodyPr vert="horz" wrap="square" lIns="0" tIns="165836" rIns="0" bIns="0" rtlCol="0">
            <a:spAutoFit/>
          </a:bodyPr>
          <a:lstStyle/>
          <a:p>
            <a:pPr marL="183686">
              <a:spcBef>
                <a:spcPts val="1306"/>
              </a:spcBef>
            </a:pPr>
            <a:r>
              <a:rPr sz="1360" spc="-14" dirty="0">
                <a:solidFill>
                  <a:srgbClr val="FFFFFF"/>
                </a:solidFill>
                <a:latin typeface="Verdana"/>
                <a:cs typeface="Verdana"/>
              </a:rPr>
              <a:t>No </a:t>
            </a:r>
            <a:r>
              <a:rPr sz="1360" spc="-100" dirty="0">
                <a:solidFill>
                  <a:srgbClr val="FFFFFF"/>
                </a:solidFill>
                <a:latin typeface="Verdana"/>
                <a:cs typeface="Verdana"/>
              </a:rPr>
              <a:t>UI</a:t>
            </a:r>
            <a:r>
              <a:rPr sz="1360" spc="-208" dirty="0">
                <a:solidFill>
                  <a:srgbClr val="FFFFFF"/>
                </a:solidFill>
                <a:latin typeface="Verdana"/>
                <a:cs typeface="Verdana"/>
              </a:rPr>
              <a:t> </a:t>
            </a:r>
            <a:r>
              <a:rPr sz="1360" spc="-27" dirty="0">
                <a:solidFill>
                  <a:srgbClr val="FFFFFF"/>
                </a:solidFill>
                <a:latin typeface="Verdana"/>
                <a:cs typeface="Verdana"/>
              </a:rPr>
              <a:t>Assumptions</a:t>
            </a:r>
            <a:endParaRPr sz="1360">
              <a:latin typeface="Verdana"/>
              <a:cs typeface="Verdana"/>
            </a:endParaRPr>
          </a:p>
        </p:txBody>
      </p:sp>
      <p:sp>
        <p:nvSpPr>
          <p:cNvPr id="22" name="object 22"/>
          <p:cNvSpPr txBox="1"/>
          <p:nvPr/>
        </p:nvSpPr>
        <p:spPr>
          <a:xfrm>
            <a:off x="8251899" y="4615323"/>
            <a:ext cx="1941660" cy="901382"/>
          </a:xfrm>
          <a:prstGeom prst="rect">
            <a:avLst/>
          </a:prstGeom>
          <a:solidFill>
            <a:srgbClr val="FA923F"/>
          </a:solidFill>
        </p:spPr>
        <p:txBody>
          <a:bodyPr vert="horz" wrap="square" lIns="0" tIns="48369" rIns="0" bIns="0" rtlCol="0">
            <a:spAutoFit/>
          </a:bodyPr>
          <a:lstStyle/>
          <a:p>
            <a:pPr marL="181383" marR="174473" indent="-2303" algn="ctr">
              <a:lnSpc>
                <a:spcPct val="104000"/>
              </a:lnSpc>
              <a:spcBef>
                <a:spcPts val="381"/>
              </a:spcBef>
            </a:pPr>
            <a:r>
              <a:rPr sz="1360" spc="-27" dirty="0">
                <a:solidFill>
                  <a:srgbClr val="FFFFFF"/>
                </a:solidFill>
                <a:latin typeface="Verdana"/>
                <a:cs typeface="Verdana"/>
              </a:rPr>
              <a:t>Machine-readable  </a:t>
            </a:r>
            <a:r>
              <a:rPr sz="1360" spc="-23" dirty="0">
                <a:solidFill>
                  <a:srgbClr val="FFFFFF"/>
                </a:solidFill>
                <a:latin typeface="Verdana"/>
                <a:cs typeface="Verdana"/>
              </a:rPr>
              <a:t>and </a:t>
            </a:r>
            <a:r>
              <a:rPr sz="1360" spc="-68" dirty="0">
                <a:solidFill>
                  <a:srgbClr val="FFFFFF"/>
                </a:solidFill>
                <a:latin typeface="Verdana"/>
                <a:cs typeface="Verdana"/>
              </a:rPr>
              <a:t>concise; </a:t>
            </a:r>
            <a:r>
              <a:rPr sz="1360" spc="-9" dirty="0">
                <a:solidFill>
                  <a:srgbClr val="FFFFFF"/>
                </a:solidFill>
                <a:latin typeface="Verdana"/>
                <a:cs typeface="Verdana"/>
              </a:rPr>
              <a:t>Can  </a:t>
            </a:r>
            <a:r>
              <a:rPr sz="1360" spc="-41" dirty="0">
                <a:solidFill>
                  <a:srgbClr val="FFFFFF"/>
                </a:solidFill>
                <a:latin typeface="Verdana"/>
                <a:cs typeface="Verdana"/>
              </a:rPr>
              <a:t>easily </a:t>
            </a:r>
            <a:r>
              <a:rPr sz="1360" spc="-45" dirty="0">
                <a:solidFill>
                  <a:srgbClr val="FFFFFF"/>
                </a:solidFill>
                <a:latin typeface="Verdana"/>
                <a:cs typeface="Verdana"/>
              </a:rPr>
              <a:t>be</a:t>
            </a:r>
            <a:r>
              <a:rPr sz="1360" spc="-199" dirty="0">
                <a:solidFill>
                  <a:srgbClr val="FFFFFF"/>
                </a:solidFill>
                <a:latin typeface="Verdana"/>
                <a:cs typeface="Verdana"/>
              </a:rPr>
              <a:t> </a:t>
            </a:r>
            <a:r>
              <a:rPr sz="1360" spc="-45" dirty="0">
                <a:solidFill>
                  <a:srgbClr val="FFFFFF"/>
                </a:solidFill>
                <a:latin typeface="Verdana"/>
                <a:cs typeface="Verdana"/>
              </a:rPr>
              <a:t>converted  </a:t>
            </a:r>
            <a:r>
              <a:rPr sz="1360" spc="-50" dirty="0">
                <a:solidFill>
                  <a:srgbClr val="FFFFFF"/>
                </a:solidFill>
                <a:latin typeface="Verdana"/>
                <a:cs typeface="Verdana"/>
              </a:rPr>
              <a:t>to</a:t>
            </a:r>
            <a:r>
              <a:rPr sz="1360" spc="-100" dirty="0">
                <a:solidFill>
                  <a:srgbClr val="FFFFFF"/>
                </a:solidFill>
                <a:latin typeface="Verdana"/>
                <a:cs typeface="Verdana"/>
              </a:rPr>
              <a:t> </a:t>
            </a:r>
            <a:r>
              <a:rPr sz="1360" spc="-50" dirty="0">
                <a:solidFill>
                  <a:srgbClr val="FFFFFF"/>
                </a:solidFill>
                <a:latin typeface="Verdana"/>
                <a:cs typeface="Verdana"/>
              </a:rPr>
              <a:t>JavaScript</a:t>
            </a:r>
            <a:endParaRPr sz="1360">
              <a:latin typeface="Verdana"/>
              <a:cs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E70041C-3066-4DBA-B317-5AFB1BDED6B6}"/>
              </a:ext>
            </a:extLst>
          </p:cNvPr>
          <p:cNvSpPr>
            <a:spLocks noGrp="1"/>
          </p:cNvSpPr>
          <p:nvPr>
            <p:ph type="title"/>
          </p:nvPr>
        </p:nvSpPr>
        <p:spPr>
          <a:xfrm>
            <a:off x="1451579" y="2303047"/>
            <a:ext cx="3272093" cy="2674198"/>
          </a:xfrm>
        </p:spPr>
        <p:txBody>
          <a:bodyPr anchor="t">
            <a:normAutofit/>
          </a:bodyPr>
          <a:lstStyle/>
          <a:p>
            <a:r>
              <a:rPr lang="en-US" dirty="0"/>
              <a:t>REST-based Verb's :</a:t>
            </a:r>
            <a:endParaRPr lang="en-IN" dirty="0"/>
          </a:p>
        </p:txBody>
      </p:sp>
      <p:cxnSp>
        <p:nvCxnSpPr>
          <p:cNvPr id="14" name="Straight Connector 13">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8" name="Picture 17">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56828C7-8E19-486D-AA22-A7A9B58B6644}"/>
              </a:ext>
            </a:extLst>
          </p:cNvPr>
          <p:cNvGraphicFramePr>
            <a:graphicFrameLocks noGrp="1"/>
          </p:cNvGraphicFramePr>
          <p:nvPr>
            <p:ph idx="1"/>
            <p:extLst>
              <p:ext uri="{D42A27DB-BD31-4B8C-83A1-F6EECF244321}">
                <p14:modId xmlns:p14="http://schemas.microsoft.com/office/powerpoint/2010/main" val="3561296772"/>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45081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09751" y="1179250"/>
            <a:ext cx="6070596" cy="504071"/>
          </a:xfrm>
          <a:prstGeom prst="rect">
            <a:avLst/>
          </a:prstGeom>
        </p:spPr>
        <p:txBody>
          <a:bodyPr vert="horz" wrap="square" lIns="0" tIns="11516" rIns="0" bIns="0" rtlCol="0" anchor="ctr">
            <a:spAutoFit/>
          </a:bodyPr>
          <a:lstStyle/>
          <a:p>
            <a:pPr marL="11516">
              <a:lnSpc>
                <a:spcPct val="100000"/>
              </a:lnSpc>
              <a:spcBef>
                <a:spcPts val="91"/>
              </a:spcBef>
            </a:pPr>
            <a:r>
              <a:rPr spc="118" dirty="0"/>
              <a:t>Http </a:t>
            </a:r>
            <a:r>
              <a:rPr spc="27" dirty="0"/>
              <a:t>Method</a:t>
            </a:r>
            <a:r>
              <a:rPr lang="en-IN" spc="27" dirty="0"/>
              <a:t>s</a:t>
            </a:r>
            <a:endParaRPr dirty="0"/>
          </a:p>
        </p:txBody>
      </p:sp>
      <p:sp>
        <p:nvSpPr>
          <p:cNvPr id="3" name="object 3"/>
          <p:cNvSpPr txBox="1"/>
          <p:nvPr/>
        </p:nvSpPr>
        <p:spPr>
          <a:xfrm>
            <a:off x="4065514" y="1863659"/>
            <a:ext cx="4049732" cy="331973"/>
          </a:xfrm>
          <a:prstGeom prst="rect">
            <a:avLst/>
          </a:prstGeom>
          <a:solidFill>
            <a:srgbClr val="521751"/>
          </a:solidFill>
        </p:spPr>
        <p:txBody>
          <a:bodyPr vert="horz" wrap="square" lIns="0" tIns="121498" rIns="0" bIns="0" rtlCol="0">
            <a:spAutoFit/>
          </a:bodyPr>
          <a:lstStyle/>
          <a:p>
            <a:pPr marL="898276">
              <a:spcBef>
                <a:spcPts val="957"/>
              </a:spcBef>
            </a:pPr>
            <a:r>
              <a:rPr sz="1360" spc="-36" dirty="0">
                <a:solidFill>
                  <a:srgbClr val="FFFFFF"/>
                </a:solidFill>
                <a:latin typeface="Verdana"/>
                <a:cs typeface="Verdana"/>
              </a:rPr>
              <a:t>More than </a:t>
            </a:r>
            <a:r>
              <a:rPr sz="1360" spc="-73" dirty="0">
                <a:solidFill>
                  <a:srgbClr val="FFFFFF"/>
                </a:solidFill>
                <a:latin typeface="Verdana"/>
                <a:cs typeface="Verdana"/>
              </a:rPr>
              <a:t>just </a:t>
            </a:r>
            <a:r>
              <a:rPr sz="1360" spc="-32" dirty="0">
                <a:solidFill>
                  <a:srgbClr val="FFFFFF"/>
                </a:solidFill>
                <a:latin typeface="Verdana"/>
                <a:cs typeface="Verdana"/>
              </a:rPr>
              <a:t>GET </a:t>
            </a:r>
            <a:r>
              <a:rPr sz="1360" spc="-77" dirty="0">
                <a:solidFill>
                  <a:srgbClr val="FFFFFF"/>
                </a:solidFill>
                <a:latin typeface="Verdana"/>
                <a:cs typeface="Verdana"/>
              </a:rPr>
              <a:t>&amp;</a:t>
            </a:r>
            <a:r>
              <a:rPr sz="1360" spc="-281" dirty="0">
                <a:solidFill>
                  <a:srgbClr val="FFFFFF"/>
                </a:solidFill>
                <a:latin typeface="Verdana"/>
                <a:cs typeface="Verdana"/>
              </a:rPr>
              <a:t> </a:t>
            </a:r>
            <a:r>
              <a:rPr sz="1360" spc="5" dirty="0">
                <a:solidFill>
                  <a:srgbClr val="FFFFFF"/>
                </a:solidFill>
                <a:latin typeface="Verdana"/>
                <a:cs typeface="Verdana"/>
              </a:rPr>
              <a:t>POST</a:t>
            </a:r>
            <a:endParaRPr sz="1360">
              <a:latin typeface="Verdana"/>
              <a:cs typeface="Verdana"/>
            </a:endParaRPr>
          </a:p>
        </p:txBody>
      </p:sp>
      <p:sp>
        <p:nvSpPr>
          <p:cNvPr id="4" name="object 4"/>
          <p:cNvSpPr txBox="1"/>
          <p:nvPr/>
        </p:nvSpPr>
        <p:spPr>
          <a:xfrm>
            <a:off x="1987174" y="2494285"/>
            <a:ext cx="2367190" cy="315110"/>
          </a:xfrm>
          <a:prstGeom prst="rect">
            <a:avLst/>
          </a:prstGeom>
          <a:solidFill>
            <a:srgbClr val="FA923F"/>
          </a:solidFill>
        </p:spPr>
        <p:txBody>
          <a:bodyPr vert="horz" wrap="square" lIns="0" tIns="104799" rIns="0" bIns="0" rtlCol="0">
            <a:spAutoFit/>
          </a:bodyPr>
          <a:lstStyle/>
          <a:p>
            <a:pPr algn="ctr">
              <a:spcBef>
                <a:spcPts val="825"/>
              </a:spcBef>
            </a:pPr>
            <a:r>
              <a:rPr sz="1360" spc="-23" dirty="0">
                <a:solidFill>
                  <a:srgbClr val="FFFFFF"/>
                </a:solidFill>
                <a:latin typeface="Verdana"/>
                <a:cs typeface="Verdana"/>
              </a:rPr>
              <a:t>GET</a:t>
            </a:r>
            <a:endParaRPr sz="1360">
              <a:latin typeface="Verdana"/>
              <a:cs typeface="Verdana"/>
            </a:endParaRPr>
          </a:p>
        </p:txBody>
      </p:sp>
      <p:sp>
        <p:nvSpPr>
          <p:cNvPr id="5" name="object 5"/>
          <p:cNvSpPr txBox="1"/>
          <p:nvPr/>
        </p:nvSpPr>
        <p:spPr>
          <a:xfrm>
            <a:off x="1992932" y="3004714"/>
            <a:ext cx="2355674" cy="605801"/>
          </a:xfrm>
          <a:prstGeom prst="rect">
            <a:avLst/>
          </a:prstGeom>
          <a:solidFill>
            <a:srgbClr val="FEE9D9"/>
          </a:solidFill>
          <a:ln w="12700">
            <a:solidFill>
              <a:srgbClr val="FA923F"/>
            </a:solidFill>
          </a:ln>
        </p:spPr>
        <p:txBody>
          <a:bodyPr vert="horz" wrap="square" lIns="0" tIns="185414" rIns="0" bIns="0" rtlCol="0">
            <a:spAutoFit/>
          </a:bodyPr>
          <a:lstStyle/>
          <a:p>
            <a:pPr marL="913822" marR="178504" indent="-731289">
              <a:spcBef>
                <a:spcPts val="1460"/>
              </a:spcBef>
            </a:pPr>
            <a:r>
              <a:rPr sz="1360" spc="-50" dirty="0">
                <a:solidFill>
                  <a:srgbClr val="FA923F"/>
                </a:solidFill>
                <a:latin typeface="Verdana"/>
                <a:cs typeface="Verdana"/>
              </a:rPr>
              <a:t>Get </a:t>
            </a:r>
            <a:r>
              <a:rPr sz="1360" spc="-5" dirty="0">
                <a:solidFill>
                  <a:srgbClr val="FA923F"/>
                </a:solidFill>
                <a:latin typeface="Verdana"/>
                <a:cs typeface="Verdana"/>
              </a:rPr>
              <a:t>a </a:t>
            </a:r>
            <a:r>
              <a:rPr sz="1360" spc="-41" dirty="0">
                <a:solidFill>
                  <a:srgbClr val="FA923F"/>
                </a:solidFill>
                <a:latin typeface="Verdana"/>
                <a:cs typeface="Verdana"/>
              </a:rPr>
              <a:t>Resource </a:t>
            </a:r>
            <a:r>
              <a:rPr sz="1360" spc="-59" dirty="0">
                <a:solidFill>
                  <a:srgbClr val="FA923F"/>
                </a:solidFill>
                <a:latin typeface="Verdana"/>
                <a:cs typeface="Verdana"/>
              </a:rPr>
              <a:t>from</a:t>
            </a:r>
            <a:r>
              <a:rPr sz="1360" spc="-304" dirty="0">
                <a:solidFill>
                  <a:srgbClr val="FA923F"/>
                </a:solidFill>
                <a:latin typeface="Verdana"/>
                <a:cs typeface="Verdana"/>
              </a:rPr>
              <a:t> </a:t>
            </a:r>
            <a:r>
              <a:rPr sz="1360" spc="-54" dirty="0">
                <a:solidFill>
                  <a:srgbClr val="FA923F"/>
                </a:solidFill>
                <a:latin typeface="Verdana"/>
                <a:cs typeface="Verdana"/>
              </a:rPr>
              <a:t>the  </a:t>
            </a:r>
            <a:r>
              <a:rPr sz="1360" spc="-68" dirty="0">
                <a:solidFill>
                  <a:srgbClr val="FA923F"/>
                </a:solidFill>
                <a:latin typeface="Verdana"/>
                <a:cs typeface="Verdana"/>
              </a:rPr>
              <a:t>Server</a:t>
            </a:r>
            <a:endParaRPr sz="1360">
              <a:latin typeface="Verdana"/>
              <a:cs typeface="Verdana"/>
            </a:endParaRPr>
          </a:p>
        </p:txBody>
      </p:sp>
      <p:sp>
        <p:nvSpPr>
          <p:cNvPr id="6" name="object 6"/>
          <p:cNvSpPr txBox="1"/>
          <p:nvPr/>
        </p:nvSpPr>
        <p:spPr>
          <a:xfrm>
            <a:off x="4906750" y="2494285"/>
            <a:ext cx="2367190" cy="315110"/>
          </a:xfrm>
          <a:prstGeom prst="rect">
            <a:avLst/>
          </a:prstGeom>
          <a:solidFill>
            <a:srgbClr val="FA923F"/>
          </a:solidFill>
        </p:spPr>
        <p:txBody>
          <a:bodyPr vert="horz" wrap="square" lIns="0" tIns="104799" rIns="0" bIns="0" rtlCol="0">
            <a:spAutoFit/>
          </a:bodyPr>
          <a:lstStyle/>
          <a:p>
            <a:pPr algn="ctr">
              <a:spcBef>
                <a:spcPts val="825"/>
              </a:spcBef>
            </a:pPr>
            <a:r>
              <a:rPr sz="1360" spc="5" dirty="0">
                <a:solidFill>
                  <a:srgbClr val="FFFFFF"/>
                </a:solidFill>
                <a:latin typeface="Verdana"/>
                <a:cs typeface="Verdana"/>
              </a:rPr>
              <a:t>POST</a:t>
            </a:r>
            <a:endParaRPr sz="1360">
              <a:latin typeface="Verdana"/>
              <a:cs typeface="Verdana"/>
            </a:endParaRPr>
          </a:p>
        </p:txBody>
      </p:sp>
      <p:sp>
        <p:nvSpPr>
          <p:cNvPr id="7" name="object 7"/>
          <p:cNvSpPr txBox="1"/>
          <p:nvPr/>
        </p:nvSpPr>
        <p:spPr>
          <a:xfrm>
            <a:off x="4912508" y="3004714"/>
            <a:ext cx="2355674" cy="704605"/>
          </a:xfrm>
          <a:prstGeom prst="rect">
            <a:avLst/>
          </a:prstGeom>
          <a:solidFill>
            <a:srgbClr val="FEE9D9"/>
          </a:solidFill>
          <a:ln w="12700">
            <a:solidFill>
              <a:srgbClr val="FA923F"/>
            </a:solidFill>
          </a:ln>
        </p:spPr>
        <p:txBody>
          <a:bodyPr vert="horz" wrap="square" lIns="0" tIns="74856" rIns="0" bIns="0" rtlCol="0">
            <a:spAutoFit/>
          </a:bodyPr>
          <a:lstStyle/>
          <a:p>
            <a:pPr marL="253360" marR="249329" algn="ctr">
              <a:lnSpc>
                <a:spcPct val="102699"/>
              </a:lnSpc>
              <a:spcBef>
                <a:spcPts val="589"/>
              </a:spcBef>
            </a:pPr>
            <a:r>
              <a:rPr sz="1360" spc="-5" dirty="0">
                <a:solidFill>
                  <a:srgbClr val="FA923F"/>
                </a:solidFill>
                <a:latin typeface="Verdana"/>
                <a:cs typeface="Verdana"/>
              </a:rPr>
              <a:t>Post a </a:t>
            </a:r>
            <a:r>
              <a:rPr sz="1360" spc="-41" dirty="0">
                <a:solidFill>
                  <a:srgbClr val="FA923F"/>
                </a:solidFill>
                <a:latin typeface="Verdana"/>
                <a:cs typeface="Verdana"/>
              </a:rPr>
              <a:t>Resource </a:t>
            </a:r>
            <a:r>
              <a:rPr sz="1360" spc="-50" dirty="0">
                <a:solidFill>
                  <a:srgbClr val="FA923F"/>
                </a:solidFill>
                <a:latin typeface="Verdana"/>
                <a:cs typeface="Verdana"/>
              </a:rPr>
              <a:t>to</a:t>
            </a:r>
            <a:r>
              <a:rPr sz="1360" spc="-363" dirty="0">
                <a:solidFill>
                  <a:srgbClr val="FA923F"/>
                </a:solidFill>
                <a:latin typeface="Verdana"/>
                <a:cs typeface="Verdana"/>
              </a:rPr>
              <a:t> </a:t>
            </a:r>
            <a:r>
              <a:rPr sz="1360" spc="-59" dirty="0">
                <a:solidFill>
                  <a:srgbClr val="FA923F"/>
                </a:solidFill>
                <a:latin typeface="Verdana"/>
                <a:cs typeface="Verdana"/>
              </a:rPr>
              <a:t>the  </a:t>
            </a:r>
            <a:r>
              <a:rPr sz="1360" spc="-68" dirty="0">
                <a:solidFill>
                  <a:srgbClr val="FA923F"/>
                </a:solidFill>
                <a:latin typeface="Verdana"/>
                <a:cs typeface="Verdana"/>
              </a:rPr>
              <a:t>Server </a:t>
            </a:r>
            <a:r>
              <a:rPr sz="1360" spc="-127" dirty="0">
                <a:solidFill>
                  <a:srgbClr val="FA923F"/>
                </a:solidFill>
                <a:latin typeface="Verdana"/>
                <a:cs typeface="Verdana"/>
              </a:rPr>
              <a:t>(i.e. </a:t>
            </a:r>
            <a:r>
              <a:rPr sz="1360" spc="-45" dirty="0">
                <a:solidFill>
                  <a:srgbClr val="FA923F"/>
                </a:solidFill>
                <a:latin typeface="Verdana"/>
                <a:cs typeface="Verdana"/>
              </a:rPr>
              <a:t>create </a:t>
            </a:r>
            <a:r>
              <a:rPr sz="1360" spc="-59" dirty="0">
                <a:solidFill>
                  <a:srgbClr val="FA923F"/>
                </a:solidFill>
                <a:latin typeface="Verdana"/>
                <a:cs typeface="Verdana"/>
              </a:rPr>
              <a:t>or  </a:t>
            </a:r>
            <a:r>
              <a:rPr sz="1360" spc="-23" dirty="0">
                <a:solidFill>
                  <a:srgbClr val="FA923F"/>
                </a:solidFill>
                <a:latin typeface="Verdana"/>
                <a:cs typeface="Verdana"/>
              </a:rPr>
              <a:t>append</a:t>
            </a:r>
            <a:r>
              <a:rPr sz="1360" spc="254" dirty="0">
                <a:solidFill>
                  <a:srgbClr val="FA923F"/>
                </a:solidFill>
                <a:latin typeface="Verdana"/>
                <a:cs typeface="Verdana"/>
              </a:rPr>
              <a:t> </a:t>
            </a:r>
            <a:r>
              <a:rPr sz="1360" spc="-54" dirty="0">
                <a:solidFill>
                  <a:srgbClr val="FA923F"/>
                </a:solidFill>
                <a:latin typeface="Verdana"/>
                <a:cs typeface="Verdana"/>
              </a:rPr>
              <a:t>Resource)</a:t>
            </a:r>
            <a:endParaRPr sz="1360">
              <a:latin typeface="Verdana"/>
              <a:cs typeface="Verdana"/>
            </a:endParaRPr>
          </a:p>
        </p:txBody>
      </p:sp>
      <p:sp>
        <p:nvSpPr>
          <p:cNvPr id="8" name="object 8"/>
          <p:cNvSpPr txBox="1"/>
          <p:nvPr/>
        </p:nvSpPr>
        <p:spPr>
          <a:xfrm>
            <a:off x="7826335" y="2494285"/>
            <a:ext cx="2367190" cy="315110"/>
          </a:xfrm>
          <a:prstGeom prst="rect">
            <a:avLst/>
          </a:prstGeom>
          <a:solidFill>
            <a:srgbClr val="FA923F"/>
          </a:solidFill>
        </p:spPr>
        <p:txBody>
          <a:bodyPr vert="horz" wrap="square" lIns="0" tIns="104799" rIns="0" bIns="0" rtlCol="0">
            <a:spAutoFit/>
          </a:bodyPr>
          <a:lstStyle/>
          <a:p>
            <a:pPr algn="ctr">
              <a:spcBef>
                <a:spcPts val="825"/>
              </a:spcBef>
            </a:pPr>
            <a:r>
              <a:rPr sz="1360" spc="32" dirty="0">
                <a:solidFill>
                  <a:srgbClr val="FFFFFF"/>
                </a:solidFill>
                <a:latin typeface="Verdana"/>
                <a:cs typeface="Verdana"/>
              </a:rPr>
              <a:t>PUT</a:t>
            </a:r>
            <a:endParaRPr sz="1360">
              <a:latin typeface="Verdana"/>
              <a:cs typeface="Verdana"/>
            </a:endParaRPr>
          </a:p>
        </p:txBody>
      </p:sp>
      <p:sp>
        <p:nvSpPr>
          <p:cNvPr id="9" name="object 9"/>
          <p:cNvSpPr txBox="1"/>
          <p:nvPr/>
        </p:nvSpPr>
        <p:spPr>
          <a:xfrm>
            <a:off x="7832094" y="3004714"/>
            <a:ext cx="2355674" cy="704605"/>
          </a:xfrm>
          <a:prstGeom prst="rect">
            <a:avLst/>
          </a:prstGeom>
          <a:solidFill>
            <a:srgbClr val="FEE9D9"/>
          </a:solidFill>
          <a:ln w="12700">
            <a:solidFill>
              <a:srgbClr val="FA923F"/>
            </a:solidFill>
          </a:ln>
        </p:spPr>
        <p:txBody>
          <a:bodyPr vert="horz" wrap="square" lIns="0" tIns="74856" rIns="0" bIns="0" rtlCol="0">
            <a:spAutoFit/>
          </a:bodyPr>
          <a:lstStyle/>
          <a:p>
            <a:pPr marL="194051" marR="190020" algn="ctr">
              <a:lnSpc>
                <a:spcPct val="102699"/>
              </a:lnSpc>
              <a:spcBef>
                <a:spcPts val="589"/>
              </a:spcBef>
            </a:pPr>
            <a:r>
              <a:rPr sz="1360" spc="-9" dirty="0">
                <a:solidFill>
                  <a:srgbClr val="FA923F"/>
                </a:solidFill>
                <a:latin typeface="Verdana"/>
                <a:cs typeface="Verdana"/>
              </a:rPr>
              <a:t>Put </a:t>
            </a:r>
            <a:r>
              <a:rPr sz="1360" spc="-5" dirty="0">
                <a:solidFill>
                  <a:srgbClr val="FA923F"/>
                </a:solidFill>
                <a:latin typeface="Verdana"/>
                <a:cs typeface="Verdana"/>
              </a:rPr>
              <a:t>a </a:t>
            </a:r>
            <a:r>
              <a:rPr sz="1360" spc="-41" dirty="0">
                <a:solidFill>
                  <a:srgbClr val="FA923F"/>
                </a:solidFill>
                <a:latin typeface="Verdana"/>
                <a:cs typeface="Verdana"/>
              </a:rPr>
              <a:t>Resource </a:t>
            </a:r>
            <a:r>
              <a:rPr sz="1360" spc="-45" dirty="0">
                <a:solidFill>
                  <a:srgbClr val="FA923F"/>
                </a:solidFill>
                <a:latin typeface="Verdana"/>
                <a:cs typeface="Verdana"/>
              </a:rPr>
              <a:t>onto</a:t>
            </a:r>
            <a:r>
              <a:rPr sz="1360" spc="-349" dirty="0">
                <a:solidFill>
                  <a:srgbClr val="FA923F"/>
                </a:solidFill>
                <a:latin typeface="Verdana"/>
                <a:cs typeface="Verdana"/>
              </a:rPr>
              <a:t> </a:t>
            </a:r>
            <a:r>
              <a:rPr sz="1360" spc="-59" dirty="0">
                <a:solidFill>
                  <a:srgbClr val="FA923F"/>
                </a:solidFill>
                <a:latin typeface="Verdana"/>
                <a:cs typeface="Verdana"/>
              </a:rPr>
              <a:t>the  </a:t>
            </a:r>
            <a:r>
              <a:rPr sz="1360" spc="-68" dirty="0">
                <a:solidFill>
                  <a:srgbClr val="FA923F"/>
                </a:solidFill>
                <a:latin typeface="Verdana"/>
                <a:cs typeface="Verdana"/>
              </a:rPr>
              <a:t>Server </a:t>
            </a:r>
            <a:r>
              <a:rPr sz="1360" spc="-127" dirty="0">
                <a:solidFill>
                  <a:srgbClr val="FA923F"/>
                </a:solidFill>
                <a:latin typeface="Verdana"/>
                <a:cs typeface="Verdana"/>
              </a:rPr>
              <a:t>(i.e. </a:t>
            </a:r>
            <a:r>
              <a:rPr sz="1360" spc="-45" dirty="0">
                <a:solidFill>
                  <a:srgbClr val="FA923F"/>
                </a:solidFill>
                <a:latin typeface="Verdana"/>
                <a:cs typeface="Verdana"/>
              </a:rPr>
              <a:t>create </a:t>
            </a:r>
            <a:r>
              <a:rPr sz="1360" spc="-59" dirty="0">
                <a:solidFill>
                  <a:srgbClr val="FA923F"/>
                </a:solidFill>
                <a:latin typeface="Verdana"/>
                <a:cs typeface="Verdana"/>
              </a:rPr>
              <a:t>or  </a:t>
            </a:r>
            <a:r>
              <a:rPr sz="1360" spc="-41" dirty="0">
                <a:solidFill>
                  <a:srgbClr val="FA923F"/>
                </a:solidFill>
                <a:latin typeface="Verdana"/>
                <a:cs typeface="Verdana"/>
              </a:rPr>
              <a:t>overwrite </a:t>
            </a:r>
            <a:r>
              <a:rPr sz="1360" spc="-5" dirty="0">
                <a:solidFill>
                  <a:srgbClr val="FA923F"/>
                </a:solidFill>
                <a:latin typeface="Verdana"/>
                <a:cs typeface="Verdana"/>
              </a:rPr>
              <a:t>a</a:t>
            </a:r>
            <a:r>
              <a:rPr sz="1360" spc="190" dirty="0">
                <a:solidFill>
                  <a:srgbClr val="FA923F"/>
                </a:solidFill>
                <a:latin typeface="Verdana"/>
                <a:cs typeface="Verdana"/>
              </a:rPr>
              <a:t> </a:t>
            </a:r>
            <a:r>
              <a:rPr sz="1360" spc="-54" dirty="0">
                <a:solidFill>
                  <a:srgbClr val="FA923F"/>
                </a:solidFill>
                <a:latin typeface="Verdana"/>
                <a:cs typeface="Verdana"/>
              </a:rPr>
              <a:t>Resource)</a:t>
            </a:r>
            <a:endParaRPr sz="1360">
              <a:latin typeface="Verdana"/>
              <a:cs typeface="Verdana"/>
            </a:endParaRPr>
          </a:p>
        </p:txBody>
      </p:sp>
      <p:sp>
        <p:nvSpPr>
          <p:cNvPr id="10" name="object 10"/>
          <p:cNvSpPr txBox="1"/>
          <p:nvPr/>
        </p:nvSpPr>
        <p:spPr>
          <a:xfrm>
            <a:off x="1987174" y="4136945"/>
            <a:ext cx="2367190" cy="313947"/>
          </a:xfrm>
          <a:prstGeom prst="rect">
            <a:avLst/>
          </a:prstGeom>
          <a:solidFill>
            <a:srgbClr val="FA923F"/>
          </a:solidFill>
        </p:spPr>
        <p:txBody>
          <a:bodyPr vert="horz" wrap="square" lIns="0" tIns="103647" rIns="0" bIns="0" rtlCol="0">
            <a:spAutoFit/>
          </a:bodyPr>
          <a:lstStyle/>
          <a:p>
            <a:pPr algn="ctr">
              <a:spcBef>
                <a:spcPts val="816"/>
              </a:spcBef>
            </a:pPr>
            <a:r>
              <a:rPr sz="1360" spc="41" dirty="0">
                <a:solidFill>
                  <a:srgbClr val="FFFFFF"/>
                </a:solidFill>
                <a:latin typeface="Verdana"/>
                <a:cs typeface="Verdana"/>
              </a:rPr>
              <a:t>PATCH</a:t>
            </a:r>
            <a:endParaRPr sz="1360">
              <a:latin typeface="Verdana"/>
              <a:cs typeface="Verdana"/>
            </a:endParaRPr>
          </a:p>
        </p:txBody>
      </p:sp>
      <p:sp>
        <p:nvSpPr>
          <p:cNvPr id="11" name="object 11"/>
          <p:cNvSpPr txBox="1"/>
          <p:nvPr/>
        </p:nvSpPr>
        <p:spPr>
          <a:xfrm>
            <a:off x="1992932" y="4647375"/>
            <a:ext cx="2355674" cy="704025"/>
          </a:xfrm>
          <a:prstGeom prst="rect">
            <a:avLst/>
          </a:prstGeom>
          <a:solidFill>
            <a:srgbClr val="FEE9D9"/>
          </a:solidFill>
          <a:ln w="12700">
            <a:solidFill>
              <a:srgbClr val="FA923F"/>
            </a:solidFill>
          </a:ln>
        </p:spPr>
        <p:txBody>
          <a:bodyPr vert="horz" wrap="square" lIns="0" tIns="74281" rIns="0" bIns="0" rtlCol="0">
            <a:spAutoFit/>
          </a:bodyPr>
          <a:lstStyle/>
          <a:p>
            <a:pPr marL="173897" marR="169866" indent="-576" algn="ctr">
              <a:lnSpc>
                <a:spcPct val="102699"/>
              </a:lnSpc>
              <a:spcBef>
                <a:spcPts val="585"/>
              </a:spcBef>
            </a:pPr>
            <a:r>
              <a:rPr sz="1360" spc="-18" dirty="0">
                <a:solidFill>
                  <a:srgbClr val="FA923F"/>
                </a:solidFill>
                <a:latin typeface="Verdana"/>
                <a:cs typeface="Verdana"/>
              </a:rPr>
              <a:t>Update </a:t>
            </a:r>
            <a:r>
              <a:rPr sz="1360" spc="-32" dirty="0">
                <a:solidFill>
                  <a:srgbClr val="FA923F"/>
                </a:solidFill>
                <a:latin typeface="Verdana"/>
                <a:cs typeface="Verdana"/>
              </a:rPr>
              <a:t>parts </a:t>
            </a:r>
            <a:r>
              <a:rPr sz="1360" spc="-27" dirty="0">
                <a:solidFill>
                  <a:srgbClr val="FA923F"/>
                </a:solidFill>
                <a:latin typeface="Verdana"/>
                <a:cs typeface="Verdana"/>
              </a:rPr>
              <a:t>of an  </a:t>
            </a:r>
            <a:r>
              <a:rPr sz="1360" spc="-45" dirty="0">
                <a:solidFill>
                  <a:srgbClr val="FA923F"/>
                </a:solidFill>
                <a:latin typeface="Verdana"/>
                <a:cs typeface="Verdana"/>
              </a:rPr>
              <a:t>existing </a:t>
            </a:r>
            <a:r>
              <a:rPr sz="1360" spc="-36" dirty="0">
                <a:solidFill>
                  <a:srgbClr val="FA923F"/>
                </a:solidFill>
                <a:latin typeface="Verdana"/>
                <a:cs typeface="Verdana"/>
              </a:rPr>
              <a:t>Resource </a:t>
            </a:r>
            <a:r>
              <a:rPr sz="1360" spc="-50" dirty="0">
                <a:solidFill>
                  <a:srgbClr val="FA923F"/>
                </a:solidFill>
                <a:latin typeface="Verdana"/>
                <a:cs typeface="Verdana"/>
              </a:rPr>
              <a:t>on</a:t>
            </a:r>
            <a:r>
              <a:rPr sz="1360" spc="-236" dirty="0">
                <a:solidFill>
                  <a:srgbClr val="FA923F"/>
                </a:solidFill>
                <a:latin typeface="Verdana"/>
                <a:cs typeface="Verdana"/>
              </a:rPr>
              <a:t> </a:t>
            </a:r>
            <a:r>
              <a:rPr sz="1360" spc="-59" dirty="0">
                <a:solidFill>
                  <a:srgbClr val="FA923F"/>
                </a:solidFill>
                <a:latin typeface="Verdana"/>
                <a:cs typeface="Verdana"/>
              </a:rPr>
              <a:t>the  </a:t>
            </a:r>
            <a:r>
              <a:rPr sz="1360" spc="-68" dirty="0">
                <a:solidFill>
                  <a:srgbClr val="FA923F"/>
                </a:solidFill>
                <a:latin typeface="Verdana"/>
                <a:cs typeface="Verdana"/>
              </a:rPr>
              <a:t>Server</a:t>
            </a:r>
            <a:endParaRPr sz="1360">
              <a:latin typeface="Verdana"/>
              <a:cs typeface="Verdana"/>
            </a:endParaRPr>
          </a:p>
        </p:txBody>
      </p:sp>
      <p:sp>
        <p:nvSpPr>
          <p:cNvPr id="12" name="object 12"/>
          <p:cNvSpPr txBox="1"/>
          <p:nvPr/>
        </p:nvSpPr>
        <p:spPr>
          <a:xfrm>
            <a:off x="4906750" y="4136945"/>
            <a:ext cx="2367190" cy="313947"/>
          </a:xfrm>
          <a:prstGeom prst="rect">
            <a:avLst/>
          </a:prstGeom>
          <a:solidFill>
            <a:srgbClr val="FA923F"/>
          </a:solidFill>
        </p:spPr>
        <p:txBody>
          <a:bodyPr vert="horz" wrap="square" lIns="0" tIns="103647" rIns="0" bIns="0" rtlCol="0">
            <a:spAutoFit/>
          </a:bodyPr>
          <a:lstStyle/>
          <a:p>
            <a:pPr algn="ctr">
              <a:spcBef>
                <a:spcPts val="816"/>
              </a:spcBef>
            </a:pPr>
            <a:r>
              <a:rPr sz="1360" spc="-18" dirty="0">
                <a:solidFill>
                  <a:srgbClr val="FFFFFF"/>
                </a:solidFill>
                <a:latin typeface="Verdana"/>
                <a:cs typeface="Verdana"/>
              </a:rPr>
              <a:t>DELETE</a:t>
            </a:r>
            <a:endParaRPr sz="1360">
              <a:latin typeface="Verdana"/>
              <a:cs typeface="Verdana"/>
            </a:endParaRPr>
          </a:p>
        </p:txBody>
      </p:sp>
      <p:sp>
        <p:nvSpPr>
          <p:cNvPr id="13" name="object 13"/>
          <p:cNvSpPr txBox="1"/>
          <p:nvPr/>
        </p:nvSpPr>
        <p:spPr>
          <a:xfrm>
            <a:off x="4912508" y="4647374"/>
            <a:ext cx="2355674" cy="605219"/>
          </a:xfrm>
          <a:prstGeom prst="rect">
            <a:avLst/>
          </a:prstGeom>
          <a:solidFill>
            <a:srgbClr val="FEE9D9"/>
          </a:solidFill>
          <a:ln w="12700">
            <a:solidFill>
              <a:srgbClr val="FA923F"/>
            </a:solidFill>
          </a:ln>
        </p:spPr>
        <p:txBody>
          <a:bodyPr vert="horz" wrap="square" lIns="0" tIns="184838" rIns="0" bIns="0" rtlCol="0">
            <a:spAutoFit/>
          </a:bodyPr>
          <a:lstStyle/>
          <a:p>
            <a:pPr marL="913822" marR="149137" indent="-761230">
              <a:spcBef>
                <a:spcPts val="1455"/>
              </a:spcBef>
            </a:pPr>
            <a:r>
              <a:rPr sz="1360" spc="-50" dirty="0">
                <a:solidFill>
                  <a:srgbClr val="FA923F"/>
                </a:solidFill>
                <a:latin typeface="Verdana"/>
                <a:cs typeface="Verdana"/>
              </a:rPr>
              <a:t>Delete </a:t>
            </a:r>
            <a:r>
              <a:rPr sz="1360" spc="-5" dirty="0">
                <a:solidFill>
                  <a:srgbClr val="FA923F"/>
                </a:solidFill>
                <a:latin typeface="Verdana"/>
                <a:cs typeface="Verdana"/>
              </a:rPr>
              <a:t>a </a:t>
            </a:r>
            <a:r>
              <a:rPr sz="1360" spc="-41" dirty="0">
                <a:solidFill>
                  <a:srgbClr val="FA923F"/>
                </a:solidFill>
                <a:latin typeface="Verdana"/>
                <a:cs typeface="Verdana"/>
              </a:rPr>
              <a:t>Resource </a:t>
            </a:r>
            <a:r>
              <a:rPr sz="1360" spc="-50" dirty="0">
                <a:solidFill>
                  <a:srgbClr val="FA923F"/>
                </a:solidFill>
                <a:latin typeface="Verdana"/>
                <a:cs typeface="Verdana"/>
              </a:rPr>
              <a:t>on</a:t>
            </a:r>
            <a:r>
              <a:rPr sz="1360" spc="-281" dirty="0">
                <a:solidFill>
                  <a:srgbClr val="FA923F"/>
                </a:solidFill>
                <a:latin typeface="Verdana"/>
                <a:cs typeface="Verdana"/>
              </a:rPr>
              <a:t> </a:t>
            </a:r>
            <a:r>
              <a:rPr sz="1360" spc="-59" dirty="0">
                <a:solidFill>
                  <a:srgbClr val="FA923F"/>
                </a:solidFill>
                <a:latin typeface="Verdana"/>
                <a:cs typeface="Verdana"/>
              </a:rPr>
              <a:t>the  </a:t>
            </a:r>
            <a:r>
              <a:rPr sz="1360" spc="-68" dirty="0">
                <a:solidFill>
                  <a:srgbClr val="FA923F"/>
                </a:solidFill>
                <a:latin typeface="Verdana"/>
                <a:cs typeface="Verdana"/>
              </a:rPr>
              <a:t>Server</a:t>
            </a:r>
            <a:endParaRPr sz="1360">
              <a:latin typeface="Verdana"/>
              <a:cs typeface="Verdana"/>
            </a:endParaRPr>
          </a:p>
        </p:txBody>
      </p:sp>
      <p:sp>
        <p:nvSpPr>
          <p:cNvPr id="14" name="object 14"/>
          <p:cNvSpPr txBox="1"/>
          <p:nvPr/>
        </p:nvSpPr>
        <p:spPr>
          <a:xfrm>
            <a:off x="7832094" y="4142704"/>
            <a:ext cx="2355674" cy="308133"/>
          </a:xfrm>
          <a:prstGeom prst="rect">
            <a:avLst/>
          </a:prstGeom>
          <a:solidFill>
            <a:srgbClr val="DCDCDC"/>
          </a:solidFill>
          <a:ln w="12700">
            <a:solidFill>
              <a:srgbClr val="4F4F4F"/>
            </a:solidFill>
          </a:ln>
        </p:spPr>
        <p:txBody>
          <a:bodyPr vert="horz" wrap="square" lIns="0" tIns="97889" rIns="0" bIns="0" rtlCol="0">
            <a:spAutoFit/>
          </a:bodyPr>
          <a:lstStyle/>
          <a:p>
            <a:pPr marL="783688">
              <a:spcBef>
                <a:spcPts val="771"/>
              </a:spcBef>
            </a:pPr>
            <a:r>
              <a:rPr sz="1360" spc="-27" dirty="0">
                <a:solidFill>
                  <a:srgbClr val="4F4F4F"/>
                </a:solidFill>
                <a:latin typeface="Verdana"/>
                <a:cs typeface="Verdana"/>
              </a:rPr>
              <a:t>OPTIONS</a:t>
            </a:r>
            <a:endParaRPr sz="1360">
              <a:latin typeface="Verdana"/>
              <a:cs typeface="Verdana"/>
            </a:endParaRPr>
          </a:p>
        </p:txBody>
      </p:sp>
      <p:sp>
        <p:nvSpPr>
          <p:cNvPr id="15" name="object 15"/>
          <p:cNvSpPr txBox="1"/>
          <p:nvPr/>
        </p:nvSpPr>
        <p:spPr>
          <a:xfrm>
            <a:off x="7832094" y="4647375"/>
            <a:ext cx="2355674" cy="704025"/>
          </a:xfrm>
          <a:prstGeom prst="rect">
            <a:avLst/>
          </a:prstGeom>
          <a:solidFill>
            <a:srgbClr val="DCDCDC"/>
          </a:solidFill>
          <a:ln w="12700">
            <a:solidFill>
              <a:srgbClr val="4F4F4F"/>
            </a:solidFill>
          </a:ln>
        </p:spPr>
        <p:txBody>
          <a:bodyPr vert="horz" wrap="square" lIns="0" tIns="74281" rIns="0" bIns="0" rtlCol="0">
            <a:spAutoFit/>
          </a:bodyPr>
          <a:lstStyle/>
          <a:p>
            <a:pPr marL="74281" marR="70250" algn="ctr">
              <a:lnSpc>
                <a:spcPct val="102699"/>
              </a:lnSpc>
              <a:spcBef>
                <a:spcPts val="585"/>
              </a:spcBef>
            </a:pPr>
            <a:r>
              <a:rPr sz="1360" spc="-54" dirty="0">
                <a:solidFill>
                  <a:srgbClr val="4F4F4F"/>
                </a:solidFill>
                <a:latin typeface="Verdana"/>
                <a:cs typeface="Verdana"/>
              </a:rPr>
              <a:t>Determine </a:t>
            </a:r>
            <a:r>
              <a:rPr sz="1360" spc="-36" dirty="0">
                <a:solidFill>
                  <a:srgbClr val="4F4F4F"/>
                </a:solidFill>
                <a:latin typeface="Verdana"/>
                <a:cs typeface="Verdana"/>
              </a:rPr>
              <a:t>whether</a:t>
            </a:r>
            <a:r>
              <a:rPr sz="1360" spc="-181" dirty="0">
                <a:solidFill>
                  <a:srgbClr val="4F4F4F"/>
                </a:solidFill>
                <a:latin typeface="Verdana"/>
                <a:cs typeface="Verdana"/>
              </a:rPr>
              <a:t> </a:t>
            </a:r>
            <a:r>
              <a:rPr sz="1360" spc="-14" dirty="0">
                <a:solidFill>
                  <a:srgbClr val="4F4F4F"/>
                </a:solidFill>
                <a:latin typeface="Verdana"/>
                <a:cs typeface="Verdana"/>
              </a:rPr>
              <a:t>follow-  </a:t>
            </a:r>
            <a:r>
              <a:rPr sz="1360" spc="-45" dirty="0">
                <a:solidFill>
                  <a:srgbClr val="4F4F4F"/>
                </a:solidFill>
                <a:latin typeface="Verdana"/>
                <a:cs typeface="Verdana"/>
              </a:rPr>
              <a:t>up </a:t>
            </a:r>
            <a:r>
              <a:rPr sz="1360" spc="-32" dirty="0">
                <a:solidFill>
                  <a:srgbClr val="4F4F4F"/>
                </a:solidFill>
                <a:latin typeface="Verdana"/>
                <a:cs typeface="Verdana"/>
              </a:rPr>
              <a:t>Request </a:t>
            </a:r>
            <a:r>
              <a:rPr sz="1360" spc="-41" dirty="0">
                <a:solidFill>
                  <a:srgbClr val="4F4F4F"/>
                </a:solidFill>
                <a:latin typeface="Verdana"/>
                <a:cs typeface="Verdana"/>
              </a:rPr>
              <a:t>is </a:t>
            </a:r>
            <a:r>
              <a:rPr sz="1360" spc="-14" dirty="0">
                <a:solidFill>
                  <a:srgbClr val="4F4F4F"/>
                </a:solidFill>
                <a:latin typeface="Verdana"/>
                <a:cs typeface="Verdana"/>
              </a:rPr>
              <a:t>allowed  </a:t>
            </a:r>
            <a:r>
              <a:rPr sz="1360" spc="-73" dirty="0">
                <a:solidFill>
                  <a:srgbClr val="4F4F4F"/>
                </a:solidFill>
                <a:latin typeface="Verdana"/>
                <a:cs typeface="Verdana"/>
              </a:rPr>
              <a:t>(sent</a:t>
            </a:r>
            <a:r>
              <a:rPr sz="1360" spc="-113" dirty="0">
                <a:solidFill>
                  <a:srgbClr val="4F4F4F"/>
                </a:solidFill>
                <a:latin typeface="Verdana"/>
                <a:cs typeface="Verdana"/>
              </a:rPr>
              <a:t> </a:t>
            </a:r>
            <a:r>
              <a:rPr sz="1360" spc="-45" dirty="0">
                <a:solidFill>
                  <a:srgbClr val="4F4F4F"/>
                </a:solidFill>
                <a:latin typeface="Verdana"/>
                <a:cs typeface="Verdana"/>
              </a:rPr>
              <a:t>automatically)</a:t>
            </a:r>
            <a:endParaRPr sz="1360">
              <a:latin typeface="Verdana"/>
              <a:cs typeface="Verdana"/>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14</TotalTime>
  <Words>809</Words>
  <Application>Microsoft Office PowerPoint</Application>
  <PresentationFormat>Widescreen</PresentationFormat>
  <Paragraphs>133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Courier New</vt:lpstr>
      <vt:lpstr>Gill Sans MT</vt:lpstr>
      <vt:lpstr>Times New Roman</vt:lpstr>
      <vt:lpstr>Trebuchet MS</vt:lpstr>
      <vt:lpstr>Verdana</vt:lpstr>
      <vt:lpstr>Gallery</vt:lpstr>
      <vt:lpstr>Node JS REST API</vt:lpstr>
      <vt:lpstr>What is REST API? </vt:lpstr>
      <vt:lpstr>PowerPoint Presentation</vt:lpstr>
      <vt:lpstr>Why REST ?</vt:lpstr>
      <vt:lpstr>A Different Kind of Response is Needed</vt:lpstr>
      <vt:lpstr>REST API Big Picture</vt:lpstr>
      <vt:lpstr>Data Formats</vt:lpstr>
      <vt:lpstr>REST-based Verb's :</vt:lpstr>
      <vt:lpstr>Http Methods</vt:lpstr>
      <vt:lpstr>REST Principles</vt:lpstr>
      <vt:lpstr>Stateless</vt:lpstr>
      <vt:lpstr>Client-Server</vt:lpstr>
      <vt:lpstr>Uniform Interface</vt:lpstr>
      <vt:lpstr>Cacheable</vt:lpstr>
      <vt:lpstr>Layered system</vt:lpstr>
      <vt:lpstr>Code on demand</vt:lpstr>
      <vt:lpstr>Routing</vt:lpstr>
      <vt:lpstr>CORS?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 API with Node.js  </dc:title>
  <dc:creator>shubham arora</dc:creator>
  <cp:lastModifiedBy>shubham arora</cp:lastModifiedBy>
  <cp:revision>15</cp:revision>
  <dcterms:created xsi:type="dcterms:W3CDTF">2020-03-04T17:51:37Z</dcterms:created>
  <dcterms:modified xsi:type="dcterms:W3CDTF">2020-03-04T18:07:41Z</dcterms:modified>
</cp:coreProperties>
</file>