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FA14-5BD6-F299-E05B-6522A3CF6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A347C-F0EA-0D7F-2A7A-F0B1F3CE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7C02-453B-AA40-1A0B-1CB1D2A3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16057-15A1-DCDB-ECDA-23547384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B839-8FAD-9CAE-E370-DEB04B6C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9B68-D40A-8774-9D46-E85CE0F7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513D-0CE4-3E37-145C-3FCB191A0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22C6-B453-5D29-A271-F519F47C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106A-B39F-3281-0C5D-E1F66B50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26D0-9EBC-65F4-2235-A7C8CDEB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0D0D7-6DAB-AC09-A064-BBAE2867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99791-B622-2D26-CC60-7EA990D05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735E-49DE-2F3D-7374-DF2CA0C9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60B5-1F0F-D12E-8090-15CD9C35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7DAD-D9AE-B3FB-C543-B8FEE226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E267-24EC-03DF-C603-36B9B0FE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2794-5E76-6BE2-0049-67F5326B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ADF3-13F8-DD93-A189-53E9065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2822-7819-BD9C-D2F3-FCB2B1C8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2F1F-21EB-0693-47C3-7CAFCBE2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C2E0-887E-DB90-FF70-08BF01A5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B2CB-EFDD-9405-4036-BFD697C6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A110-622C-DF73-AB35-9A97A1E4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C9FD-A0BB-5E8D-A523-3CDC107B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723D-F51B-6781-A0CD-3609EC7B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C9E6-EB82-7901-758E-C551A79F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B45F-298F-92C6-1324-F63E1AF91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E162E-4ACE-2DDA-9098-9E8747ED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97F7-1797-1855-5416-7CE51D3C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B7EA-E280-EF99-9C7A-180D011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D210E-E002-E0D7-F0EA-E12A965B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1124-5F74-9B5D-4712-2A600968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FAB7-C4FD-19FC-3C04-D736D7F9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1940-94AE-31E4-22CD-F78D77A7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3EBE3-CEF0-465E-6556-D65F27D78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2297-472C-3B57-5793-C677D9A5C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A41D7-C6C2-D9BA-264F-21658BA3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9D50-B362-D014-0042-C5EBDDAF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54DBD-A62E-DB21-4C3B-F10127F1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C862-E265-34D3-2AD0-14BF2F41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8C595-3656-2C2F-44D7-1EA2508E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25253-F7DE-442F-0B85-1DCC2632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7E76-4503-0C9F-75DA-7EFDC53E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3F696-2B5D-B843-1034-1BD5C284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34058-0A58-E35A-F8DA-05ECA8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1900F-23B7-0061-47C7-C0FFA4F9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B51C-F072-08BB-648B-42F69B5C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34A0-75F6-3508-1A38-93B06706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C0962-1191-3928-E73C-C583BB4A2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33F5C-7EC1-FC1B-D4B4-EFA90B17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BA88-CC9C-E48E-9D08-52787218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0CF78-7705-ED18-A604-3C5D0FE7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6B47-03C1-C9B1-3C46-83231DA4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3FE8B-087C-DA57-C002-DAC3A8BDD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3B8E-E840-AA5A-157E-90172EBF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5CC1-4E26-863B-93B0-F8E12945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E8034-3413-90C1-6CE3-AF5EC909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E09C-A051-CCCF-986D-A63F9CBA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E30E2-BDFD-0CA3-E169-46BCF1A8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4304-911F-FCD1-9699-21C2C153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A408-773E-1052-289A-B992023B2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B2C6-A4AD-4790-829D-3C79C43E06CE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D832-E9A1-85C5-79A5-0827E21C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FD9F-919D-6440-D4E9-98467CE3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95CF-EF3A-42B1-B732-0824B34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2595-E632-413E-96AF-3EF7BA206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COMPARATIVE ANALYSIS FOR HEART DISEASE PREDICTION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49EAE-6683-A06A-9615-46C113D81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names</a:t>
            </a:r>
            <a:endParaRPr lang="en-US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endParaRPr lang="en-US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en-US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9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202-F696-D85B-7D0A-33958277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4DD2-449C-937F-09B7-06E95172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lvl="1"/>
            <a:r>
              <a:rPr lang="en-US" dirty="0"/>
              <a:t>We have found that logistic regression outperforms the other two models. </a:t>
            </a:r>
          </a:p>
          <a:p>
            <a:pPr lvl="1"/>
            <a:r>
              <a:rPr lang="en-US" dirty="0"/>
              <a:t>Furthermore, we have also found that factors such as high blood pressure, cholesterol, and fasting blood sugar indicate a higher risk of developing heart disease.</a:t>
            </a:r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pPr lvl="1"/>
            <a:r>
              <a:rPr lang="en-US" dirty="0"/>
              <a:t>First, we did not have a large dataset to train our models on, which could have improved our models' performance. </a:t>
            </a:r>
          </a:p>
          <a:p>
            <a:pPr lvl="1"/>
            <a:r>
              <a:rPr lang="en-US" dirty="0"/>
              <a:t>Second, we did not perform cross-validation, which could have helped us to avoid overfitting. </a:t>
            </a:r>
          </a:p>
          <a:p>
            <a:pPr lvl="1"/>
            <a:r>
              <a:rPr lang="en-US" dirty="0"/>
              <a:t>Third, we only used three classification models, and there are many other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6664-0610-D7DF-D7E3-49611513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WORKS</a:t>
            </a:r>
          </a:p>
          <a:p>
            <a:pPr lvl="1"/>
            <a:r>
              <a:rPr lang="en-US" dirty="0"/>
              <a:t>Future work could focus on increasing the size of the dataset and using more sophisticated models such as deep learning to improve the performance of the models. </a:t>
            </a:r>
          </a:p>
          <a:p>
            <a:pPr lvl="1"/>
            <a:r>
              <a:rPr lang="en-US" dirty="0"/>
              <a:t>Additionally, it would be interesting to see if other factors such as lifestyle choices, family history, and diet could also help predict the risk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93897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BAB7-1298-F8C4-655A-3809A6CF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742A-9C5A-650B-3F15-8A1430B8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 C. </a:t>
            </a:r>
            <a:r>
              <a:rPr lang="en-US" dirty="0" err="1"/>
              <a:t>Latha</a:t>
            </a:r>
            <a:r>
              <a:rPr lang="en-US" dirty="0"/>
              <a:t> and S. Jeeva, "Improving the accuracy of prediction of heart disease risk based on ensemble classification techniques", Informatics in Medicine Unlocked, vol. 16, p. 100203, 2019. Available: 10.1016/j.imu.2019.100203.</a:t>
            </a:r>
          </a:p>
          <a:p>
            <a:r>
              <a:rPr lang="en-US" dirty="0"/>
              <a:t>[2] V. V. Ramalingam, A. </a:t>
            </a:r>
            <a:r>
              <a:rPr lang="en-US" dirty="0" err="1"/>
              <a:t>Dandapath</a:t>
            </a:r>
            <a:r>
              <a:rPr lang="en-US" dirty="0"/>
              <a:t> and M. Karthik Raja, "Heart disease prediction using machine learning techniques : a survey", International Journal of Engineering &amp;amp; Technology, vol. 7, no. 28, p. 684, 2018. Available: 10.14419/ijet.v7i2.8.10557.</a:t>
            </a:r>
          </a:p>
          <a:p>
            <a:r>
              <a:rPr lang="en-US" dirty="0"/>
              <a:t>[3] M. Ali, B. Paul, K. Ahmed, F. Bui, J. Quinn and M. Moni, "Heart disease prediction using supervised machine learning algorithms: Performance analysis and comparison", Computers in Biology and Medicine, vol. 136, p. 104672, 2021. Available: 10.1016/j.compbiomed.2021.104672 [Accessed 17 July 2022].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8525-30B9-14A0-B85F-A4FC9D5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B001-8C35-3E57-6CFB-83AFF3E1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has been used extensively in the healthcare sector to build predictive models for the prediction of heart diseases.</a:t>
            </a:r>
          </a:p>
          <a:p>
            <a:r>
              <a:rPr lang="en-US" dirty="0"/>
              <a:t>It has led to a better understanding of the risk factors associated with heart diseases, improving the efficiency of healthcare operations and reducing the cost of care. </a:t>
            </a:r>
          </a:p>
          <a:p>
            <a:r>
              <a:rPr lang="en-US" dirty="0"/>
              <a:t>The use of data mining in healthcare is expected to grow in the future as more data sets become available and as the need for more effective predictive models increases . </a:t>
            </a:r>
          </a:p>
          <a:p>
            <a:r>
              <a:rPr lang="en-US" dirty="0"/>
              <a:t>These models will help healthcare providers to target their resources better and to provide more personalized care to their patients.</a:t>
            </a:r>
          </a:p>
        </p:txBody>
      </p:sp>
    </p:spTree>
    <p:extLst>
      <p:ext uri="{BB962C8B-B14F-4D97-AF65-F5344CB8AC3E}">
        <p14:creationId xmlns:p14="http://schemas.microsoft.com/office/powerpoint/2010/main" val="29220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07C8-8D79-D5BD-419D-566484A3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/>
              <a:t>This study seeks to develop and validate a suitable prediction model for heart diseases. </a:t>
            </a:r>
          </a:p>
          <a:p>
            <a:r>
              <a:rPr lang="en-US" dirty="0"/>
              <a:t>We will use the KDD data mining framework to develop and compare a range of prediction models. </a:t>
            </a:r>
          </a:p>
          <a:p>
            <a:r>
              <a:rPr lang="en-US" dirty="0"/>
              <a:t>We aim to find the model that best predicts heart disease risk so that it can be used to screen for the disease in high-risk populations. </a:t>
            </a:r>
          </a:p>
          <a:p>
            <a:r>
              <a:rPr lang="en-US" dirty="0"/>
              <a:t>We will also look at the potential factors influencing the model's accuracy to attain the best possible model. </a:t>
            </a:r>
          </a:p>
        </p:txBody>
      </p:sp>
    </p:spTree>
    <p:extLst>
      <p:ext uri="{BB962C8B-B14F-4D97-AF65-F5344CB8AC3E}">
        <p14:creationId xmlns:p14="http://schemas.microsoft.com/office/powerpoint/2010/main" val="181391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70D8-B98A-1B69-2BD8-52D06322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C79F-57A7-0788-A5B9-A90704FC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studies have demonstrated the potential of data mining for heart disease prediction.</a:t>
            </a:r>
          </a:p>
          <a:p>
            <a:r>
              <a:rPr lang="en-US" dirty="0" err="1"/>
              <a:t>Latha</a:t>
            </a:r>
            <a:r>
              <a:rPr lang="en-US" dirty="0"/>
              <a:t> and Jeeva [1] developed a model using ensemble classification techniques to predict the chances of individuals contracting heart disease. </a:t>
            </a:r>
          </a:p>
          <a:p>
            <a:r>
              <a:rPr lang="en-US" dirty="0"/>
              <a:t>The study concluded that ensemble techniques effectively enhance the classifiers' performance and develop a model that can effectively predict the occurrence of cardiovascular disease. </a:t>
            </a:r>
          </a:p>
          <a:p>
            <a:r>
              <a:rPr lang="en-US" dirty="0"/>
              <a:t>Ramalingam et al. [11] combined SVM, ANN, and KNN to build an ensemble model with higher predictive accuracy for heart disease diagnosis.</a:t>
            </a:r>
          </a:p>
        </p:txBody>
      </p:sp>
    </p:spTree>
    <p:extLst>
      <p:ext uri="{BB962C8B-B14F-4D97-AF65-F5344CB8AC3E}">
        <p14:creationId xmlns:p14="http://schemas.microsoft.com/office/powerpoint/2010/main" val="35285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7BB0-8666-943D-30D8-FDD51618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Ali et al. [12] proposed a heart disease prediction and diagnosis model using different types of supervised learning machine learning algorithms.</a:t>
            </a:r>
          </a:p>
          <a:p>
            <a:r>
              <a:rPr lang="en-US" dirty="0"/>
              <a:t>From the results, KNN, DT, and RF algorithms produced the highest accuracy (100%), giving the researchers the perfect model to predict and identify the risks of heart diseases. </a:t>
            </a:r>
          </a:p>
          <a:p>
            <a:r>
              <a:rPr lang="en-US" dirty="0"/>
              <a:t>In another study, </a:t>
            </a:r>
            <a:r>
              <a:rPr lang="en-US" dirty="0" err="1"/>
              <a:t>Dangare</a:t>
            </a:r>
            <a:r>
              <a:rPr lang="en-US" dirty="0"/>
              <a:t> and </a:t>
            </a:r>
            <a:r>
              <a:rPr lang="en-US" dirty="0" err="1"/>
              <a:t>Apte</a:t>
            </a:r>
            <a:r>
              <a:rPr lang="en-US" dirty="0"/>
              <a:t> [14] suggested a model to predict cardiovascular diseases using the classification technique based on historical heart disease occurrences.</a:t>
            </a:r>
          </a:p>
          <a:p>
            <a:r>
              <a:rPr lang="en-US" dirty="0"/>
              <a:t>The results showed that the neural networks model had the highest accuracy, followed by the Decision Tree model and Naive Bayes model.</a:t>
            </a:r>
          </a:p>
          <a:p>
            <a:r>
              <a:rPr lang="en-US" dirty="0"/>
              <a:t>After reviewing the existing literature on heart disease prediction, it is clear that there is still room for improvement in this area. </a:t>
            </a:r>
          </a:p>
        </p:txBody>
      </p:sp>
    </p:spTree>
    <p:extLst>
      <p:ext uri="{BB962C8B-B14F-4D97-AF65-F5344CB8AC3E}">
        <p14:creationId xmlns:p14="http://schemas.microsoft.com/office/powerpoint/2010/main" val="14574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3133-F9FB-F540-6D28-F8EC7B4D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5980-B467-6748-CA1C-435CE7F4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qualitative approach to analyze the heart disease dataset while using the CRISP-DM data mining framework. </a:t>
            </a:r>
          </a:p>
          <a:p>
            <a:r>
              <a:rPr lang="en-US" dirty="0"/>
              <a:t>The research used a dataset consisting of demographic information and medical history from patients with heart disease. </a:t>
            </a:r>
          </a:p>
          <a:p>
            <a:r>
              <a:rPr lang="en-US" dirty="0"/>
              <a:t>The dataset used in this study was obtained from the UCL Machine Learning Repository.</a:t>
            </a:r>
          </a:p>
          <a:p>
            <a:r>
              <a:rPr lang="en-US" dirty="0"/>
              <a:t>We performed data preprocessing by cleaning the data, dealing with missing values, and removing any noise. </a:t>
            </a:r>
          </a:p>
        </p:txBody>
      </p:sp>
    </p:spTree>
    <p:extLst>
      <p:ext uri="{BB962C8B-B14F-4D97-AF65-F5344CB8AC3E}">
        <p14:creationId xmlns:p14="http://schemas.microsoft.com/office/powerpoint/2010/main" val="981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4584-4E11-DEBF-71C1-870D2055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study, we used EDA to understand the distribution of the data and the relationships between the various attributes.</a:t>
            </a:r>
          </a:p>
          <a:p>
            <a:r>
              <a:rPr lang="en-US" dirty="0"/>
              <a:t> We also plotted heatmap, barplot, density plots, pie charts to help us understand the data and see if there were any trends that we could identify.</a:t>
            </a:r>
          </a:p>
          <a:p>
            <a:r>
              <a:rPr lang="en-US" dirty="0"/>
              <a:t>We split our dataset using a 70-30 ratio, where we would use 70% of the dataset for training and 30% for testing. </a:t>
            </a:r>
          </a:p>
          <a:p>
            <a:r>
              <a:rPr lang="en-US" dirty="0"/>
              <a:t>We then selected the three most suitable data mining algorithms for our study: support vector machines (SVMs), logistic regression (LR), and K neighbor classifiers (KNN). </a:t>
            </a:r>
          </a:p>
          <a:p>
            <a:r>
              <a:rPr lang="en-US" dirty="0"/>
              <a:t>We compared and contrasted the performances of the three models to evaluate their effectiveness by looking at the classification accuracy of each model.</a:t>
            </a:r>
          </a:p>
        </p:txBody>
      </p:sp>
    </p:spTree>
    <p:extLst>
      <p:ext uri="{BB962C8B-B14F-4D97-AF65-F5344CB8AC3E}">
        <p14:creationId xmlns:p14="http://schemas.microsoft.com/office/powerpoint/2010/main" val="161859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C5A-E62E-B743-0D2F-0B500D0A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0B2E-E70C-B6BE-6E32-78135DED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were the results obtained;</a:t>
            </a:r>
          </a:p>
          <a:p>
            <a:r>
              <a:rPr lang="en-US" dirty="0"/>
              <a:t>Most patients were between 50 and 60 years old. However, patients less than 25 years were less. </a:t>
            </a:r>
          </a:p>
          <a:p>
            <a:r>
              <a:rPr lang="en-US" dirty="0"/>
              <a:t>68.3% of the respondents were males and 31.7% were females. </a:t>
            </a:r>
          </a:p>
          <a:p>
            <a:r>
              <a:rPr lang="en-US" dirty="0"/>
              <a:t>Males are more likely not to have heart attacks, while females are at a higher risk. </a:t>
            </a:r>
          </a:p>
          <a:p>
            <a:r>
              <a:rPr lang="en-US" dirty="0"/>
              <a:t>The analysis also revealed that patients without chest pains have less chance of heart attack, while patients with atypical angina chest pains have more chance of heart attack. </a:t>
            </a:r>
          </a:p>
        </p:txBody>
      </p:sp>
    </p:spTree>
    <p:extLst>
      <p:ext uri="{BB962C8B-B14F-4D97-AF65-F5344CB8AC3E}">
        <p14:creationId xmlns:p14="http://schemas.microsoft.com/office/powerpoint/2010/main" val="203863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7BC4-ECCE-7389-A7B9-1D53D0E0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r>
              <a:rPr lang="en-US" dirty="0"/>
              <a:t>Also, most patients have a cholesterol value of between 200 and 280, which can be considered high. </a:t>
            </a:r>
          </a:p>
          <a:p>
            <a:r>
              <a:rPr lang="en-US" dirty="0"/>
              <a:t>Patients without chest pains have less chance of heart attack, while patients with atypical angina chest pains have more chance of heart attack. </a:t>
            </a:r>
          </a:p>
          <a:p>
            <a:r>
              <a:rPr lang="en-US" dirty="0"/>
              <a:t>Most patients with less than 120 mg/dl in fasting blood sugar has higher chances of a heart attack.</a:t>
            </a:r>
          </a:p>
          <a:p>
            <a:r>
              <a:rPr lang="en-US" dirty="0"/>
              <a:t>After running the algorithms, the k-means algorithm gave an accuracy of 0.7143, while logistic regression and support vector machines gave an accuracy of 0.8022 and 0.7912, respectively. </a:t>
            </a:r>
          </a:p>
          <a:p>
            <a:r>
              <a:rPr lang="en-US" dirty="0"/>
              <a:t>Therefore, the best performing algorithm was logistic regression. </a:t>
            </a:r>
          </a:p>
        </p:txBody>
      </p:sp>
    </p:spTree>
    <p:extLst>
      <p:ext uri="{BB962C8B-B14F-4D97-AF65-F5344CB8AC3E}">
        <p14:creationId xmlns:p14="http://schemas.microsoft.com/office/powerpoint/2010/main" val="45443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COMPARATIVE ANALYSIS FOR HEART DISEASE PREDICTION</vt:lpstr>
      <vt:lpstr>Introduction </vt:lpstr>
      <vt:lpstr>PowerPoint Presentation</vt:lpstr>
      <vt:lpstr>Literature review</vt:lpstr>
      <vt:lpstr>PowerPoint Presentation</vt:lpstr>
      <vt:lpstr>METHODOLOGY</vt:lpstr>
      <vt:lpstr>PowerPoint Presentation</vt:lpstr>
      <vt:lpstr>RESULTS</vt:lpstr>
      <vt:lpstr>PowerPoint Presentation</vt:lpstr>
      <vt:lpstr>Conclusion and FUTURE WORKS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2022-07-23T06:44:56Z</dcterms:created>
  <dcterms:modified xsi:type="dcterms:W3CDTF">2022-07-23T06:44:59Z</dcterms:modified>
</cp:coreProperties>
</file>