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63" r:id="rId4"/>
  </p:sldMasterIdLst>
  <p:notesMasterIdLst>
    <p:notesMasterId r:id="rId20"/>
  </p:notesMasterIdLst>
  <p:sldIdLst>
    <p:sldId id="256" r:id="rId5"/>
    <p:sldId id="257" r:id="rId6"/>
    <p:sldId id="258" r:id="rId7"/>
    <p:sldId id="276" r:id="rId8"/>
    <p:sldId id="260" r:id="rId9"/>
    <p:sldId id="286" r:id="rId10"/>
    <p:sldId id="265" r:id="rId11"/>
    <p:sldId id="280" r:id="rId12"/>
    <p:sldId id="281" r:id="rId13"/>
    <p:sldId id="287" r:id="rId14"/>
    <p:sldId id="282" r:id="rId15"/>
    <p:sldId id="283" r:id="rId16"/>
    <p:sldId id="284" r:id="rId17"/>
    <p:sldId id="285"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8593A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543"/>
    <p:restoredTop sz="99104" autoAdjust="0"/>
  </p:normalViewPr>
  <p:slideViewPr>
    <p:cSldViewPr snapToGrid="0">
      <p:cViewPr>
        <p:scale>
          <a:sx n="75" d="100"/>
          <a:sy n="75" d="100"/>
        </p:scale>
        <p:origin x="-804" y="-36"/>
      </p:cViewPr>
      <p:guideLst>
        <p:guide orient="horz" pos="2160"/>
        <p:guide pos="3840"/>
      </p:guideLst>
    </p:cSldViewPr>
  </p:slideViewPr>
  <p:notesTextViewPr>
    <p:cViewPr>
      <p:scale>
        <a:sx n="1" d="1"/>
        <a:sy n="1" d="1"/>
      </p:scale>
      <p:origin x="0" y="0"/>
    </p:cViewPr>
  </p:notesTextViewPr>
  <p:sorterViewPr>
    <p:cViewPr>
      <p:scale>
        <a:sx n="126" d="100"/>
        <a:sy n="12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pPr/>
              <a:t>5/21/2023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pPr/>
              <a:t>‹#›</a:t>
            </a:fld>
            <a:endParaRPr lang="en-US" dirty="0"/>
          </a:p>
        </p:txBody>
      </p:sp>
    </p:spTree>
    <p:extLst>
      <p:ext uri="{BB962C8B-B14F-4D97-AF65-F5344CB8AC3E}">
        <p14:creationId xmlns=""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97DC217-DF71-1A49-B3EA-559F1F43B0FF}" type="slidenum">
              <a:rPr lang="en-US" smtClean="0"/>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B5CDB3A4-0F76-4752-8109-1A58BBDFDD11}" type="datetimeFigureOut">
              <a:rPr lang="en-US" smtClean="0"/>
              <a:pPr/>
              <a:t>5/21/2023</a:t>
            </a:fld>
            <a:endParaRPr lang="en-GB"/>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GB"/>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89DDF525-D5A3-41B0-82BA-8E1B5617D3E5}" type="slidenum">
              <a:rPr lang="en-GB" smtClean="0"/>
              <a:pPr/>
              <a:t>‹#›</a:t>
            </a:fld>
            <a:endParaRPr lang="en-GB"/>
          </a:p>
        </p:txBody>
      </p:sp>
      <p:sp>
        <p:nvSpPr>
          <p:cNvPr id="30" name="Rectangle 29">
            <a:extLst>
              <a:ext uri="{FF2B5EF4-FFF2-40B4-BE49-F238E27FC236}">
                <a16:creationId xmlns=""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a:extLst>
              <a:ext uri="{FF2B5EF4-FFF2-40B4-BE49-F238E27FC236}">
                <a16:creationId xmlns=""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32">
            <a:extLst>
              <a:ext uri="{FF2B5EF4-FFF2-40B4-BE49-F238E27FC236}">
                <a16:creationId xmlns=""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4" name="Group 33">
            <a:extLst>
              <a:ext uri="{FF2B5EF4-FFF2-40B4-BE49-F238E27FC236}">
                <a16:creationId xmlns=""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35" name="Freeform 3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3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7" name="Freeform 36">
            <a:extLst>
              <a:ext uri="{FF2B5EF4-FFF2-40B4-BE49-F238E27FC236}">
                <a16:creationId xmlns=""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37">
            <a:extLst>
              <a:ext uri="{FF2B5EF4-FFF2-40B4-BE49-F238E27FC236}">
                <a16:creationId xmlns=""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9A72C8-1C87-42EF-8A11-BF6DFA19ED8B}" type="datetime1">
              <a:rPr lang="en-US" smtClean="0"/>
              <a:pPr/>
              <a:t>5/21/2023</a:t>
            </a:fld>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9A72C8-1C87-42EF-8A11-BF6DFA19ED8B}" type="datetime1">
              <a:rPr lang="en-US" smtClean="0"/>
              <a:pPr/>
              <a:t>5/21/2023</a:t>
            </a:fld>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pPr/>
              <a:t>5/21/2023</a:t>
            </a:fld>
            <a:endParaRPr lang="en-US" dirty="0"/>
          </a:p>
        </p:txBody>
      </p:sp>
      <p:sp>
        <p:nvSpPr>
          <p:cNvPr id="5" name="Footer Placeholder 4">
            <a:extLst>
              <a:ext uri="{FF2B5EF4-FFF2-40B4-BE49-F238E27FC236}">
                <a16:creationId xmlns=""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2802635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5B08281-154C-4FEF-A6DF-18BA3AC0F374}" type="datetime1">
              <a:rPr lang="en-US" smtClean="0"/>
              <a:pPr/>
              <a:t>5/21/2023</a:t>
            </a:fld>
            <a:endParaRPr lang="en-US" dirty="0"/>
          </a:p>
        </p:txBody>
      </p:sp>
      <p:sp>
        <p:nvSpPr>
          <p:cNvPr id="9" name="Slide Number Placeholder 8"/>
          <p:cNvSpPr>
            <a:spLocks noGrp="1"/>
          </p:cNvSpPr>
          <p:nvPr>
            <p:ph type="sldNum" sz="quarter" idx="15"/>
          </p:nvPr>
        </p:nvSpPr>
        <p:spPr/>
        <p:txBody>
          <a:bodyPr rtlCol="0"/>
          <a:lstStyle/>
          <a:p>
            <a:fld id="{294A09A9-5501-47C1-A89A-A340965A2BE2}" type="slidenum">
              <a:rPr lang="en-US" smtClean="0"/>
              <a:pPr/>
              <a:t>‹#›</a:t>
            </a:fld>
            <a:endParaRPr lang="en-US" dirty="0"/>
          </a:p>
        </p:txBody>
      </p:sp>
      <p:sp>
        <p:nvSpPr>
          <p:cNvPr id="10" name="Footer Placeholder 9"/>
          <p:cNvSpPr>
            <a:spLocks noGrp="1"/>
          </p:cNvSpPr>
          <p:nvPr>
            <p:ph type="ftr" sz="quarter" idx="16"/>
          </p:nvPr>
        </p:nvSpPr>
        <p:spPr/>
        <p:txBody>
          <a:bodyPr rtlCol="0"/>
          <a:lstStyle/>
          <a:p>
            <a:r>
              <a:rPr lang="en-US" smtClean="0"/>
              <a:t>PRESENTATION TITLE</a:t>
            </a:r>
            <a:endParaRPr lang="en-US" dirty="0"/>
          </a:p>
        </p:txBody>
      </p:sp>
      <p:sp>
        <p:nvSpPr>
          <p:cNvPr id="11" name="Freeform 10">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1">
            <a:extLst>
              <a:ext uri="{FF2B5EF4-FFF2-40B4-BE49-F238E27FC236}">
                <a16:creationId xmlns=""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3" name="Freeform 12">
            <a:extLst>
              <a:ext uri="{FF2B5EF4-FFF2-40B4-BE49-F238E27FC236}">
                <a16:creationId xmlns=""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15" name="Freeform 14">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6" name="Freeform 15">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04D857D4-BD7E-4A06-844B-AAD504F1114F}" type="datetime1">
              <a:rPr lang="en-US" smtClean="0"/>
              <a:pPr/>
              <a:t>5/21/2023</a:t>
            </a:fld>
            <a:endParaRPr lang="en-US" dirty="0"/>
          </a:p>
        </p:txBody>
      </p:sp>
      <p:sp>
        <p:nvSpPr>
          <p:cNvPr id="5" name="Footer Placeholder 4"/>
          <p:cNvSpPr>
            <a:spLocks noGrp="1"/>
          </p:cNvSpPr>
          <p:nvPr>
            <p:ph type="ftr" sz="quarter" idx="11"/>
          </p:nvPr>
        </p:nvSpPr>
        <p:spPr bwMode="auto">
          <a:xfrm rot="5400000">
            <a:off x="10046208" y="4114800"/>
            <a:ext cx="3657600" cy="512064"/>
          </a:xfrm>
        </p:spPr>
        <p:txBody>
          <a:bodyPr/>
          <a:lstStyle/>
          <a:p>
            <a:r>
              <a:rPr lang="en-US" smtClean="0"/>
              <a:t>PRESENTATION TITLE</a:t>
            </a:r>
            <a:endParaRPr lang="en-US" dirty="0"/>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294A09A9-5501-47C1-A89A-A340965A2BE2}" type="slidenum">
              <a:rPr lang="en-US" smtClean="0"/>
              <a:pPr/>
              <a:t>‹#›</a:t>
            </a:fld>
            <a:endParaRPr lang="en-US" dirty="0"/>
          </a:p>
        </p:txBody>
      </p:sp>
      <p:sp>
        <p:nvSpPr>
          <p:cNvPr id="24" name="Rectangle 23">
            <a:extLst>
              <a:ext uri="{FF2B5EF4-FFF2-40B4-BE49-F238E27FC236}">
                <a16:creationId xmlns=""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24">
            <a:extLst>
              <a:ext uri="{FF2B5EF4-FFF2-40B4-BE49-F238E27FC236}">
                <a16:creationId xmlns=""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26">
            <a:extLst>
              <a:ext uri="{FF2B5EF4-FFF2-40B4-BE49-F238E27FC236}">
                <a16:creationId xmlns=""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C9A72C8-1C87-42EF-8A11-BF6DFA19ED8B}" type="datetime1">
              <a:rPr lang="en-US" smtClean="0"/>
              <a:pPr/>
              <a:t>5/21/2023</a:t>
            </a:fld>
            <a:endParaRPr lang="en-US" dirty="0"/>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C9A72C8-1C87-42EF-8A11-BF6DFA19ED8B}" type="datetime1">
              <a:rPr lang="en-US" smtClean="0"/>
              <a:pPr/>
              <a:t>5/21/2023</a:t>
            </a:fld>
            <a:endParaRPr lang="en-US" dirty="0"/>
          </a:p>
        </p:txBody>
      </p:sp>
      <p:sp>
        <p:nvSpPr>
          <p:cNvPr id="8" name="Footer Placeholder 7"/>
          <p:cNvSpPr>
            <a:spLocks noGrp="1"/>
          </p:cNvSpPr>
          <p:nvPr>
            <p:ph type="ftr" sz="quarter" idx="11"/>
          </p:nvPr>
        </p:nvSpPr>
        <p:spPr/>
        <p:txBody>
          <a:bodyPr/>
          <a:lstStyle/>
          <a:p>
            <a:r>
              <a:rPr lang="en-US" smtClean="0"/>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C9A72C8-1C87-42EF-8A11-BF6DFA19ED8B}" type="datetime1">
              <a:rPr lang="en-US" smtClean="0"/>
              <a:pPr/>
              <a:t>5/21/2023</a:t>
            </a:fld>
            <a:endParaRPr lang="en-US" dirty="0"/>
          </a:p>
        </p:txBody>
      </p:sp>
      <p:sp>
        <p:nvSpPr>
          <p:cNvPr id="7" name="Slide Number Placeholder 6"/>
          <p:cNvSpPr>
            <a:spLocks noGrp="1"/>
          </p:cNvSpPr>
          <p:nvPr>
            <p:ph type="sldNum" sz="quarter" idx="11"/>
          </p:nvPr>
        </p:nvSpPr>
        <p:spPr/>
        <p:txBody>
          <a:bodyPr rtlCol="0"/>
          <a:lstStyle/>
          <a:p>
            <a:fld id="{294A09A9-5501-47C1-A89A-A340965A2BE2}" type="slidenum">
              <a:rPr lang="en-US" smtClean="0"/>
              <a:pPr/>
              <a:t>‹#›</a:t>
            </a:fld>
            <a:endParaRPr lang="en-US" dirty="0"/>
          </a:p>
        </p:txBody>
      </p:sp>
      <p:sp>
        <p:nvSpPr>
          <p:cNvPr id="8" name="Footer Placeholder 7"/>
          <p:cNvSpPr>
            <a:spLocks noGrp="1"/>
          </p:cNvSpPr>
          <p:nvPr>
            <p:ph type="ftr" sz="quarter" idx="12"/>
          </p:nvPr>
        </p:nvSpPr>
        <p:spPr/>
        <p:txBody>
          <a:bodyPr rtlCol="0"/>
          <a:lstStyle/>
          <a:p>
            <a:r>
              <a:rPr lang="en-US" smtClean="0"/>
              <a:t>PRESENTATION TITLE</a:t>
            </a:r>
            <a:endParaRPr lang="en-US" dirty="0"/>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9A72C8-1C87-42EF-8A11-BF6DFA19ED8B}" type="datetime1">
              <a:rPr lang="en-US" smtClean="0"/>
              <a:pPr/>
              <a:t>5/21/2023</a:t>
            </a:fld>
            <a:endParaRPr lang="en-US" dirty="0"/>
          </a:p>
        </p:txBody>
      </p:sp>
      <p:sp>
        <p:nvSpPr>
          <p:cNvPr id="3" name="Footer Placeholder 2"/>
          <p:cNvSpPr>
            <a:spLocks noGrp="1"/>
          </p:cNvSpPr>
          <p:nvPr>
            <p:ph type="ftr" sz="quarter" idx="11"/>
          </p:nvPr>
        </p:nvSpPr>
        <p:spPr/>
        <p:txBody>
          <a:bodyPr/>
          <a:lstStyle/>
          <a:p>
            <a:r>
              <a:rPr lang="en-US" smtClean="0"/>
              <a:t>PRESENTATION TITLE</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C9A72C8-1C87-42EF-8A11-BF6DFA19ED8B}" type="datetime1">
              <a:rPr lang="en-US" smtClean="0"/>
              <a:pPr/>
              <a:t>5/21/2023</a:t>
            </a:fld>
            <a:endParaRPr lang="en-US" dirty="0"/>
          </a:p>
        </p:txBody>
      </p:sp>
      <p:sp>
        <p:nvSpPr>
          <p:cNvPr id="22" name="Slide Number Placeholder 21"/>
          <p:cNvSpPr>
            <a:spLocks noGrp="1"/>
          </p:cNvSpPr>
          <p:nvPr>
            <p:ph type="sldNum" sz="quarter" idx="15"/>
          </p:nvPr>
        </p:nvSpPr>
        <p:spPr/>
        <p:txBody>
          <a:bodyPr rtlCol="0"/>
          <a:lstStyle/>
          <a:p>
            <a:fld id="{294A09A9-5501-47C1-A89A-A340965A2BE2}" type="slidenum">
              <a:rPr lang="en-US" smtClean="0"/>
              <a:pPr/>
              <a:t>‹#›</a:t>
            </a:fld>
            <a:endParaRPr lang="en-US" dirty="0"/>
          </a:p>
        </p:txBody>
      </p:sp>
      <p:sp>
        <p:nvSpPr>
          <p:cNvPr id="23" name="Footer Placeholder 22"/>
          <p:cNvSpPr>
            <a:spLocks noGrp="1"/>
          </p:cNvSpPr>
          <p:nvPr>
            <p:ph type="ftr" sz="quarter" idx="16"/>
          </p:nvPr>
        </p:nvSpPr>
        <p:spPr/>
        <p:txBody>
          <a:bodyPr rtlCol="0"/>
          <a:lstStyle/>
          <a:p>
            <a:r>
              <a:rPr lang="en-US" smtClean="0"/>
              <a:t>PRESENTATION TITLE</a:t>
            </a:r>
            <a:endParaRPr lang="en-US" dirty="0"/>
          </a:p>
        </p:txBody>
      </p:sp>
    </p:spTree>
  </p:cSld>
  <p:clrMapOvr>
    <a:overrideClrMapping bg1="lt1" tx1="dk1" bg2="lt2" tx2="dk2" accent1="accent1" accent2="accent2" accent3="accent3" accent4="accent4" accent5="accent5" accent6="accent6" hlink="hlink" folHlink="folHlink"/>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C9A72C8-1C87-42EF-8A11-BF6DFA19ED8B}" type="datetime1">
              <a:rPr lang="en-US" smtClean="0"/>
              <a:pPr/>
              <a:t>5/21/2023</a:t>
            </a:fld>
            <a:endParaRPr lang="en-US" dirty="0"/>
          </a:p>
        </p:txBody>
      </p:sp>
      <p:sp>
        <p:nvSpPr>
          <p:cNvPr id="18" name="Slide Number Placeholder 17"/>
          <p:cNvSpPr>
            <a:spLocks noGrp="1"/>
          </p:cNvSpPr>
          <p:nvPr>
            <p:ph type="sldNum" sz="quarter" idx="11"/>
          </p:nvPr>
        </p:nvSpPr>
        <p:spPr/>
        <p:txBody>
          <a:bodyPr rtlCol="0"/>
          <a:lstStyle/>
          <a:p>
            <a:fld id="{294A09A9-5501-47C1-A89A-A340965A2BE2}" type="slidenum">
              <a:rPr lang="en-US" smtClean="0"/>
              <a:pPr/>
              <a:t>‹#›</a:t>
            </a:fld>
            <a:endParaRPr lang="en-US" dirty="0"/>
          </a:p>
        </p:txBody>
      </p:sp>
      <p:sp>
        <p:nvSpPr>
          <p:cNvPr id="21" name="Footer Placeholder 20"/>
          <p:cNvSpPr>
            <a:spLocks noGrp="1"/>
          </p:cNvSpPr>
          <p:nvPr>
            <p:ph type="ftr" sz="quarter" idx="12"/>
          </p:nvPr>
        </p:nvSpPr>
        <p:spPr/>
        <p:txBody>
          <a:bodyPr rtlCol="0"/>
          <a:lstStyle/>
          <a:p>
            <a:r>
              <a:rPr lang="en-US" smtClean="0"/>
              <a:t>PRESENTATION TITLE</a:t>
            </a:r>
            <a:endParaRPr lang="en-US" dirty="0"/>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FC9A72C8-1C87-42EF-8A11-BF6DFA19ED8B}" type="datetime1">
              <a:rPr lang="en-US" smtClean="0"/>
              <a:pPr/>
              <a:t>5/21/2023</a:t>
            </a:fld>
            <a:endParaRPr lang="en-US" dirty="0"/>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r>
              <a:rPr lang="en-US" smtClean="0"/>
              <a:t>PRESENTATION TITLE</a:t>
            </a:r>
            <a:endParaRPr lang="en-US" dirty="0"/>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294A09A9-5501-47C1-A89A-A340965A2BE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651" r:id="rId12"/>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DF3D98-3C30-4CFC-8643-C81E829C8C25}"/>
              </a:ext>
            </a:extLst>
          </p:cNvPr>
          <p:cNvSpPr>
            <a:spLocks noGrp="1"/>
          </p:cNvSpPr>
          <p:nvPr>
            <p:ph type="ctrTitle"/>
          </p:nvPr>
        </p:nvSpPr>
        <p:spPr>
          <a:xfrm>
            <a:off x="2032000" y="3124200"/>
            <a:ext cx="9245600" cy="1894362"/>
          </a:xfrm>
        </p:spPr>
        <p:txBody>
          <a:bodyPr/>
          <a:lstStyle/>
          <a:p>
            <a:r>
              <a:rPr lang="en-US" sz="2400" dirty="0" smtClean="0">
                <a:solidFill>
                  <a:schemeClr val="bg1"/>
                </a:solidFill>
              </a:rPr>
              <a:t>DECIPHERING</a:t>
            </a:r>
            <a:r>
              <a:rPr lang="en-US" dirty="0" smtClean="0">
                <a:solidFill>
                  <a:schemeClr val="bg1"/>
                </a:solidFill>
              </a:rPr>
              <a:t> </a:t>
            </a:r>
            <a:r>
              <a:rPr lang="en-US" i="1" dirty="0" smtClean="0">
                <a:solidFill>
                  <a:schemeClr val="bg1"/>
                </a:solidFill>
              </a:rPr>
              <a:t>Life Expectancy… </a:t>
            </a:r>
            <a:r>
              <a:rPr lang="en-US" sz="1800" dirty="0" smtClean="0">
                <a:solidFill>
                  <a:schemeClr val="accent4">
                    <a:lumMod val="20000"/>
                    <a:lumOff val="80000"/>
                  </a:schemeClr>
                </a:solidFill>
                <a:latin typeface="Bradley Hand ITC" pitchFamily="66" charset="0"/>
              </a:rPr>
              <a:t>USING ML</a:t>
            </a:r>
            <a:endParaRPr lang="en-US" dirty="0">
              <a:solidFill>
                <a:schemeClr val="accent4">
                  <a:lumMod val="20000"/>
                  <a:lumOff val="80000"/>
                </a:schemeClr>
              </a:solidFill>
              <a:latin typeface="Bradley Hand ITC" pitchFamily="66" charset="0"/>
            </a:endParaRPr>
          </a:p>
        </p:txBody>
      </p:sp>
      <p:sp>
        <p:nvSpPr>
          <p:cNvPr id="3" name="Subtitle 2">
            <a:extLst>
              <a:ext uri="{FF2B5EF4-FFF2-40B4-BE49-F238E27FC236}">
                <a16:creationId xmlns="" xmlns:a16="http://schemas.microsoft.com/office/drawing/2014/main" id="{A068D447-28D3-4F5F-B2DC-FD67E9015868}"/>
              </a:ext>
            </a:extLst>
          </p:cNvPr>
          <p:cNvSpPr>
            <a:spLocks noGrp="1"/>
          </p:cNvSpPr>
          <p:nvPr>
            <p:ph type="subTitle" idx="1"/>
          </p:nvPr>
        </p:nvSpPr>
        <p:spPr/>
        <p:txBody>
          <a:bodyPr/>
          <a:lstStyle/>
          <a:p>
            <a:r>
              <a:rPr lang="en-US" dirty="0" smtClean="0">
                <a:solidFill>
                  <a:schemeClr val="bg1"/>
                </a:solidFill>
              </a:rPr>
              <a:t>Shubham Dandak </a:t>
            </a:r>
            <a:endParaRPr lang="en-US" dirty="0">
              <a:solidFill>
                <a:schemeClr val="bg1"/>
              </a:solidFill>
            </a:endParaRPr>
          </a:p>
        </p:txBody>
      </p:sp>
    </p:spTree>
    <p:extLst>
      <p:ext uri="{BB962C8B-B14F-4D97-AF65-F5344CB8AC3E}">
        <p14:creationId xmlns="" xmlns:p14="http://schemas.microsoft.com/office/powerpoint/2010/main" val="2259308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PRESENTATION TITLE</a:t>
            </a:r>
            <a:endParaRPr lang="en-US" dirty="0"/>
          </a:p>
        </p:txBody>
      </p:sp>
      <p:sp>
        <p:nvSpPr>
          <p:cNvPr id="3" name="Slide Number Placeholder 2"/>
          <p:cNvSpPr>
            <a:spLocks noGrp="1"/>
          </p:cNvSpPr>
          <p:nvPr>
            <p:ph type="sldNum" sz="quarter" idx="12"/>
          </p:nvPr>
        </p:nvSpPr>
        <p:spPr/>
        <p:txBody>
          <a:bodyPr/>
          <a:lstStyle/>
          <a:p>
            <a:fld id="{294A09A9-5501-47C1-A89A-A340965A2BE2}" type="slidenum">
              <a:rPr lang="en-US" smtClean="0"/>
              <a:pPr/>
              <a:t>10</a:t>
            </a:fld>
            <a:endParaRPr lang="en-US" dirty="0"/>
          </a:p>
        </p:txBody>
      </p:sp>
      <p:sp>
        <p:nvSpPr>
          <p:cNvPr id="4" name="Rectangle 3"/>
          <p:cNvSpPr/>
          <p:nvPr/>
        </p:nvSpPr>
        <p:spPr>
          <a:xfrm>
            <a:off x="495300" y="595672"/>
            <a:ext cx="9779000" cy="3916457"/>
          </a:xfrm>
          <a:prstGeom prst="rect">
            <a:avLst/>
          </a:prstGeom>
        </p:spPr>
        <p:txBody>
          <a:bodyPr wrap="square">
            <a:spAutoFit/>
          </a:bodyPr>
          <a:lstStyle/>
          <a:p>
            <a:pPr>
              <a:spcAft>
                <a:spcPts val="50"/>
              </a:spcAft>
            </a:pPr>
            <a:r>
              <a:rPr lang="en-GB" sz="2400" b="1" dirty="0" smtClean="0"/>
              <a:t>Inference 3-</a:t>
            </a:r>
          </a:p>
          <a:p>
            <a:pPr>
              <a:spcAft>
                <a:spcPts val="50"/>
              </a:spcAft>
            </a:pPr>
            <a:endParaRPr lang="en-GB" sz="2400" b="1" dirty="0" smtClean="0"/>
          </a:p>
          <a:p>
            <a:pPr algn="just">
              <a:spcAft>
                <a:spcPts val="50"/>
              </a:spcAft>
            </a:pPr>
            <a:r>
              <a:rPr lang="en-GB" dirty="0" smtClean="0"/>
              <a:t>The life expectancy is negatively correlated with infant mortality, under-five deaths and adult mortality</a:t>
            </a:r>
          </a:p>
          <a:p>
            <a:pPr algn="just">
              <a:buFont typeface="Arial" pitchFamily="34" charset="0"/>
              <a:buChar char="•"/>
            </a:pPr>
            <a:r>
              <a:rPr lang="en-GB" dirty="0" smtClean="0"/>
              <a:t> Infant deaths = -16%</a:t>
            </a:r>
          </a:p>
          <a:p>
            <a:pPr algn="just">
              <a:buFont typeface="Arial" pitchFamily="34" charset="0"/>
              <a:buChar char="•"/>
            </a:pPr>
            <a:r>
              <a:rPr lang="en-GB" dirty="0" smtClean="0"/>
              <a:t> Adult mortality = -70%</a:t>
            </a:r>
          </a:p>
          <a:p>
            <a:pPr algn="just"/>
            <a:r>
              <a:rPr lang="en-GB" b="1" i="1" dirty="0" smtClean="0"/>
              <a:t>That means life expectancy is inversely proportional with infant and adult mortality.</a:t>
            </a:r>
          </a:p>
          <a:p>
            <a:pPr algn="just"/>
            <a:r>
              <a:rPr lang="en-GB" dirty="0" smtClean="0"/>
              <a:t>The countries with lower Life Expectancy have -</a:t>
            </a:r>
          </a:p>
          <a:p>
            <a:pPr algn="just">
              <a:buFont typeface="Arial" pitchFamily="34" charset="0"/>
              <a:buChar char="•"/>
            </a:pPr>
            <a:r>
              <a:rPr lang="en-GB" dirty="0" smtClean="0"/>
              <a:t> Higher Infant mortality</a:t>
            </a:r>
          </a:p>
          <a:p>
            <a:pPr algn="just">
              <a:buFont typeface="Arial" pitchFamily="34" charset="0"/>
              <a:buChar char="•"/>
            </a:pPr>
            <a:r>
              <a:rPr lang="en-GB" dirty="0" smtClean="0"/>
              <a:t> Higher adult mortality</a:t>
            </a:r>
          </a:p>
          <a:p>
            <a:pPr algn="just">
              <a:buFont typeface="Arial" pitchFamily="34" charset="0"/>
              <a:buChar char="•"/>
            </a:pPr>
            <a:r>
              <a:rPr lang="en-GB" dirty="0" smtClean="0"/>
              <a:t> Developing status</a:t>
            </a:r>
          </a:p>
          <a:p>
            <a:pPr algn="just"/>
            <a:r>
              <a:rPr lang="en-GB" dirty="0" smtClean="0"/>
              <a:t>So as infant deaths and adult mortality increases life expectancy decreases and vice versa.</a:t>
            </a:r>
            <a:endParaRPr lang="en-GB" dirty="0" smtClean="0"/>
          </a:p>
        </p:txBody>
      </p:sp>
      <p:sp>
        <p:nvSpPr>
          <p:cNvPr id="5" name="TextBox 4"/>
          <p:cNvSpPr txBox="1"/>
          <p:nvPr/>
        </p:nvSpPr>
        <p:spPr>
          <a:xfrm>
            <a:off x="520700" y="266701"/>
            <a:ext cx="8940800" cy="369332"/>
          </a:xfrm>
          <a:prstGeom prst="rect">
            <a:avLst/>
          </a:prstGeom>
          <a:noFill/>
        </p:spPr>
        <p:txBody>
          <a:bodyPr wrap="square" rtlCol="0">
            <a:spAutoFit/>
          </a:bodyPr>
          <a:lstStyle/>
          <a:p>
            <a:pPr lvl="0"/>
            <a:r>
              <a:rPr lang="en-GB" b="1" dirty="0" smtClean="0"/>
              <a:t>Q3. How </a:t>
            </a:r>
            <a:r>
              <a:rPr lang="en-GB" b="1" dirty="0" smtClean="0"/>
              <a:t>do Infant and Adult mortality rates affect life expectancy</a:t>
            </a:r>
            <a:r>
              <a:rPr lang="en-GB" b="1" dirty="0" smtClean="0"/>
              <a:t>?</a:t>
            </a:r>
            <a:endParaRPr lang="en-GB" b="1" dirty="0" smtClean="0"/>
          </a:p>
        </p:txBody>
      </p:sp>
      <p:pic>
        <p:nvPicPr>
          <p:cNvPr id="2050" name="Picture 2"/>
          <p:cNvPicPr>
            <a:picLocks noChangeAspect="1" noChangeArrowheads="1"/>
          </p:cNvPicPr>
          <p:nvPr/>
        </p:nvPicPr>
        <p:blipFill>
          <a:blip r:embed="rId2"/>
          <a:srcRect/>
          <a:stretch>
            <a:fillRect/>
          </a:stretch>
        </p:blipFill>
        <p:spPr bwMode="auto">
          <a:xfrm>
            <a:off x="600075" y="4591443"/>
            <a:ext cx="4543425" cy="22322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007100" y="4546600"/>
            <a:ext cx="4445000" cy="231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9529064" y="6301740"/>
            <a:ext cx="2662936" cy="365760"/>
          </a:xfrm>
        </p:spPr>
        <p:txBody>
          <a:bodyPr/>
          <a:lstStyle/>
          <a:p>
            <a:r>
              <a:rPr lang="en-US" sz="1400" dirty="0" smtClean="0"/>
              <a:t>LIFE EXPECTANCY</a:t>
            </a:r>
            <a:endParaRPr lang="en-US" sz="1400" dirty="0"/>
          </a:p>
        </p:txBody>
      </p:sp>
      <p:sp>
        <p:nvSpPr>
          <p:cNvPr id="3" name="Slide Number Placeholder 2"/>
          <p:cNvSpPr>
            <a:spLocks noGrp="1"/>
          </p:cNvSpPr>
          <p:nvPr>
            <p:ph type="sldNum" sz="quarter" idx="12"/>
          </p:nvPr>
        </p:nvSpPr>
        <p:spPr/>
        <p:txBody>
          <a:bodyPr/>
          <a:lstStyle/>
          <a:p>
            <a:fld id="{294A09A9-5501-47C1-A89A-A340965A2BE2}" type="slidenum">
              <a:rPr lang="en-US" smtClean="0"/>
              <a:pPr/>
              <a:t>11</a:t>
            </a:fld>
            <a:endParaRPr lang="en-US" dirty="0"/>
          </a:p>
        </p:txBody>
      </p:sp>
      <p:sp>
        <p:nvSpPr>
          <p:cNvPr id="4" name="TextBox 3"/>
          <p:cNvSpPr txBox="1"/>
          <p:nvPr/>
        </p:nvSpPr>
        <p:spPr>
          <a:xfrm>
            <a:off x="284844" y="655558"/>
            <a:ext cx="11437257" cy="6032421"/>
          </a:xfrm>
          <a:prstGeom prst="rect">
            <a:avLst/>
          </a:prstGeom>
          <a:noFill/>
        </p:spPr>
        <p:txBody>
          <a:bodyPr wrap="square" rtlCol="0">
            <a:spAutoFit/>
          </a:bodyPr>
          <a:lstStyle/>
          <a:p>
            <a:r>
              <a:rPr lang="en-GB" sz="2000" b="1" dirty="0" smtClean="0"/>
              <a:t>Inference 4:</a:t>
            </a:r>
          </a:p>
          <a:p>
            <a:pPr algn="just"/>
            <a:r>
              <a:rPr lang="en-GB" sz="1600" b="1" i="1" dirty="0" smtClean="0"/>
              <a:t>Alcohol</a:t>
            </a:r>
            <a:endParaRPr lang="en-GB" sz="1600" b="1" i="1" dirty="0" smtClean="0"/>
          </a:p>
          <a:p>
            <a:pPr algn="just"/>
            <a:r>
              <a:rPr lang="en-GB" sz="1600" dirty="0" smtClean="0"/>
              <a:t>From available dataset we can infer that alcohol consumption is more in developed countries, and life expectancy is also high in developed countries. So for this countries alcohol consumption is not impacting much to life expectancy. And from heat map too we can observe alcohol has 40% positive correlation with Life Expectancy.</a:t>
            </a:r>
          </a:p>
          <a:p>
            <a:pPr algn="just"/>
            <a:endParaRPr lang="en-GB" sz="1600" b="1" i="1" dirty="0" smtClean="0"/>
          </a:p>
          <a:p>
            <a:pPr algn="just"/>
            <a:r>
              <a:rPr lang="en-GB" sz="1600" b="1" i="1" dirty="0" smtClean="0"/>
              <a:t>Eating habits</a:t>
            </a:r>
          </a:p>
          <a:p>
            <a:pPr algn="just"/>
            <a:r>
              <a:rPr lang="en-GB" sz="1600" dirty="0" smtClean="0"/>
              <a:t>Although Eating habits is not a direct column in our dataset but we are having related columns like Income composition of resources, BMI tells us indirectly about eating habits i.e. with increase in income eating habit generally increase. Apart from this quality of eating habit i.e. healthy food or junk food is related to BMI,</a:t>
            </a:r>
          </a:p>
          <a:p>
            <a:pPr lvl="1" algn="just">
              <a:buFont typeface="Arial" pitchFamily="34" charset="0"/>
              <a:buChar char="•"/>
            </a:pPr>
            <a:r>
              <a:rPr lang="en-GB" sz="1600" dirty="0" smtClean="0"/>
              <a:t> Healthy food keeps BMI in optimum range</a:t>
            </a:r>
          </a:p>
          <a:p>
            <a:pPr lvl="1" algn="just">
              <a:buFont typeface="Arial" pitchFamily="34" charset="0"/>
              <a:buChar char="•"/>
            </a:pPr>
            <a:r>
              <a:rPr lang="en-GB" sz="1600" dirty="0" smtClean="0"/>
              <a:t> Junk food distort BMI and leads to distorted BMI</a:t>
            </a:r>
          </a:p>
          <a:p>
            <a:pPr algn="just">
              <a:buFont typeface="Wingdings" pitchFamily="2" charset="2"/>
              <a:buChar char="ü"/>
            </a:pPr>
            <a:r>
              <a:rPr lang="en-GB" sz="1600" dirty="0" smtClean="0"/>
              <a:t> In developed countries because of good income, people can afford food and comparatively healthy population,</a:t>
            </a:r>
          </a:p>
          <a:p>
            <a:pPr algn="just">
              <a:buFont typeface="Wingdings" pitchFamily="2" charset="2"/>
              <a:buChar char="ü"/>
            </a:pPr>
            <a:r>
              <a:rPr lang="en-GB" sz="1600" dirty="0" smtClean="0"/>
              <a:t> In developing countries especially poor developing countries under nourishment, Child Stunting, Child wasting is   commonly visible and that is because the people there do not have access of healthy food.</a:t>
            </a:r>
          </a:p>
          <a:p>
            <a:pPr algn="just"/>
            <a:endParaRPr lang="en-GB" sz="1600" b="1" i="1" dirty="0" smtClean="0"/>
          </a:p>
          <a:p>
            <a:pPr algn="just"/>
            <a:r>
              <a:rPr lang="en-GB" sz="1600" b="1" i="1" dirty="0" smtClean="0"/>
              <a:t>Life style and exercise</a:t>
            </a:r>
          </a:p>
          <a:p>
            <a:pPr algn="just"/>
            <a:r>
              <a:rPr lang="en-GB" sz="1600" dirty="0" smtClean="0"/>
              <a:t>Lifestyle and Exercise are positively correlated with Life Expectancy when life style is active and people do physical exercise and it becomes negatively related when sluggish lifestyle and no physical exercise is there.</a:t>
            </a:r>
          </a:p>
          <a:p>
            <a:pPr algn="just"/>
            <a:endParaRPr lang="en-GB" sz="1600" b="1" i="1" dirty="0" smtClean="0"/>
          </a:p>
          <a:p>
            <a:pPr algn="just"/>
            <a:r>
              <a:rPr lang="en-GB" sz="1600" b="1" i="1" dirty="0" smtClean="0"/>
              <a:t>Smoking</a:t>
            </a:r>
          </a:p>
          <a:p>
            <a:pPr algn="just"/>
            <a:r>
              <a:rPr lang="en-GB" sz="1600" dirty="0" smtClean="0"/>
              <a:t>Smoking has negative correlation with Life Expectancy, i.e. smoking increases health related risks and which reduces life expectancy.</a:t>
            </a:r>
          </a:p>
          <a:p>
            <a:pPr algn="just"/>
            <a:endParaRPr lang="en-GB" sz="1400" dirty="0"/>
          </a:p>
        </p:txBody>
      </p:sp>
      <p:sp>
        <p:nvSpPr>
          <p:cNvPr id="5" name="TextBox 4"/>
          <p:cNvSpPr txBox="1"/>
          <p:nvPr/>
        </p:nvSpPr>
        <p:spPr>
          <a:xfrm>
            <a:off x="558801" y="0"/>
            <a:ext cx="11049000" cy="923330"/>
          </a:xfrm>
          <a:prstGeom prst="rect">
            <a:avLst/>
          </a:prstGeom>
          <a:noFill/>
        </p:spPr>
        <p:txBody>
          <a:bodyPr wrap="square" rtlCol="0">
            <a:spAutoFit/>
          </a:bodyPr>
          <a:lstStyle/>
          <a:p>
            <a:pPr lvl="0"/>
            <a:r>
              <a:rPr lang="en-GB" b="1" dirty="0" smtClean="0"/>
              <a:t>Q4. Does </a:t>
            </a:r>
            <a:r>
              <a:rPr lang="en-GB" b="1" dirty="0" smtClean="0"/>
              <a:t>Life Expectancy has a positive or negative correlation with eating habits, lifestyle, exercise, smoking, drinking alcohol etc?</a:t>
            </a:r>
          </a:p>
          <a:p>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10024364" y="6305550"/>
            <a:ext cx="1989836" cy="365760"/>
          </a:xfrm>
        </p:spPr>
        <p:txBody>
          <a:bodyPr/>
          <a:lstStyle/>
          <a:p>
            <a:r>
              <a:rPr lang="en-US" dirty="0" smtClean="0"/>
              <a:t>LIFE EXPECTANCY</a:t>
            </a:r>
            <a:endParaRPr lang="en-US" dirty="0"/>
          </a:p>
        </p:txBody>
      </p:sp>
      <p:sp>
        <p:nvSpPr>
          <p:cNvPr id="3" name="Slide Number Placeholder 2"/>
          <p:cNvSpPr>
            <a:spLocks noGrp="1"/>
          </p:cNvSpPr>
          <p:nvPr>
            <p:ph type="sldNum" sz="quarter" idx="12"/>
          </p:nvPr>
        </p:nvSpPr>
        <p:spPr/>
        <p:txBody>
          <a:bodyPr/>
          <a:lstStyle/>
          <a:p>
            <a:fld id="{294A09A9-5501-47C1-A89A-A340965A2BE2}" type="slidenum">
              <a:rPr lang="en-US" smtClean="0"/>
              <a:pPr/>
              <a:t>12</a:t>
            </a:fld>
            <a:endParaRPr lang="en-US" dirty="0"/>
          </a:p>
        </p:txBody>
      </p:sp>
      <p:sp>
        <p:nvSpPr>
          <p:cNvPr id="4" name="TextBox 3"/>
          <p:cNvSpPr txBox="1"/>
          <p:nvPr/>
        </p:nvSpPr>
        <p:spPr>
          <a:xfrm>
            <a:off x="457200" y="431800"/>
            <a:ext cx="11480800" cy="2123658"/>
          </a:xfrm>
          <a:prstGeom prst="rect">
            <a:avLst/>
          </a:prstGeom>
          <a:noFill/>
        </p:spPr>
        <p:txBody>
          <a:bodyPr wrap="square" rtlCol="0">
            <a:spAutoFit/>
          </a:bodyPr>
          <a:lstStyle/>
          <a:p>
            <a:r>
              <a:rPr lang="en-GB" sz="2400" b="1" dirty="0" smtClean="0"/>
              <a:t>Inference 5:</a:t>
            </a:r>
          </a:p>
          <a:p>
            <a:pPr>
              <a:buFont typeface="Arial" pitchFamily="34" charset="0"/>
              <a:buChar char="•"/>
            </a:pPr>
            <a:r>
              <a:rPr lang="en-GB" dirty="0" smtClean="0"/>
              <a:t> Education has potential to change the living standard of people directly, and it can be seen from our dataset too.</a:t>
            </a:r>
          </a:p>
          <a:p>
            <a:pPr>
              <a:buFont typeface="Arial" pitchFamily="34" charset="0"/>
              <a:buChar char="•"/>
            </a:pPr>
            <a:r>
              <a:rPr lang="en-GB" b="1" dirty="0" smtClean="0"/>
              <a:t> Schooling and life expectancy are highly positive correlated i.e. 75%. </a:t>
            </a:r>
          </a:p>
          <a:p>
            <a:pPr>
              <a:buFont typeface="Arial" pitchFamily="34" charset="0"/>
              <a:buChar char="•"/>
            </a:pPr>
            <a:r>
              <a:rPr lang="en-GB" dirty="0" smtClean="0"/>
              <a:t> Means Schooling increases life expectancy at a large extent.</a:t>
            </a:r>
          </a:p>
          <a:p>
            <a:pPr>
              <a:buFont typeface="Arial" pitchFamily="34" charset="0"/>
              <a:buChar char="•"/>
            </a:pPr>
            <a:r>
              <a:rPr lang="en-GB" dirty="0" smtClean="0"/>
              <a:t> The scatter plot also gives us the correlation among Life Expectancy and Schooling i.e. Life Expectancy is really high in those countries where schooling is also high.</a:t>
            </a:r>
          </a:p>
          <a:p>
            <a:endParaRPr lang="en-GB" dirty="0"/>
          </a:p>
        </p:txBody>
      </p:sp>
      <p:sp>
        <p:nvSpPr>
          <p:cNvPr id="5" name="TextBox 4"/>
          <p:cNvSpPr txBox="1"/>
          <p:nvPr/>
        </p:nvSpPr>
        <p:spPr>
          <a:xfrm>
            <a:off x="317501" y="3606800"/>
            <a:ext cx="11010900" cy="1569660"/>
          </a:xfrm>
          <a:prstGeom prst="rect">
            <a:avLst/>
          </a:prstGeom>
          <a:noFill/>
        </p:spPr>
        <p:txBody>
          <a:bodyPr wrap="square" rtlCol="0">
            <a:spAutoFit/>
          </a:bodyPr>
          <a:lstStyle/>
          <a:p>
            <a:r>
              <a:rPr lang="en-GB" sz="2400" b="1" dirty="0" smtClean="0"/>
              <a:t>Inference 6:</a:t>
            </a:r>
          </a:p>
          <a:p>
            <a:r>
              <a:rPr lang="en-GB" dirty="0" smtClean="0"/>
              <a:t>Although a general perception states that consumption of alcohol has injurious effect on one's health.</a:t>
            </a:r>
          </a:p>
          <a:p>
            <a:r>
              <a:rPr lang="en-GB" b="1" i="1" dirty="0" smtClean="0"/>
              <a:t>But in given dataset the consumption of alcohol has 40% correlation with Life expectancy and in developed countries consumption of alcohol is not affecting the Life Expectancy.</a:t>
            </a:r>
          </a:p>
          <a:p>
            <a:endParaRPr lang="en-GB" dirty="0"/>
          </a:p>
        </p:txBody>
      </p:sp>
      <p:pic>
        <p:nvPicPr>
          <p:cNvPr id="2050" name="Picture 2"/>
          <p:cNvPicPr>
            <a:picLocks noChangeAspect="1" noChangeArrowheads="1"/>
          </p:cNvPicPr>
          <p:nvPr/>
        </p:nvPicPr>
        <p:blipFill>
          <a:blip r:embed="rId2"/>
          <a:srcRect/>
          <a:stretch>
            <a:fillRect/>
          </a:stretch>
        </p:blipFill>
        <p:spPr bwMode="auto">
          <a:xfrm>
            <a:off x="4991099" y="4902200"/>
            <a:ext cx="4562475" cy="1955800"/>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7080250" y="2324100"/>
            <a:ext cx="3879850" cy="762000"/>
          </a:xfrm>
          <a:prstGeom prst="rect">
            <a:avLst/>
          </a:prstGeom>
          <a:noFill/>
          <a:ln w="9525">
            <a:noFill/>
            <a:miter lim="800000"/>
            <a:headEnd/>
            <a:tailEnd/>
          </a:ln>
          <a:effectLst/>
        </p:spPr>
      </p:pic>
      <p:sp>
        <p:nvSpPr>
          <p:cNvPr id="8" name="TextBox 7"/>
          <p:cNvSpPr txBox="1"/>
          <p:nvPr/>
        </p:nvSpPr>
        <p:spPr>
          <a:xfrm>
            <a:off x="596900" y="0"/>
            <a:ext cx="7670690" cy="369332"/>
          </a:xfrm>
          <a:prstGeom prst="rect">
            <a:avLst/>
          </a:prstGeom>
          <a:noFill/>
        </p:spPr>
        <p:txBody>
          <a:bodyPr wrap="none" rtlCol="0">
            <a:spAutoFit/>
          </a:bodyPr>
          <a:lstStyle/>
          <a:p>
            <a:pPr lvl="0"/>
            <a:r>
              <a:rPr lang="en-GB" b="1" dirty="0" smtClean="0"/>
              <a:t>Q5. What </a:t>
            </a:r>
            <a:r>
              <a:rPr lang="en-GB" b="1" dirty="0" smtClean="0"/>
              <a:t>is the impact of schooling on the lifespan of humans</a:t>
            </a:r>
            <a:r>
              <a:rPr lang="en-GB" b="1" dirty="0" smtClean="0"/>
              <a:t>?</a:t>
            </a:r>
            <a:endParaRPr lang="en-GB" b="1" dirty="0" smtClean="0"/>
          </a:p>
        </p:txBody>
      </p:sp>
      <p:sp>
        <p:nvSpPr>
          <p:cNvPr id="9" name="TextBox 8"/>
          <p:cNvSpPr txBox="1"/>
          <p:nvPr/>
        </p:nvSpPr>
        <p:spPr>
          <a:xfrm>
            <a:off x="368300" y="3200400"/>
            <a:ext cx="10839827" cy="646331"/>
          </a:xfrm>
          <a:prstGeom prst="rect">
            <a:avLst/>
          </a:prstGeom>
          <a:noFill/>
        </p:spPr>
        <p:txBody>
          <a:bodyPr wrap="none" rtlCol="0">
            <a:spAutoFit/>
          </a:bodyPr>
          <a:lstStyle/>
          <a:p>
            <a:pPr lvl="0"/>
            <a:r>
              <a:rPr lang="en-GB" b="1" dirty="0" smtClean="0"/>
              <a:t>Q6. Does </a:t>
            </a:r>
            <a:r>
              <a:rPr lang="en-GB" b="1" dirty="0" smtClean="0"/>
              <a:t>Life Expectancy have a positive or negative relationship with drinking alcohol?</a:t>
            </a:r>
          </a:p>
          <a:p>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9897364" y="6492240"/>
            <a:ext cx="2116836" cy="365760"/>
          </a:xfrm>
        </p:spPr>
        <p:txBody>
          <a:bodyPr/>
          <a:lstStyle/>
          <a:p>
            <a:r>
              <a:rPr lang="en-US" dirty="0" smtClean="0"/>
              <a:t>LIFE EXPECTANCY</a:t>
            </a:r>
            <a:endParaRPr lang="en-US" dirty="0"/>
          </a:p>
        </p:txBody>
      </p:sp>
      <p:sp>
        <p:nvSpPr>
          <p:cNvPr id="3" name="Slide Number Placeholder 2"/>
          <p:cNvSpPr>
            <a:spLocks noGrp="1"/>
          </p:cNvSpPr>
          <p:nvPr>
            <p:ph type="sldNum" sz="quarter" idx="12"/>
          </p:nvPr>
        </p:nvSpPr>
        <p:spPr/>
        <p:txBody>
          <a:bodyPr/>
          <a:lstStyle/>
          <a:p>
            <a:fld id="{294A09A9-5501-47C1-A89A-A340965A2BE2}" type="slidenum">
              <a:rPr lang="en-US" smtClean="0"/>
              <a:pPr/>
              <a:t>13</a:t>
            </a:fld>
            <a:endParaRPr lang="en-US" dirty="0"/>
          </a:p>
        </p:txBody>
      </p:sp>
      <p:sp>
        <p:nvSpPr>
          <p:cNvPr id="4" name="TextBox 3"/>
          <p:cNvSpPr txBox="1"/>
          <p:nvPr/>
        </p:nvSpPr>
        <p:spPr>
          <a:xfrm>
            <a:off x="368301" y="774700"/>
            <a:ext cx="8940799" cy="5539978"/>
          </a:xfrm>
          <a:prstGeom prst="rect">
            <a:avLst/>
          </a:prstGeom>
          <a:noFill/>
        </p:spPr>
        <p:txBody>
          <a:bodyPr wrap="square" rtlCol="0">
            <a:spAutoFit/>
          </a:bodyPr>
          <a:lstStyle/>
          <a:p>
            <a:r>
              <a:rPr lang="en-GB" sz="2400" b="1" dirty="0" smtClean="0"/>
              <a:t>Inference 7:</a:t>
            </a:r>
          </a:p>
          <a:p>
            <a:pPr algn="just"/>
            <a:endParaRPr lang="en-GB" sz="2400" b="1" dirty="0" smtClean="0"/>
          </a:p>
          <a:p>
            <a:pPr algn="just">
              <a:buFont typeface="Arial" pitchFamily="34" charset="0"/>
              <a:buChar char="•"/>
            </a:pPr>
            <a:r>
              <a:rPr lang="en-GB" dirty="0" smtClean="0"/>
              <a:t> Although to calculate the population density of a particular country we also require geographical area of that country. </a:t>
            </a:r>
          </a:p>
          <a:p>
            <a:pPr algn="just">
              <a:buFont typeface="Arial" pitchFamily="34" charset="0"/>
              <a:buChar char="•"/>
            </a:pPr>
            <a:r>
              <a:rPr lang="en-GB" dirty="0" smtClean="0"/>
              <a:t> Since Geographical area is now mentioned in our dataset so we will take population as a reference to see impact of  population density on life expectancy.</a:t>
            </a:r>
          </a:p>
          <a:p>
            <a:pPr algn="just">
              <a:buFont typeface="Arial" pitchFamily="34" charset="0"/>
              <a:buChar char="•"/>
            </a:pPr>
            <a:r>
              <a:rPr lang="en-GB" dirty="0" smtClean="0"/>
              <a:t>In our dataset we have overall 32 developed countries and out of those 32, 21 developed countries having population above median.</a:t>
            </a:r>
          </a:p>
          <a:p>
            <a:pPr algn="just">
              <a:buFont typeface="Arial" pitchFamily="34" charset="0"/>
              <a:buChar char="•"/>
            </a:pPr>
            <a:r>
              <a:rPr lang="en-GB" dirty="0" smtClean="0"/>
              <a:t>Also we have overall 161 developing countries and out of those 161 countries 91 countries have population above the median.</a:t>
            </a:r>
          </a:p>
          <a:p>
            <a:pPr algn="just">
              <a:buFont typeface="Arial" pitchFamily="34" charset="0"/>
              <a:buChar char="•"/>
            </a:pPr>
            <a:r>
              <a:rPr lang="en-GB" b="1" i="1" dirty="0" smtClean="0"/>
              <a:t>So from available data if we go numerically than population seems not that influencing factor for lower life expectancy, instead other factors plays much more important role.</a:t>
            </a:r>
          </a:p>
          <a:p>
            <a:pPr algn="just">
              <a:buFont typeface="Arial" pitchFamily="34" charset="0"/>
              <a:buChar char="•"/>
            </a:pPr>
            <a:r>
              <a:rPr lang="en-GB" dirty="0" smtClean="0"/>
              <a:t>Although if we go with general perception the countries with highest population density which is concentrated in South East Asia like Bangladesh, India are having very high population density and life expectancy below developed countries like USA, Japan and European countries. So by this interpretation Life Expectancy depends on population density too.</a:t>
            </a:r>
          </a:p>
          <a:p>
            <a:endParaRPr lang="en-GB" dirty="0"/>
          </a:p>
        </p:txBody>
      </p:sp>
      <p:sp>
        <p:nvSpPr>
          <p:cNvPr id="5" name="TextBox 4"/>
          <p:cNvSpPr txBox="1"/>
          <p:nvPr/>
        </p:nvSpPr>
        <p:spPr>
          <a:xfrm>
            <a:off x="342900" y="190501"/>
            <a:ext cx="9486900" cy="646331"/>
          </a:xfrm>
          <a:prstGeom prst="rect">
            <a:avLst/>
          </a:prstGeom>
          <a:noFill/>
        </p:spPr>
        <p:txBody>
          <a:bodyPr wrap="square" rtlCol="0">
            <a:spAutoFit/>
          </a:bodyPr>
          <a:lstStyle/>
          <a:p>
            <a:pPr lvl="0"/>
            <a:r>
              <a:rPr lang="en-GB" b="1" dirty="0" smtClean="0"/>
              <a:t>Q7. Do </a:t>
            </a:r>
            <a:r>
              <a:rPr lang="en-GB" b="1" dirty="0" smtClean="0"/>
              <a:t>densely populated countries tend to have lower life expectancy?</a:t>
            </a:r>
          </a:p>
          <a:p>
            <a:pPr>
              <a:buFont typeface="Wingdings" pitchFamily="2" charset="2"/>
              <a:buChar char="Ø"/>
            </a:pPr>
            <a:endParaRPr lang="en-GB" dirty="0"/>
          </a:p>
        </p:txBody>
      </p:sp>
      <p:pic>
        <p:nvPicPr>
          <p:cNvPr id="4098" name="Picture 2"/>
          <p:cNvPicPr>
            <a:picLocks noChangeAspect="1" noChangeArrowheads="1"/>
          </p:cNvPicPr>
          <p:nvPr/>
        </p:nvPicPr>
        <p:blipFill>
          <a:blip r:embed="rId3"/>
          <a:srcRect/>
          <a:stretch>
            <a:fillRect/>
          </a:stretch>
        </p:blipFill>
        <p:spPr bwMode="auto">
          <a:xfrm>
            <a:off x="9439275" y="509588"/>
            <a:ext cx="2752725" cy="5381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014464" y="6318250"/>
            <a:ext cx="4673600" cy="365760"/>
          </a:xfrm>
        </p:spPr>
        <p:txBody>
          <a:bodyPr/>
          <a:lstStyle/>
          <a:p>
            <a:r>
              <a:rPr lang="en-US" dirty="0" smtClean="0"/>
              <a:t>LIFE EXPECTANCY</a:t>
            </a:r>
            <a:endParaRPr lang="en-US" dirty="0"/>
          </a:p>
        </p:txBody>
      </p:sp>
      <p:sp>
        <p:nvSpPr>
          <p:cNvPr id="3" name="Slide Number Placeholder 2"/>
          <p:cNvSpPr>
            <a:spLocks noGrp="1"/>
          </p:cNvSpPr>
          <p:nvPr>
            <p:ph type="sldNum" sz="quarter" idx="12"/>
          </p:nvPr>
        </p:nvSpPr>
        <p:spPr/>
        <p:txBody>
          <a:bodyPr/>
          <a:lstStyle/>
          <a:p>
            <a:fld id="{294A09A9-5501-47C1-A89A-A340965A2BE2}" type="slidenum">
              <a:rPr lang="en-US" smtClean="0"/>
              <a:pPr/>
              <a:t>14</a:t>
            </a:fld>
            <a:endParaRPr lang="en-US" dirty="0"/>
          </a:p>
        </p:txBody>
      </p:sp>
      <p:sp>
        <p:nvSpPr>
          <p:cNvPr id="4" name="TextBox 3"/>
          <p:cNvSpPr txBox="1"/>
          <p:nvPr/>
        </p:nvSpPr>
        <p:spPr>
          <a:xfrm>
            <a:off x="469900" y="609600"/>
            <a:ext cx="11404600" cy="3231654"/>
          </a:xfrm>
          <a:prstGeom prst="rect">
            <a:avLst/>
          </a:prstGeom>
          <a:noFill/>
        </p:spPr>
        <p:txBody>
          <a:bodyPr wrap="square" rtlCol="0">
            <a:spAutoFit/>
          </a:bodyPr>
          <a:lstStyle/>
          <a:p>
            <a:r>
              <a:rPr lang="en-GB" sz="2400" b="1" dirty="0" smtClean="0"/>
              <a:t>Inference 8:</a:t>
            </a:r>
          </a:p>
          <a:p>
            <a:pPr>
              <a:buFont typeface="Arial" pitchFamily="34" charset="0"/>
              <a:buChar char="•"/>
            </a:pPr>
            <a:r>
              <a:rPr lang="en-GB" dirty="0" smtClean="0"/>
              <a:t> Immunization is intended to protect the population from life threatening diseases like Hepatitis B, Measles, Polio, Diphtheria.</a:t>
            </a:r>
          </a:p>
          <a:p>
            <a:pPr>
              <a:buFont typeface="Arial" pitchFamily="34" charset="0"/>
              <a:buChar char="•"/>
            </a:pPr>
            <a:r>
              <a:rPr lang="en-GB" dirty="0" smtClean="0"/>
              <a:t> From the dataset we can infer that Hepatitis B, Polio and Diphtheria are positively correlated with Life Expectancy and if the population can be made immune by vaccination or some other measure from this life threatening diseases than Life expectancy can be improved.</a:t>
            </a:r>
          </a:p>
          <a:p>
            <a:pPr>
              <a:buFont typeface="Arial" pitchFamily="34" charset="0"/>
              <a:buChar char="•"/>
            </a:pPr>
            <a:r>
              <a:rPr lang="en-GB" dirty="0" smtClean="0"/>
              <a:t> Immunization will reduce infant, under five and adult mortality too which will ultimately increase life expectancy.</a:t>
            </a:r>
          </a:p>
          <a:p>
            <a:r>
              <a:rPr lang="en-GB" dirty="0" smtClean="0"/>
              <a:t>And developed countries because of availability of proper health infrastructure the prevalence of diseases is minimal and life expectancy is higher.</a:t>
            </a:r>
          </a:p>
          <a:p>
            <a:pPr>
              <a:buFont typeface="Wingdings" pitchFamily="2" charset="2"/>
              <a:buChar char="ü"/>
            </a:pPr>
            <a:r>
              <a:rPr lang="en-GB" b="1" i="1" dirty="0" smtClean="0"/>
              <a:t>So immunization coverage can improve life expectancy.</a:t>
            </a:r>
          </a:p>
          <a:p>
            <a:endParaRPr lang="en-GB" dirty="0"/>
          </a:p>
        </p:txBody>
      </p:sp>
      <p:sp>
        <p:nvSpPr>
          <p:cNvPr id="6" name="TextBox 5"/>
          <p:cNvSpPr txBox="1"/>
          <p:nvPr/>
        </p:nvSpPr>
        <p:spPr>
          <a:xfrm>
            <a:off x="495301" y="4787900"/>
            <a:ext cx="11099800" cy="984885"/>
          </a:xfrm>
          <a:prstGeom prst="rect">
            <a:avLst/>
          </a:prstGeom>
          <a:noFill/>
        </p:spPr>
        <p:txBody>
          <a:bodyPr wrap="square" rtlCol="0">
            <a:spAutoFit/>
          </a:bodyPr>
          <a:lstStyle/>
          <a:p>
            <a:r>
              <a:rPr lang="en-GB" dirty="0" smtClean="0"/>
              <a:t>For go through EDA part:</a:t>
            </a:r>
          </a:p>
          <a:p>
            <a:r>
              <a:rPr lang="en-GB" sz="2000" dirty="0" smtClean="0">
                <a:solidFill>
                  <a:schemeClr val="accent2">
                    <a:lumMod val="50000"/>
                  </a:schemeClr>
                </a:solidFill>
              </a:rPr>
              <a:t>https://github.com/shubh4515/Life_Expectancy_regression_model/blob/main/Life_expectancy_EDA%20.ipynb</a:t>
            </a:r>
            <a:endParaRPr lang="en-GB" sz="2000" dirty="0">
              <a:solidFill>
                <a:schemeClr val="accent2">
                  <a:lumMod val="50000"/>
                </a:schemeClr>
              </a:solidFill>
            </a:endParaRPr>
          </a:p>
        </p:txBody>
      </p:sp>
      <p:sp>
        <p:nvSpPr>
          <p:cNvPr id="7" name="TextBox 6"/>
          <p:cNvSpPr txBox="1"/>
          <p:nvPr/>
        </p:nvSpPr>
        <p:spPr>
          <a:xfrm>
            <a:off x="469900" y="152400"/>
            <a:ext cx="8549135" cy="646331"/>
          </a:xfrm>
          <a:prstGeom prst="rect">
            <a:avLst/>
          </a:prstGeom>
          <a:noFill/>
        </p:spPr>
        <p:txBody>
          <a:bodyPr wrap="none" rtlCol="0">
            <a:spAutoFit/>
          </a:bodyPr>
          <a:lstStyle/>
          <a:p>
            <a:pPr lvl="0"/>
            <a:r>
              <a:rPr lang="en-GB" dirty="0" smtClean="0"/>
              <a:t>Q8. </a:t>
            </a:r>
            <a:r>
              <a:rPr lang="en-GB" b="1" dirty="0" smtClean="0"/>
              <a:t>What is the impact of Immunization coverage on Life Expectancy?</a:t>
            </a:r>
          </a:p>
          <a:p>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FAE308-3076-43DB-B834-DA0B0AE19AF9}"/>
              </a:ext>
            </a:extLst>
          </p:cNvPr>
          <p:cNvSpPr>
            <a:spLocks noGrp="1"/>
          </p:cNvSpPr>
          <p:nvPr>
            <p:ph type="ctrTitle"/>
          </p:nvPr>
        </p:nvSpPr>
        <p:spPr/>
        <p:txBody>
          <a:bodyPr/>
          <a:lstStyle/>
          <a:p>
            <a:r>
              <a:rPr lang="en-US" dirty="0"/>
              <a:t>Thank you</a:t>
            </a:r>
          </a:p>
        </p:txBody>
      </p:sp>
      <p:sp>
        <p:nvSpPr>
          <p:cNvPr id="3" name="Content Placeholder 2">
            <a:extLst>
              <a:ext uri="{FF2B5EF4-FFF2-40B4-BE49-F238E27FC236}">
                <a16:creationId xmlns="" xmlns:a16="http://schemas.microsoft.com/office/drawing/2014/main" id="{BABC2CE0-8806-4B2A-A10A-32984D317434}"/>
              </a:ext>
            </a:extLst>
          </p:cNvPr>
          <p:cNvSpPr>
            <a:spLocks noGrp="1"/>
          </p:cNvSpPr>
          <p:nvPr>
            <p:ph type="subTitle" idx="1"/>
          </p:nvPr>
        </p:nvSpPr>
        <p:spPr/>
        <p:txBody>
          <a:bodyPr>
            <a:normAutofit/>
          </a:bodyPr>
          <a:lstStyle/>
          <a:p>
            <a:r>
              <a:rPr lang="en-US" dirty="0" smtClean="0"/>
              <a:t> </a:t>
            </a:r>
            <a:endParaRPr lang="en-US" dirty="0"/>
          </a:p>
        </p:txBody>
      </p:sp>
    </p:spTree>
    <p:extLst>
      <p:ext uri="{BB962C8B-B14F-4D97-AF65-F5344CB8AC3E}">
        <p14:creationId xmlns="" xmlns:p14="http://schemas.microsoft.com/office/powerpoint/2010/main" val="926184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2DF434-28DB-4621-A497-D62C41CE041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 xmlns:a16="http://schemas.microsoft.com/office/drawing/2014/main" id="{22788C46-D0BC-4307-AE55-7601A139E7CB}"/>
              </a:ext>
            </a:extLst>
          </p:cNvPr>
          <p:cNvSpPr>
            <a:spLocks noGrp="1"/>
          </p:cNvSpPr>
          <p:nvPr>
            <p:ph sz="quarter" idx="1"/>
          </p:nvPr>
        </p:nvSpPr>
        <p:spPr/>
        <p:txBody>
          <a:bodyPr vert="horz" lIns="91440" tIns="45720" rIns="91440" bIns="45720" rtlCol="0" anchor="t">
            <a:normAutofit/>
          </a:bodyPr>
          <a:lstStyle/>
          <a:p>
            <a:r>
              <a:rPr lang="en-US" dirty="0"/>
              <a:t>Introduction</a:t>
            </a:r>
          </a:p>
          <a:p>
            <a:r>
              <a:rPr lang="en-US" dirty="0" smtClean="0"/>
              <a:t>Understanding the </a:t>
            </a:r>
            <a:r>
              <a:rPr lang="en-US" dirty="0" smtClean="0"/>
              <a:t>dataset</a:t>
            </a:r>
          </a:p>
          <a:p>
            <a:pPr lvl="1"/>
            <a:r>
              <a:rPr lang="en-US" dirty="0" smtClean="0"/>
              <a:t>Shape of dataset</a:t>
            </a:r>
          </a:p>
          <a:p>
            <a:pPr lvl="1"/>
            <a:r>
              <a:rPr lang="en-US" dirty="0" smtClean="0"/>
              <a:t>Understanding columns</a:t>
            </a:r>
          </a:p>
          <a:p>
            <a:pPr lvl="1"/>
            <a:r>
              <a:rPr lang="en-US" dirty="0" smtClean="0"/>
              <a:t>Factors affecting Life Expectancy</a:t>
            </a:r>
            <a:endParaRPr lang="en-US" dirty="0"/>
          </a:p>
          <a:p>
            <a:r>
              <a:rPr lang="en-US" dirty="0" smtClean="0"/>
              <a:t>Libraries and tools </a:t>
            </a:r>
            <a:r>
              <a:rPr lang="en-US" dirty="0" smtClean="0"/>
              <a:t>used</a:t>
            </a:r>
          </a:p>
          <a:p>
            <a:pPr lvl="1"/>
            <a:r>
              <a:rPr lang="en-US" dirty="0" smtClean="0"/>
              <a:t>Data cleaning</a:t>
            </a:r>
          </a:p>
          <a:p>
            <a:pPr lvl="1"/>
            <a:r>
              <a:rPr lang="en-US" dirty="0" smtClean="0"/>
              <a:t>Data </a:t>
            </a:r>
            <a:r>
              <a:rPr lang="en-US" dirty="0" err="1" smtClean="0"/>
              <a:t>visualisation</a:t>
            </a:r>
            <a:endParaRPr lang="en-US" dirty="0" smtClean="0"/>
          </a:p>
          <a:p>
            <a:pPr lvl="1"/>
            <a:r>
              <a:rPr lang="en-US" dirty="0" smtClean="0"/>
              <a:t>Model building</a:t>
            </a:r>
            <a:endParaRPr lang="en-US" dirty="0"/>
          </a:p>
          <a:p>
            <a:r>
              <a:rPr lang="en-US" dirty="0" smtClean="0"/>
              <a:t>Inferences from </a:t>
            </a:r>
            <a:r>
              <a:rPr lang="en-US" dirty="0" smtClean="0"/>
              <a:t>dataset</a:t>
            </a:r>
          </a:p>
          <a:p>
            <a:r>
              <a:rPr lang="en-US" dirty="0" smtClean="0"/>
              <a:t>Q&amp;A</a:t>
            </a:r>
            <a:endParaRPr lang="en-US" dirty="0"/>
          </a:p>
          <a:p>
            <a:pPr>
              <a:buNone/>
            </a:pPr>
            <a:endParaRPr lang="en-US" dirty="0"/>
          </a:p>
        </p:txBody>
      </p:sp>
      <p:sp>
        <p:nvSpPr>
          <p:cNvPr id="6" name="Slide Number Placeholder 5">
            <a:extLst>
              <a:ext uri="{FF2B5EF4-FFF2-40B4-BE49-F238E27FC236}">
                <a16:creationId xmlns="" xmlns:a16="http://schemas.microsoft.com/office/drawing/2014/main" id="{60D470D0-6D64-5E42-9515-048F8779CD5E}"/>
              </a:ext>
            </a:extLst>
          </p:cNvPr>
          <p:cNvSpPr>
            <a:spLocks noGrp="1"/>
          </p:cNvSpPr>
          <p:nvPr>
            <p:ph type="sldNum" sz="quarter" idx="15"/>
          </p:nvPr>
        </p:nvSpPr>
        <p:spPr/>
        <p:txBody>
          <a:bodyPr/>
          <a:lstStyle/>
          <a:p>
            <a:r>
              <a:rPr lang="en-US" dirty="0" smtClean="0"/>
              <a:t> 2</a:t>
            </a:r>
            <a:endParaRPr lang="en-US" dirty="0"/>
          </a:p>
        </p:txBody>
      </p:sp>
      <p:sp>
        <p:nvSpPr>
          <p:cNvPr id="5" name="Footer Placeholder 4">
            <a:extLst>
              <a:ext uri="{FF2B5EF4-FFF2-40B4-BE49-F238E27FC236}">
                <a16:creationId xmlns="" xmlns:a16="http://schemas.microsoft.com/office/drawing/2014/main" id="{6209FEB4-4C5C-EB43-9696-7B42453DB79B}"/>
              </a:ext>
            </a:extLst>
          </p:cNvPr>
          <p:cNvSpPr>
            <a:spLocks noGrp="1"/>
          </p:cNvSpPr>
          <p:nvPr>
            <p:ph type="ftr" sz="quarter" idx="16"/>
          </p:nvPr>
        </p:nvSpPr>
        <p:spPr/>
        <p:txBody>
          <a:bodyPr/>
          <a:lstStyle/>
          <a:p>
            <a:r>
              <a:rPr lang="en-US" dirty="0" smtClean="0"/>
              <a:t>LIFE EXPECTANCY</a:t>
            </a:r>
            <a:endParaRPr lang="en-US" dirty="0"/>
          </a:p>
        </p:txBody>
      </p:sp>
    </p:spTree>
    <p:extLst>
      <p:ext uri="{BB962C8B-B14F-4D97-AF65-F5344CB8AC3E}">
        <p14:creationId xmlns="" xmlns:p14="http://schemas.microsoft.com/office/powerpoint/2010/main" val="1325608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543F67-9C70-4748-8C0C-3A7863422F99}"/>
              </a:ext>
            </a:extLst>
          </p:cNvPr>
          <p:cNvSpPr>
            <a:spLocks noGrp="1"/>
          </p:cNvSpPr>
          <p:nvPr>
            <p:ph type="title"/>
          </p:nvPr>
        </p:nvSpPr>
        <p:spPr>
          <a:xfrm>
            <a:off x="308428" y="2251529"/>
            <a:ext cx="3844472" cy="1066800"/>
          </a:xfrm>
        </p:spPr>
        <p:txBody>
          <a:bodyPr/>
          <a:lstStyle/>
          <a:p>
            <a:r>
              <a:rPr lang="en-US" i="1" dirty="0" smtClean="0">
                <a:solidFill>
                  <a:schemeClr val="tx2">
                    <a:lumMod val="10000"/>
                  </a:schemeClr>
                </a:solidFill>
                <a:latin typeface="Bradley Hand ITC" pitchFamily="66" charset="0"/>
              </a:rPr>
              <a:t>INTRODUCTION</a:t>
            </a:r>
            <a:endParaRPr lang="en-US" i="1" dirty="0">
              <a:solidFill>
                <a:schemeClr val="tx2">
                  <a:lumMod val="10000"/>
                </a:schemeClr>
              </a:solidFill>
              <a:latin typeface="Bradley Hand ITC" pitchFamily="66" charset="0"/>
            </a:endParaRPr>
          </a:p>
        </p:txBody>
      </p:sp>
      <p:sp>
        <p:nvSpPr>
          <p:cNvPr id="3" name="Content Placeholder 2">
            <a:extLst>
              <a:ext uri="{FF2B5EF4-FFF2-40B4-BE49-F238E27FC236}">
                <a16:creationId xmlns="" xmlns:a16="http://schemas.microsoft.com/office/drawing/2014/main" id="{95B371F2-DBA5-415A-82C8-651F587B857A}"/>
              </a:ext>
            </a:extLst>
          </p:cNvPr>
          <p:cNvSpPr>
            <a:spLocks noGrp="1"/>
          </p:cNvSpPr>
          <p:nvPr>
            <p:ph type="body" idx="1"/>
          </p:nvPr>
        </p:nvSpPr>
        <p:spPr>
          <a:xfrm>
            <a:off x="1669143" y="3222172"/>
            <a:ext cx="9042400" cy="1143000"/>
          </a:xfrm>
        </p:spPr>
        <p:txBody>
          <a:bodyPr vert="horz" lIns="91440" tIns="45720" rIns="91440" bIns="45720" rtlCol="0" anchor="t">
            <a:normAutofit lnSpcReduction="10000"/>
          </a:bodyPr>
          <a:lstStyle/>
          <a:p>
            <a:pPr algn="just"/>
            <a:r>
              <a:rPr lang="en-US" dirty="0" smtClean="0">
                <a:solidFill>
                  <a:schemeClr val="bg1">
                    <a:lumMod val="85000"/>
                    <a:lumOff val="15000"/>
                  </a:schemeClr>
                </a:solidFill>
              </a:rPr>
              <a:t>Life Expectancy is an estimate of average number of additional years that a person of a given age can expect to live. It varies from country to country and depends on social, political and geographical factors prevailing in that country.</a:t>
            </a:r>
          </a:p>
          <a:p>
            <a:endParaRPr lang="en-US" dirty="0" smtClean="0"/>
          </a:p>
          <a:p>
            <a:endParaRPr lang="en-US" dirty="0" smtClean="0"/>
          </a:p>
          <a:p>
            <a:endParaRPr lang="en-US" dirty="0" smtClean="0"/>
          </a:p>
          <a:p>
            <a:endParaRPr lang="en-US" dirty="0"/>
          </a:p>
        </p:txBody>
      </p:sp>
      <p:sp>
        <p:nvSpPr>
          <p:cNvPr id="5" name="Footer Placeholder 4">
            <a:extLst>
              <a:ext uri="{FF2B5EF4-FFF2-40B4-BE49-F238E27FC236}">
                <a16:creationId xmlns="" xmlns:a16="http://schemas.microsoft.com/office/drawing/2014/main" id="{D593FA18-50D6-0344-B477-1D7C91CF4029}"/>
              </a:ext>
            </a:extLst>
          </p:cNvPr>
          <p:cNvSpPr>
            <a:spLocks noGrp="1"/>
          </p:cNvSpPr>
          <p:nvPr>
            <p:ph type="ftr" sz="quarter" idx="11"/>
          </p:nvPr>
        </p:nvSpPr>
        <p:spPr/>
        <p:txBody>
          <a:bodyPr/>
          <a:lstStyle/>
          <a:p>
            <a:r>
              <a:rPr lang="en-US" dirty="0" smtClean="0"/>
              <a:t> </a:t>
            </a:r>
            <a:endParaRPr lang="en-US" dirty="0"/>
          </a:p>
        </p:txBody>
      </p:sp>
      <p:sp>
        <p:nvSpPr>
          <p:cNvPr id="6" name="Slide Number Placeholder 5">
            <a:extLst>
              <a:ext uri="{FF2B5EF4-FFF2-40B4-BE49-F238E27FC236}">
                <a16:creationId xmlns="" xmlns:a16="http://schemas.microsoft.com/office/drawing/2014/main" id="{134C72D2-EFDF-844A-8472-CB49A59B127B}"/>
              </a:ext>
            </a:extLst>
          </p:cNvPr>
          <p:cNvSpPr>
            <a:spLocks noGrp="1"/>
          </p:cNvSpPr>
          <p:nvPr>
            <p:ph type="sldNum" sz="quarter" idx="12"/>
          </p:nvPr>
        </p:nvSpPr>
        <p:spPr>
          <a:xfrm>
            <a:off x="11379200" y="6173302"/>
            <a:ext cx="812800" cy="517524"/>
          </a:xfrm>
        </p:spPr>
        <p:txBody>
          <a:bodyPr/>
          <a:lstStyle/>
          <a:p>
            <a:fld id="{294A09A9-5501-47C1-A89A-A340965A2BE2}" type="slidenum">
              <a:rPr lang="en-US" smtClean="0"/>
              <a:pPr/>
              <a:t>3</a:t>
            </a:fld>
            <a:endParaRPr lang="en-US" dirty="0"/>
          </a:p>
        </p:txBody>
      </p:sp>
      <p:sp>
        <p:nvSpPr>
          <p:cNvPr id="7" name="TextBox 6"/>
          <p:cNvSpPr txBox="1"/>
          <p:nvPr/>
        </p:nvSpPr>
        <p:spPr>
          <a:xfrm>
            <a:off x="1104901" y="4940300"/>
            <a:ext cx="9829800" cy="923330"/>
          </a:xfrm>
          <a:prstGeom prst="rect">
            <a:avLst/>
          </a:prstGeom>
          <a:noFill/>
        </p:spPr>
        <p:txBody>
          <a:bodyPr wrap="square" rtlCol="0">
            <a:spAutoFit/>
          </a:bodyPr>
          <a:lstStyle/>
          <a:p>
            <a:r>
              <a:rPr lang="en-GB" dirty="0" smtClean="0"/>
              <a:t>Link for dataset:</a:t>
            </a:r>
          </a:p>
          <a:p>
            <a:r>
              <a:rPr lang="en-GB" dirty="0" smtClean="0">
                <a:solidFill>
                  <a:schemeClr val="bg2">
                    <a:lumMod val="75000"/>
                  </a:schemeClr>
                </a:solidFill>
              </a:rPr>
              <a:t>https://github.com/shubh4515/Life_Expectancy_regression_model/blob/main/Life%20Expectancy%20Data.csv</a:t>
            </a:r>
            <a:endParaRPr lang="en-GB" dirty="0">
              <a:solidFill>
                <a:schemeClr val="bg2">
                  <a:lumMod val="75000"/>
                </a:schemeClr>
              </a:solidFill>
            </a:endParaRPr>
          </a:p>
        </p:txBody>
      </p:sp>
    </p:spTree>
    <p:extLst>
      <p:ext uri="{BB962C8B-B14F-4D97-AF65-F5344CB8AC3E}">
        <p14:creationId xmlns="" xmlns:p14="http://schemas.microsoft.com/office/powerpoint/2010/main" val="1639799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6661831" y="3153228"/>
            <a:ext cx="4681084" cy="3521593"/>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UNDERSTANDING DATASET</a:t>
            </a:r>
            <a:endParaRPr lang="en-GB" dirty="0"/>
          </a:p>
        </p:txBody>
      </p:sp>
      <p:sp>
        <p:nvSpPr>
          <p:cNvPr id="5" name="Content Placeholder 4"/>
          <p:cNvSpPr>
            <a:spLocks noGrp="1"/>
          </p:cNvSpPr>
          <p:nvPr>
            <p:ph sz="quarter" idx="1"/>
          </p:nvPr>
        </p:nvSpPr>
        <p:spPr/>
        <p:txBody>
          <a:bodyPr/>
          <a:lstStyle/>
          <a:p>
            <a:r>
              <a:rPr lang="en-GB" dirty="0" smtClean="0"/>
              <a:t>The  target column </a:t>
            </a:r>
            <a:r>
              <a:rPr lang="en-GB" dirty="0" smtClean="0"/>
              <a:t>needs</a:t>
            </a:r>
            <a:r>
              <a:rPr lang="en-GB" dirty="0" smtClean="0"/>
              <a:t> </a:t>
            </a:r>
            <a:r>
              <a:rPr lang="en-GB" dirty="0" smtClean="0"/>
              <a:t>Regression </a:t>
            </a:r>
            <a:r>
              <a:rPr lang="en-GB" dirty="0" smtClean="0"/>
              <a:t>analysis</a:t>
            </a:r>
            <a:r>
              <a:rPr lang="en-GB" dirty="0" smtClean="0"/>
              <a:t>,</a:t>
            </a:r>
            <a:endParaRPr lang="en-GB" dirty="0" smtClean="0"/>
          </a:p>
          <a:p>
            <a:r>
              <a:rPr lang="en-GB" dirty="0" smtClean="0"/>
              <a:t>There are 2938 rows and 22 columns in our dataset,</a:t>
            </a:r>
          </a:p>
          <a:p>
            <a:r>
              <a:rPr lang="en-GB" dirty="0" smtClean="0"/>
              <a:t>Life expectancy </a:t>
            </a:r>
            <a:r>
              <a:rPr lang="en-GB" dirty="0" smtClean="0"/>
              <a:t>is </a:t>
            </a:r>
            <a:r>
              <a:rPr lang="en-GB" dirty="0" smtClean="0"/>
              <a:t>dependent </a:t>
            </a:r>
            <a:r>
              <a:rPr lang="en-GB" dirty="0" smtClean="0"/>
              <a:t>variable</a:t>
            </a:r>
            <a:r>
              <a:rPr lang="en-GB" dirty="0" smtClean="0"/>
              <a:t> </a:t>
            </a:r>
            <a:r>
              <a:rPr lang="en-GB" dirty="0" smtClean="0"/>
              <a:t>which depends on other independent variable</a:t>
            </a:r>
          </a:p>
          <a:p>
            <a:endParaRPr lang="en-GB" dirty="0" smtClean="0"/>
          </a:p>
          <a:p>
            <a:endParaRPr lang="en-GB" dirty="0" smtClean="0"/>
          </a:p>
          <a:p>
            <a:r>
              <a:rPr lang="en-GB" dirty="0" smtClean="0"/>
              <a:t>For more details refer:</a:t>
            </a:r>
            <a:endParaRPr lang="en-GB" dirty="0"/>
          </a:p>
        </p:txBody>
      </p:sp>
      <p:sp>
        <p:nvSpPr>
          <p:cNvPr id="4" name="Slide Number Placeholder 3"/>
          <p:cNvSpPr>
            <a:spLocks noGrp="1"/>
          </p:cNvSpPr>
          <p:nvPr>
            <p:ph type="sldNum" sz="quarter" idx="15"/>
          </p:nvPr>
        </p:nvSpPr>
        <p:spPr/>
        <p:txBody>
          <a:bodyPr/>
          <a:lstStyle/>
          <a:p>
            <a:fld id="{294A09A9-5501-47C1-A89A-A340965A2BE2}" type="slidenum">
              <a:rPr lang="en-US" smtClean="0"/>
              <a:pPr/>
              <a:t>4</a:t>
            </a:fld>
            <a:endParaRPr lang="en-US" dirty="0"/>
          </a:p>
        </p:txBody>
      </p:sp>
      <p:sp>
        <p:nvSpPr>
          <p:cNvPr id="3" name="Footer Placeholder 2"/>
          <p:cNvSpPr>
            <a:spLocks noGrp="1"/>
          </p:cNvSpPr>
          <p:nvPr>
            <p:ph type="ftr" sz="quarter" idx="16"/>
          </p:nvPr>
        </p:nvSpPr>
        <p:spPr/>
        <p:txBody>
          <a:bodyPr/>
          <a:lstStyle/>
          <a:p>
            <a:r>
              <a:rPr lang="en-US" dirty="0" smtClean="0"/>
              <a:t>LIFE EXPECTANCY</a:t>
            </a:r>
            <a:endParaRPr lang="en-US" dirty="0"/>
          </a:p>
        </p:txBody>
      </p:sp>
      <p:sp>
        <p:nvSpPr>
          <p:cNvPr id="8" name="Text Placeholder 3">
            <a:extLst>
              <a:ext uri="{FF2B5EF4-FFF2-40B4-BE49-F238E27FC236}">
                <a16:creationId xmlns="" xmlns:a16="http://schemas.microsoft.com/office/drawing/2014/main" id="{D51A6D85-3837-435F-A342-5A3F98172B12}"/>
              </a:ext>
            </a:extLst>
          </p:cNvPr>
          <p:cNvSpPr txBox="1">
            <a:spLocks/>
          </p:cNvSpPr>
          <p:nvPr/>
        </p:nvSpPr>
        <p:spPr>
          <a:xfrm>
            <a:off x="885372" y="4713514"/>
            <a:ext cx="5892799" cy="1193800"/>
          </a:xfrm>
          <a:prstGeom prst="rect">
            <a:avLst/>
          </a:prstGeom>
        </p:spPr>
        <p:txBody>
          <a:bodyPr vert="horz" lIns="91440" tIns="45720" rIns="91440" bIns="45720" rtlCol="0" anchor="t">
            <a:normAutofit lnSpcReduction="10000"/>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https://github.com/shubh4515/Life_Expectancy_regression_model/blob/main/README.md</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6F75DE-8A44-4EC5-83C6-95BDDF10DFD9}"/>
              </a:ext>
            </a:extLst>
          </p:cNvPr>
          <p:cNvSpPr>
            <a:spLocks noGrp="1"/>
          </p:cNvSpPr>
          <p:nvPr>
            <p:ph type="title"/>
          </p:nvPr>
        </p:nvSpPr>
        <p:spPr/>
        <p:txBody>
          <a:bodyPr/>
          <a:lstStyle/>
          <a:p>
            <a:r>
              <a:rPr lang="en-US" dirty="0" smtClean="0"/>
              <a:t>LIBRARIES AND TOOLS USED: </a:t>
            </a:r>
            <a:endParaRPr lang="en-US" dirty="0"/>
          </a:p>
        </p:txBody>
      </p:sp>
      <p:sp>
        <p:nvSpPr>
          <p:cNvPr id="7" name="Content Placeholder 6"/>
          <p:cNvSpPr>
            <a:spLocks noGrp="1"/>
          </p:cNvSpPr>
          <p:nvPr>
            <p:ph sz="quarter" idx="1"/>
          </p:nvPr>
        </p:nvSpPr>
        <p:spPr/>
        <p:txBody>
          <a:bodyPr/>
          <a:lstStyle/>
          <a:p>
            <a:r>
              <a:rPr lang="en-GB" dirty="0" smtClean="0"/>
              <a:t>Pandas:  For data analysis, data manipulation, and cleaning of data,</a:t>
            </a:r>
          </a:p>
          <a:p>
            <a:r>
              <a:rPr lang="en-GB" dirty="0" smtClean="0"/>
              <a:t>NumPy: To deal with numerical part of our dataset,</a:t>
            </a:r>
          </a:p>
          <a:p>
            <a:r>
              <a:rPr lang="en-GB" dirty="0" smtClean="0"/>
              <a:t>Matplotlib.pyplt: For visualization and potting </a:t>
            </a:r>
            <a:r>
              <a:rPr lang="en-GB" dirty="0" smtClean="0"/>
              <a:t>figures,</a:t>
            </a:r>
            <a:endParaRPr lang="en-GB" dirty="0" smtClean="0"/>
          </a:p>
          <a:p>
            <a:r>
              <a:rPr lang="en-GB" dirty="0" smtClean="0"/>
              <a:t>Seaborn: To plot </a:t>
            </a:r>
            <a:r>
              <a:rPr lang="en-GB" dirty="0" smtClean="0"/>
              <a:t>heat map </a:t>
            </a:r>
            <a:r>
              <a:rPr lang="en-GB" dirty="0" smtClean="0"/>
              <a:t>and other </a:t>
            </a:r>
            <a:r>
              <a:rPr lang="en-GB" dirty="0" smtClean="0"/>
              <a:t>co relational </a:t>
            </a:r>
            <a:r>
              <a:rPr lang="en-GB" dirty="0" smtClean="0"/>
              <a:t>figures,</a:t>
            </a:r>
          </a:p>
          <a:p>
            <a:r>
              <a:rPr lang="en-GB" dirty="0" smtClean="0"/>
              <a:t>Train_test_split: To split the data into training and </a:t>
            </a:r>
            <a:r>
              <a:rPr lang="en-GB" dirty="0" smtClean="0"/>
              <a:t>testing,</a:t>
            </a:r>
            <a:endParaRPr lang="en-GB" dirty="0" smtClean="0"/>
          </a:p>
          <a:p>
            <a:r>
              <a:rPr lang="en-GB" dirty="0" smtClean="0"/>
              <a:t>SimpleImputer: To impute missing </a:t>
            </a:r>
            <a:r>
              <a:rPr lang="en-GB" dirty="0" smtClean="0"/>
              <a:t>values,</a:t>
            </a:r>
            <a:endParaRPr lang="en-GB" dirty="0" smtClean="0"/>
          </a:p>
          <a:p>
            <a:r>
              <a:rPr lang="en-GB" dirty="0" smtClean="0"/>
              <a:t>Ridge, Decision tree, Random Forest for model building</a:t>
            </a:r>
          </a:p>
          <a:p>
            <a:endParaRPr lang="en-GB" dirty="0"/>
          </a:p>
        </p:txBody>
      </p:sp>
      <p:sp>
        <p:nvSpPr>
          <p:cNvPr id="6" name="Slide Number Placeholder 5">
            <a:extLst>
              <a:ext uri="{FF2B5EF4-FFF2-40B4-BE49-F238E27FC236}">
                <a16:creationId xmlns="" xmlns:a16="http://schemas.microsoft.com/office/drawing/2014/main" id="{50B6C709-8794-DF4E-A15C-6E648F09DD12}"/>
              </a:ext>
            </a:extLst>
          </p:cNvPr>
          <p:cNvSpPr>
            <a:spLocks noGrp="1"/>
          </p:cNvSpPr>
          <p:nvPr>
            <p:ph type="sldNum" sz="quarter" idx="15"/>
          </p:nvPr>
        </p:nvSpPr>
        <p:spPr/>
        <p:txBody>
          <a:bodyPr/>
          <a:lstStyle/>
          <a:p>
            <a:fld id="{294A09A9-5501-47C1-A89A-A340965A2BE2}" type="slidenum">
              <a:rPr lang="en-US" smtClean="0"/>
              <a:pPr/>
              <a:t>5</a:t>
            </a:fld>
            <a:endParaRPr lang="en-US" dirty="0"/>
          </a:p>
        </p:txBody>
      </p:sp>
      <p:sp>
        <p:nvSpPr>
          <p:cNvPr id="5" name="Footer Placeholder 4">
            <a:extLst>
              <a:ext uri="{FF2B5EF4-FFF2-40B4-BE49-F238E27FC236}">
                <a16:creationId xmlns="" xmlns:a16="http://schemas.microsoft.com/office/drawing/2014/main" id="{0A79A912-225F-BE40-9F3E-0255524448CD}"/>
              </a:ext>
            </a:extLst>
          </p:cNvPr>
          <p:cNvSpPr>
            <a:spLocks noGrp="1"/>
          </p:cNvSpPr>
          <p:nvPr>
            <p:ph type="ftr" sz="quarter" idx="16"/>
          </p:nvPr>
        </p:nvSpPr>
        <p:spPr/>
        <p:txBody>
          <a:bodyPr/>
          <a:lstStyle/>
          <a:p>
            <a:r>
              <a:rPr lang="en-US" dirty="0" smtClean="0"/>
              <a:t>LIFE EXPECTANCY</a:t>
            </a:r>
            <a:endParaRPr lang="en-US" dirty="0"/>
          </a:p>
        </p:txBody>
      </p:sp>
      <p:sp>
        <p:nvSpPr>
          <p:cNvPr id="8" name="TextBox 7"/>
          <p:cNvSpPr txBox="1"/>
          <p:nvPr/>
        </p:nvSpPr>
        <p:spPr>
          <a:xfrm>
            <a:off x="885372" y="5080000"/>
            <a:ext cx="6371772" cy="984885"/>
          </a:xfrm>
          <a:prstGeom prst="rect">
            <a:avLst/>
          </a:prstGeom>
          <a:noFill/>
        </p:spPr>
        <p:txBody>
          <a:bodyPr wrap="square" rtlCol="0">
            <a:spAutoFit/>
          </a:bodyPr>
          <a:lstStyle/>
          <a:p>
            <a:r>
              <a:rPr lang="en-GB" dirty="0" smtClean="0"/>
              <a:t>For more details:</a:t>
            </a:r>
          </a:p>
          <a:p>
            <a:r>
              <a:rPr lang="en-GB" sz="2000" dirty="0" smtClean="0">
                <a:solidFill>
                  <a:schemeClr val="accent2">
                    <a:lumMod val="50000"/>
                  </a:schemeClr>
                </a:solidFill>
              </a:rPr>
              <a:t>https://github.com/shubh4515/Life_Expectancy_regression_model/blob/main/Life_expectancy.ipynb</a:t>
            </a:r>
            <a:endParaRPr lang="en-GB" sz="2000" dirty="0">
              <a:solidFill>
                <a:schemeClr val="accent2">
                  <a:lumMod val="50000"/>
                </a:schemeClr>
              </a:solidFill>
            </a:endParaRPr>
          </a:p>
        </p:txBody>
      </p:sp>
    </p:spTree>
    <p:extLst>
      <p:ext uri="{BB962C8B-B14F-4D97-AF65-F5344CB8AC3E}">
        <p14:creationId xmlns="" xmlns:p14="http://schemas.microsoft.com/office/powerpoint/2010/main" val="4212917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635000"/>
            <a:ext cx="10972800" cy="1069848"/>
          </a:xfrm>
        </p:spPr>
        <p:txBody>
          <a:bodyPr/>
          <a:lstStyle/>
          <a:p>
            <a:r>
              <a:rPr lang="en-GB" dirty="0" smtClean="0"/>
              <a:t>Questions to be answered</a:t>
            </a:r>
            <a:endParaRPr lang="en-GB" dirty="0"/>
          </a:p>
        </p:txBody>
      </p:sp>
      <p:sp>
        <p:nvSpPr>
          <p:cNvPr id="4" name="Slide Number Placeholder 3"/>
          <p:cNvSpPr>
            <a:spLocks noGrp="1"/>
          </p:cNvSpPr>
          <p:nvPr>
            <p:ph type="sldNum" sz="quarter" idx="11"/>
          </p:nvPr>
        </p:nvSpPr>
        <p:spPr/>
        <p:txBody>
          <a:bodyPr/>
          <a:lstStyle/>
          <a:p>
            <a:fld id="{294A09A9-5501-47C1-A89A-A340965A2BE2}" type="slidenum">
              <a:rPr lang="en-US" smtClean="0"/>
              <a:pPr/>
              <a:t>6</a:t>
            </a:fld>
            <a:endParaRPr lang="en-US" dirty="0"/>
          </a:p>
        </p:txBody>
      </p:sp>
      <p:sp>
        <p:nvSpPr>
          <p:cNvPr id="3" name="Footer Placeholder 2"/>
          <p:cNvSpPr>
            <a:spLocks noGrp="1"/>
          </p:cNvSpPr>
          <p:nvPr>
            <p:ph type="ftr" sz="quarter" idx="12"/>
          </p:nvPr>
        </p:nvSpPr>
        <p:spPr>
          <a:xfrm>
            <a:off x="7319264" y="6318250"/>
            <a:ext cx="4673600" cy="365760"/>
          </a:xfrm>
        </p:spPr>
        <p:txBody>
          <a:bodyPr/>
          <a:lstStyle/>
          <a:p>
            <a:r>
              <a:rPr lang="en-US" dirty="0" smtClean="0"/>
              <a:t>LIFE EXPECTANCY</a:t>
            </a:r>
            <a:endParaRPr lang="en-US" dirty="0"/>
          </a:p>
        </p:txBody>
      </p:sp>
      <p:sp>
        <p:nvSpPr>
          <p:cNvPr id="5" name="TextBox 4"/>
          <p:cNvSpPr txBox="1"/>
          <p:nvPr/>
        </p:nvSpPr>
        <p:spPr>
          <a:xfrm>
            <a:off x="330200" y="1651000"/>
            <a:ext cx="11493500" cy="3416320"/>
          </a:xfrm>
          <a:prstGeom prst="rect">
            <a:avLst/>
          </a:prstGeom>
          <a:noFill/>
        </p:spPr>
        <p:txBody>
          <a:bodyPr wrap="square" rtlCol="0">
            <a:spAutoFit/>
          </a:bodyPr>
          <a:lstStyle/>
          <a:p>
            <a:pPr marL="342900" lvl="0" indent="-342900">
              <a:buFont typeface="+mj-lt"/>
              <a:buAutoNum type="arabicPeriod"/>
            </a:pPr>
            <a:r>
              <a:rPr lang="en-GB" dirty="0" smtClean="0"/>
              <a:t>Does various predicting factors which has been chosen initially really affect Life expectancy? What are the predicting variables actually affecting life expectancy?</a:t>
            </a:r>
          </a:p>
          <a:p>
            <a:pPr marL="342900" lvl="0" indent="-342900">
              <a:buFont typeface="+mj-lt"/>
              <a:buAutoNum type="arabicPeriod"/>
            </a:pPr>
            <a:r>
              <a:rPr lang="en-GB" dirty="0" smtClean="0"/>
              <a:t>Should a country having a lower life expectancy value(&lt;65) increase its healthcare expenditure in order to improve its average lifespan?</a:t>
            </a:r>
          </a:p>
          <a:p>
            <a:pPr marL="342900" lvl="0" indent="-342900">
              <a:buFont typeface="+mj-lt"/>
              <a:buAutoNum type="arabicPeriod"/>
            </a:pPr>
            <a:r>
              <a:rPr lang="en-GB" dirty="0" smtClean="0"/>
              <a:t>How do Infant and Adult mortality rates affect life expectancy?</a:t>
            </a:r>
          </a:p>
          <a:p>
            <a:pPr marL="342900" lvl="0" indent="-342900">
              <a:buFont typeface="+mj-lt"/>
              <a:buAutoNum type="arabicPeriod"/>
            </a:pPr>
            <a:r>
              <a:rPr lang="en-GB" dirty="0" smtClean="0"/>
              <a:t>Does Life Expectancy has a positive or negative correlation with eating habits, lifestyle, exercise, smoking, drinking alcohol etc?</a:t>
            </a:r>
          </a:p>
          <a:p>
            <a:pPr marL="342900" lvl="0" indent="-342900">
              <a:buFont typeface="+mj-lt"/>
              <a:buAutoNum type="arabicPeriod"/>
            </a:pPr>
            <a:r>
              <a:rPr lang="en-GB" dirty="0" smtClean="0"/>
              <a:t>What is the impact of schooling on the lifespan of humans?</a:t>
            </a:r>
          </a:p>
          <a:p>
            <a:pPr marL="342900" lvl="0" indent="-342900">
              <a:buFont typeface="+mj-lt"/>
              <a:buAutoNum type="arabicPeriod"/>
            </a:pPr>
            <a:r>
              <a:rPr lang="en-GB" dirty="0" smtClean="0"/>
              <a:t>Does Life Expectancy have a positive or negative relationship with drinking alcohol?</a:t>
            </a:r>
          </a:p>
          <a:p>
            <a:pPr marL="342900" lvl="0" indent="-342900">
              <a:buFont typeface="+mj-lt"/>
              <a:buAutoNum type="arabicPeriod"/>
            </a:pPr>
            <a:r>
              <a:rPr lang="en-GB" dirty="0" smtClean="0"/>
              <a:t>Do densely populated countries tend to have lower life expectancy?</a:t>
            </a:r>
          </a:p>
          <a:p>
            <a:pPr marL="342900" lvl="0" indent="-342900">
              <a:buFont typeface="+mj-lt"/>
              <a:buAutoNum type="arabicPeriod"/>
            </a:pPr>
            <a:r>
              <a:rPr lang="en-GB" dirty="0" smtClean="0"/>
              <a:t>What is the impact of Immunization coverage on Life Expectancy?</a:t>
            </a:r>
          </a:p>
          <a:p>
            <a:endParaRPr lang="en-GB" dirty="0"/>
          </a:p>
        </p:txBody>
      </p:sp>
      <p:sp>
        <p:nvSpPr>
          <p:cNvPr id="6" name="TextBox 5"/>
          <p:cNvSpPr txBox="1"/>
          <p:nvPr/>
        </p:nvSpPr>
        <p:spPr>
          <a:xfrm>
            <a:off x="431801" y="5245100"/>
            <a:ext cx="11417300" cy="984885"/>
          </a:xfrm>
          <a:prstGeom prst="rect">
            <a:avLst/>
          </a:prstGeom>
          <a:noFill/>
        </p:spPr>
        <p:txBody>
          <a:bodyPr wrap="square" rtlCol="0">
            <a:spAutoFit/>
          </a:bodyPr>
          <a:lstStyle/>
          <a:p>
            <a:r>
              <a:rPr lang="en-GB" dirty="0" smtClean="0"/>
              <a:t>For go through EDA part:</a:t>
            </a:r>
          </a:p>
          <a:p>
            <a:r>
              <a:rPr lang="en-GB" sz="2000" dirty="0" smtClean="0">
                <a:solidFill>
                  <a:schemeClr val="accent2">
                    <a:lumMod val="50000"/>
                  </a:schemeClr>
                </a:solidFill>
              </a:rPr>
              <a:t>https://github.com/shubh4515/Life_Expectancy_regression_model/blob/main/Life_expectancy_EDA%20.ipynb</a:t>
            </a:r>
            <a:endParaRPr lang="en-GB" sz="2000"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256B7E-1633-44AB-8584-82DF5B726834}"/>
              </a:ext>
            </a:extLst>
          </p:cNvPr>
          <p:cNvSpPr>
            <a:spLocks noGrp="1"/>
          </p:cNvSpPr>
          <p:nvPr>
            <p:ph type="title"/>
          </p:nvPr>
        </p:nvSpPr>
        <p:spPr>
          <a:xfrm>
            <a:off x="609600" y="274638"/>
            <a:ext cx="9956800" cy="639762"/>
          </a:xfrm>
        </p:spPr>
        <p:txBody>
          <a:bodyPr/>
          <a:lstStyle/>
          <a:p>
            <a:r>
              <a:rPr lang="en-US" dirty="0" smtClean="0"/>
              <a:t>Inferences from Dataset</a:t>
            </a:r>
            <a:endParaRPr lang="en-US" dirty="0"/>
          </a:p>
        </p:txBody>
      </p:sp>
      <p:sp>
        <p:nvSpPr>
          <p:cNvPr id="9" name="Slide Number Placeholder 8">
            <a:extLst>
              <a:ext uri="{FF2B5EF4-FFF2-40B4-BE49-F238E27FC236}">
                <a16:creationId xmlns="" xmlns:a16="http://schemas.microsoft.com/office/drawing/2014/main" id="{6FD448B0-743E-0045-8131-69B4EEC58365}"/>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8" name="Footer Placeholder 7">
            <a:extLst>
              <a:ext uri="{FF2B5EF4-FFF2-40B4-BE49-F238E27FC236}">
                <a16:creationId xmlns="" xmlns:a16="http://schemas.microsoft.com/office/drawing/2014/main" id="{0DD1986A-9AF9-5C45-BE85-20D5AA267AE1}"/>
              </a:ext>
            </a:extLst>
          </p:cNvPr>
          <p:cNvSpPr>
            <a:spLocks noGrp="1"/>
          </p:cNvSpPr>
          <p:nvPr>
            <p:ph type="ftr" sz="quarter" idx="12"/>
          </p:nvPr>
        </p:nvSpPr>
        <p:spPr>
          <a:xfrm>
            <a:off x="7239000" y="6292850"/>
            <a:ext cx="4673600" cy="365760"/>
          </a:xfrm>
        </p:spPr>
        <p:txBody>
          <a:bodyPr/>
          <a:lstStyle/>
          <a:p>
            <a:r>
              <a:rPr lang="en-US" dirty="0" smtClean="0"/>
              <a:t>LIFE EXPECTANCY</a:t>
            </a:r>
            <a:endParaRPr lang="en-US" dirty="0"/>
          </a:p>
        </p:txBody>
      </p:sp>
      <p:sp>
        <p:nvSpPr>
          <p:cNvPr id="4" name="Content Placeholder 3">
            <a:extLst>
              <a:ext uri="{FF2B5EF4-FFF2-40B4-BE49-F238E27FC236}">
                <a16:creationId xmlns="" xmlns:a16="http://schemas.microsoft.com/office/drawing/2014/main" id="{950677C9-3E42-427F-93B8-526692906471}"/>
              </a:ext>
            </a:extLst>
          </p:cNvPr>
          <p:cNvSpPr>
            <a:spLocks noGrp="1"/>
          </p:cNvSpPr>
          <p:nvPr>
            <p:ph idx="4294967295"/>
          </p:nvPr>
        </p:nvSpPr>
        <p:spPr>
          <a:xfrm>
            <a:off x="0" y="2528888"/>
            <a:ext cx="4664075" cy="2827337"/>
          </a:xfrm>
        </p:spPr>
        <p:txBody>
          <a:bodyPr vert="horz" lIns="91440" tIns="45720" rIns="91440" bIns="45720" rtlCol="0" anchor="t">
            <a:normAutofit/>
          </a:bodyPr>
          <a:lstStyle/>
          <a:p>
            <a:r>
              <a:rPr lang="en-US" dirty="0" smtClean="0"/>
              <a:t> </a:t>
            </a:r>
            <a:endParaRPr lang="en-US" dirty="0"/>
          </a:p>
        </p:txBody>
      </p:sp>
      <p:sp>
        <p:nvSpPr>
          <p:cNvPr id="5" name="Content Placeholder 4">
            <a:extLst>
              <a:ext uri="{FF2B5EF4-FFF2-40B4-BE49-F238E27FC236}">
                <a16:creationId xmlns="" xmlns:a16="http://schemas.microsoft.com/office/drawing/2014/main" id="{BDB9D020-1E25-453D-83DF-1420ACD3968D}"/>
              </a:ext>
            </a:extLst>
          </p:cNvPr>
          <p:cNvSpPr>
            <a:spLocks noGrp="1"/>
          </p:cNvSpPr>
          <p:nvPr>
            <p:ph idx="4294967295"/>
          </p:nvPr>
        </p:nvSpPr>
        <p:spPr>
          <a:xfrm>
            <a:off x="7527925" y="2528888"/>
            <a:ext cx="4664075" cy="2827337"/>
          </a:xfrm>
        </p:spPr>
        <p:txBody>
          <a:bodyPr vert="horz" lIns="91440" tIns="45720" rIns="91440" bIns="45720" rtlCol="0" anchor="t">
            <a:normAutofit/>
          </a:bodyPr>
          <a:lstStyle/>
          <a:p>
            <a:r>
              <a:rPr lang="en-US" dirty="0" smtClean="0"/>
              <a:t> </a:t>
            </a:r>
            <a:endParaRPr lang="en-US" dirty="0"/>
          </a:p>
        </p:txBody>
      </p:sp>
      <p:sp>
        <p:nvSpPr>
          <p:cNvPr id="3" name="Text Placeholder 2">
            <a:extLst>
              <a:ext uri="{FF2B5EF4-FFF2-40B4-BE49-F238E27FC236}">
                <a16:creationId xmlns="" xmlns:a16="http://schemas.microsoft.com/office/drawing/2014/main" id="{EFB90AB4-D228-4548-B072-726498212362}"/>
              </a:ext>
            </a:extLst>
          </p:cNvPr>
          <p:cNvSpPr>
            <a:spLocks noGrp="1"/>
          </p:cNvSpPr>
          <p:nvPr>
            <p:ph idx="4294967295"/>
          </p:nvPr>
        </p:nvSpPr>
        <p:spPr>
          <a:xfrm>
            <a:off x="0" y="2005013"/>
            <a:ext cx="4664075" cy="523875"/>
          </a:xfrm>
        </p:spPr>
        <p:txBody>
          <a:bodyPr/>
          <a:lstStyle/>
          <a:p>
            <a:r>
              <a:rPr lang="en-US" dirty="0" smtClean="0"/>
              <a:t> </a:t>
            </a:r>
            <a:endParaRPr lang="en-US" dirty="0"/>
          </a:p>
        </p:txBody>
      </p:sp>
      <p:sp>
        <p:nvSpPr>
          <p:cNvPr id="6" name="Text Placeholder 5">
            <a:extLst>
              <a:ext uri="{FF2B5EF4-FFF2-40B4-BE49-F238E27FC236}">
                <a16:creationId xmlns="" xmlns:a16="http://schemas.microsoft.com/office/drawing/2014/main" id="{F5018B6D-E395-49AD-92AD-AD69E3AB40C3}"/>
              </a:ext>
            </a:extLst>
          </p:cNvPr>
          <p:cNvSpPr>
            <a:spLocks noGrp="1"/>
          </p:cNvSpPr>
          <p:nvPr>
            <p:ph idx="4294967295"/>
          </p:nvPr>
        </p:nvSpPr>
        <p:spPr>
          <a:xfrm>
            <a:off x="7527925" y="2005013"/>
            <a:ext cx="4664075" cy="523875"/>
          </a:xfrm>
        </p:spPr>
        <p:txBody>
          <a:bodyPr/>
          <a:lstStyle/>
          <a:p>
            <a:r>
              <a:rPr lang="en-US" dirty="0" smtClean="0"/>
              <a:t> </a:t>
            </a:r>
            <a:endParaRPr lang="en-US" dirty="0"/>
          </a:p>
        </p:txBody>
      </p:sp>
      <p:pic>
        <p:nvPicPr>
          <p:cNvPr id="10" name="Picture 9" descr="download.png"/>
          <p:cNvPicPr>
            <a:picLocks noChangeAspect="1"/>
          </p:cNvPicPr>
          <p:nvPr/>
        </p:nvPicPr>
        <p:blipFill>
          <a:blip r:embed="rId2"/>
          <a:stretch>
            <a:fillRect/>
          </a:stretch>
        </p:blipFill>
        <p:spPr>
          <a:xfrm>
            <a:off x="0" y="1172421"/>
            <a:ext cx="11742057" cy="5242893"/>
          </a:xfrm>
          <a:prstGeom prst="rect">
            <a:avLst/>
          </a:prstGeom>
        </p:spPr>
      </p:pic>
    </p:spTree>
    <p:extLst>
      <p:ext uri="{BB962C8B-B14F-4D97-AF65-F5344CB8AC3E}">
        <p14:creationId xmlns="" xmlns:p14="http://schemas.microsoft.com/office/powerpoint/2010/main" val="2563119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9855200" y="6292850"/>
            <a:ext cx="1803400" cy="365760"/>
          </a:xfrm>
        </p:spPr>
        <p:txBody>
          <a:bodyPr/>
          <a:lstStyle/>
          <a:p>
            <a:r>
              <a:rPr lang="en-US" dirty="0" smtClean="0"/>
              <a:t>LIFE EXPECTANCY </a:t>
            </a:r>
            <a:endParaRPr lang="en-US" dirty="0"/>
          </a:p>
        </p:txBody>
      </p:sp>
      <p:sp>
        <p:nvSpPr>
          <p:cNvPr id="3" name="Slide Number Placeholder 2"/>
          <p:cNvSpPr>
            <a:spLocks noGrp="1"/>
          </p:cNvSpPr>
          <p:nvPr>
            <p:ph type="sldNum" sz="quarter" idx="12"/>
          </p:nvPr>
        </p:nvSpPr>
        <p:spPr/>
        <p:txBody>
          <a:bodyPr/>
          <a:lstStyle/>
          <a:p>
            <a:fld id="{294A09A9-5501-47C1-A89A-A340965A2BE2}" type="slidenum">
              <a:rPr lang="en-US" smtClean="0"/>
              <a:pPr/>
              <a:t>8</a:t>
            </a:fld>
            <a:endParaRPr lang="en-US" dirty="0"/>
          </a:p>
        </p:txBody>
      </p:sp>
      <p:sp>
        <p:nvSpPr>
          <p:cNvPr id="4" name="TextBox 3"/>
          <p:cNvSpPr txBox="1"/>
          <p:nvPr/>
        </p:nvSpPr>
        <p:spPr>
          <a:xfrm>
            <a:off x="449943" y="406401"/>
            <a:ext cx="1869871" cy="738664"/>
          </a:xfrm>
          <a:prstGeom prst="rect">
            <a:avLst/>
          </a:prstGeom>
          <a:noFill/>
        </p:spPr>
        <p:txBody>
          <a:bodyPr wrap="none" rtlCol="0">
            <a:spAutoFit/>
          </a:bodyPr>
          <a:lstStyle/>
          <a:p>
            <a:r>
              <a:rPr lang="en-GB" sz="2400" b="1" dirty="0" smtClean="0"/>
              <a:t>Inference 1:</a:t>
            </a:r>
          </a:p>
          <a:p>
            <a:endParaRPr lang="en-GB" dirty="0" smtClean="0"/>
          </a:p>
        </p:txBody>
      </p:sp>
      <p:sp>
        <p:nvSpPr>
          <p:cNvPr id="5" name="TextBox 4"/>
          <p:cNvSpPr txBox="1"/>
          <p:nvPr/>
        </p:nvSpPr>
        <p:spPr>
          <a:xfrm>
            <a:off x="6560458" y="348343"/>
            <a:ext cx="4416850" cy="1754326"/>
          </a:xfrm>
          <a:prstGeom prst="rect">
            <a:avLst/>
          </a:prstGeom>
          <a:noFill/>
        </p:spPr>
        <p:txBody>
          <a:bodyPr wrap="square" rtlCol="0">
            <a:spAutoFit/>
          </a:bodyPr>
          <a:lstStyle/>
          <a:p>
            <a:pPr algn="ctr"/>
            <a:r>
              <a:rPr lang="en-GB" b="1" i="1" dirty="0" smtClean="0"/>
              <a:t>Positive correlation with life expectancy:</a:t>
            </a:r>
          </a:p>
          <a:p>
            <a:pPr algn="ctr"/>
            <a:r>
              <a:rPr lang="en-GB" dirty="0" smtClean="0"/>
              <a:t>Alcohol = 40%</a:t>
            </a:r>
          </a:p>
          <a:p>
            <a:pPr algn="ctr"/>
            <a:r>
              <a:rPr lang="en-GB" dirty="0" smtClean="0"/>
              <a:t>Percentage expenditure = 38%</a:t>
            </a:r>
          </a:p>
          <a:p>
            <a:pPr algn="ctr"/>
            <a:r>
              <a:rPr lang="en-GB" dirty="0" smtClean="0"/>
              <a:t>Hepatitis B = 26%</a:t>
            </a:r>
          </a:p>
          <a:p>
            <a:pPr algn="ctr"/>
            <a:r>
              <a:rPr lang="en-GB" dirty="0" smtClean="0"/>
              <a:t>Total expenditure = 22</a:t>
            </a:r>
            <a:r>
              <a:rPr lang="en-GB" dirty="0" smtClean="0"/>
              <a:t>%</a:t>
            </a:r>
            <a:endParaRPr lang="en-GB" dirty="0" smtClean="0"/>
          </a:p>
        </p:txBody>
      </p:sp>
      <p:sp>
        <p:nvSpPr>
          <p:cNvPr id="6" name="TextBox 5"/>
          <p:cNvSpPr txBox="1"/>
          <p:nvPr/>
        </p:nvSpPr>
        <p:spPr>
          <a:xfrm>
            <a:off x="406400" y="1146629"/>
            <a:ext cx="4876800" cy="2585323"/>
          </a:xfrm>
          <a:prstGeom prst="rect">
            <a:avLst/>
          </a:prstGeom>
          <a:noFill/>
        </p:spPr>
        <p:txBody>
          <a:bodyPr wrap="square" rtlCol="0">
            <a:spAutoFit/>
          </a:bodyPr>
          <a:lstStyle/>
          <a:p>
            <a:pPr algn="ctr"/>
            <a:r>
              <a:rPr lang="en-GB" b="1" i="1" dirty="0" smtClean="0"/>
              <a:t>Strong </a:t>
            </a:r>
            <a:r>
              <a:rPr lang="en-GB" b="1" i="1" dirty="0" smtClean="0"/>
              <a:t>positive correlation with life expectancy:</a:t>
            </a:r>
          </a:p>
          <a:p>
            <a:pPr algn="ctr"/>
            <a:r>
              <a:rPr lang="en-GB" dirty="0" smtClean="0"/>
              <a:t>Schooling = 75%</a:t>
            </a:r>
          </a:p>
          <a:p>
            <a:pPr algn="ctr"/>
            <a:r>
              <a:rPr lang="en-GB" dirty="0" smtClean="0"/>
              <a:t>Income composition of resources = 72%</a:t>
            </a:r>
          </a:p>
          <a:p>
            <a:pPr algn="ctr"/>
            <a:r>
              <a:rPr lang="en-GB" dirty="0" smtClean="0"/>
              <a:t>BMI = 57%</a:t>
            </a:r>
          </a:p>
          <a:p>
            <a:pPr algn="ctr"/>
            <a:r>
              <a:rPr lang="en-GB" dirty="0" smtClean="0"/>
              <a:t>Diphtheria = 48%</a:t>
            </a:r>
          </a:p>
          <a:p>
            <a:pPr algn="ctr"/>
            <a:r>
              <a:rPr lang="en-GB" dirty="0" smtClean="0"/>
              <a:t>Polio = 47%</a:t>
            </a:r>
          </a:p>
          <a:p>
            <a:pPr algn="ctr"/>
            <a:r>
              <a:rPr lang="en-GB" dirty="0" smtClean="0"/>
              <a:t>GDP = 46%</a:t>
            </a:r>
          </a:p>
          <a:p>
            <a:endParaRPr lang="en-GB" dirty="0"/>
          </a:p>
        </p:txBody>
      </p:sp>
      <p:sp>
        <p:nvSpPr>
          <p:cNvPr id="7" name="TextBox 6"/>
          <p:cNvSpPr txBox="1"/>
          <p:nvPr/>
        </p:nvSpPr>
        <p:spPr>
          <a:xfrm>
            <a:off x="6680200" y="2514600"/>
            <a:ext cx="5117106" cy="2031325"/>
          </a:xfrm>
          <a:prstGeom prst="rect">
            <a:avLst/>
          </a:prstGeom>
          <a:noFill/>
        </p:spPr>
        <p:txBody>
          <a:bodyPr wrap="none" rtlCol="0">
            <a:spAutoFit/>
          </a:bodyPr>
          <a:lstStyle/>
          <a:p>
            <a:pPr algn="ctr"/>
            <a:r>
              <a:rPr lang="en-GB" b="1" i="1" dirty="0" smtClean="0"/>
              <a:t>Negative correlation with life expectancy:</a:t>
            </a:r>
          </a:p>
          <a:p>
            <a:pPr algn="ctr"/>
            <a:r>
              <a:rPr lang="en-GB" dirty="0" smtClean="0"/>
              <a:t>Adult mortality = -70%</a:t>
            </a:r>
          </a:p>
          <a:p>
            <a:pPr algn="ctr"/>
            <a:r>
              <a:rPr lang="en-GB" dirty="0" smtClean="0"/>
              <a:t>HIV/AIDS = -56%</a:t>
            </a:r>
          </a:p>
          <a:p>
            <a:pPr algn="ctr"/>
            <a:r>
              <a:rPr lang="en-GB" dirty="0" smtClean="0"/>
              <a:t>Status = -48%</a:t>
            </a:r>
          </a:p>
          <a:p>
            <a:pPr algn="ctr"/>
            <a:r>
              <a:rPr lang="en-GB" dirty="0" smtClean="0"/>
              <a:t>Thinness 5-19 years = -48%</a:t>
            </a:r>
          </a:p>
          <a:p>
            <a:pPr algn="ctr"/>
            <a:r>
              <a:rPr lang="en-GB" dirty="0" smtClean="0"/>
              <a:t>Infant deaths = -20%</a:t>
            </a:r>
          </a:p>
          <a:p>
            <a:pPr algn="ctr"/>
            <a:r>
              <a:rPr lang="en-GB" dirty="0" smtClean="0"/>
              <a:t>Population = -2</a:t>
            </a:r>
            <a:r>
              <a:rPr lang="en-GB" dirty="0" smtClean="0"/>
              <a:t>%</a:t>
            </a:r>
            <a:endParaRPr lang="en-GB" dirty="0" smtClean="0"/>
          </a:p>
        </p:txBody>
      </p:sp>
      <p:pic>
        <p:nvPicPr>
          <p:cNvPr id="10" name="Picture 9" descr="download (2).png"/>
          <p:cNvPicPr>
            <a:picLocks noChangeAspect="1"/>
          </p:cNvPicPr>
          <p:nvPr/>
        </p:nvPicPr>
        <p:blipFill>
          <a:blip r:embed="rId2"/>
          <a:stretch>
            <a:fillRect/>
          </a:stretch>
        </p:blipFill>
        <p:spPr>
          <a:xfrm>
            <a:off x="4125016" y="3390900"/>
            <a:ext cx="3284820" cy="3035300"/>
          </a:xfrm>
          <a:prstGeom prst="rect">
            <a:avLst/>
          </a:prstGeom>
        </p:spPr>
      </p:pic>
      <p:pic>
        <p:nvPicPr>
          <p:cNvPr id="12" name="Picture 11" descr="download (1).png"/>
          <p:cNvPicPr>
            <a:picLocks noChangeAspect="1"/>
          </p:cNvPicPr>
          <p:nvPr/>
        </p:nvPicPr>
        <p:blipFill>
          <a:blip r:embed="rId3"/>
          <a:stretch>
            <a:fillRect/>
          </a:stretch>
        </p:blipFill>
        <p:spPr>
          <a:xfrm>
            <a:off x="330201" y="3575978"/>
            <a:ext cx="3606800" cy="298992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9630664" y="6492240"/>
            <a:ext cx="2243836" cy="365760"/>
          </a:xfrm>
        </p:spPr>
        <p:txBody>
          <a:bodyPr/>
          <a:lstStyle/>
          <a:p>
            <a:r>
              <a:rPr lang="en-US" dirty="0" smtClean="0"/>
              <a:t>LIFE EXPECTANCY</a:t>
            </a:r>
            <a:endParaRPr lang="en-US" dirty="0"/>
          </a:p>
        </p:txBody>
      </p:sp>
      <p:sp>
        <p:nvSpPr>
          <p:cNvPr id="3" name="Slide Number Placeholder 2"/>
          <p:cNvSpPr>
            <a:spLocks noGrp="1"/>
          </p:cNvSpPr>
          <p:nvPr>
            <p:ph type="sldNum" sz="quarter" idx="12"/>
          </p:nvPr>
        </p:nvSpPr>
        <p:spPr/>
        <p:txBody>
          <a:bodyPr/>
          <a:lstStyle/>
          <a:p>
            <a:fld id="{294A09A9-5501-47C1-A89A-A340965A2BE2}" type="slidenum">
              <a:rPr lang="en-US" smtClean="0"/>
              <a:pPr/>
              <a:t>9</a:t>
            </a:fld>
            <a:endParaRPr lang="en-US" dirty="0"/>
          </a:p>
        </p:txBody>
      </p:sp>
      <p:sp>
        <p:nvSpPr>
          <p:cNvPr id="5" name="TextBox 4"/>
          <p:cNvSpPr txBox="1"/>
          <p:nvPr/>
        </p:nvSpPr>
        <p:spPr>
          <a:xfrm>
            <a:off x="368300" y="1075872"/>
            <a:ext cx="11030857" cy="2954655"/>
          </a:xfrm>
          <a:prstGeom prst="rect">
            <a:avLst/>
          </a:prstGeom>
          <a:noFill/>
        </p:spPr>
        <p:txBody>
          <a:bodyPr wrap="square" rtlCol="0">
            <a:spAutoFit/>
          </a:bodyPr>
          <a:lstStyle/>
          <a:p>
            <a:r>
              <a:rPr lang="en-GB" sz="2400" b="1" dirty="0" smtClean="0"/>
              <a:t>Inference 2-</a:t>
            </a:r>
          </a:p>
          <a:p>
            <a:endParaRPr lang="en-GB" b="1" dirty="0" smtClean="0"/>
          </a:p>
          <a:p>
            <a:pPr algn="just"/>
            <a:r>
              <a:rPr lang="en-GB" b="1" i="1" dirty="0" smtClean="0"/>
              <a:t>All the countries in given dataset with life expectancy below 65 years are developing countries</a:t>
            </a:r>
          </a:p>
          <a:p>
            <a:pPr algn="just"/>
            <a:r>
              <a:rPr lang="en-GB" dirty="0" smtClean="0"/>
              <a:t>Common observation among this countries:</a:t>
            </a:r>
          </a:p>
          <a:p>
            <a:pPr algn="just">
              <a:buFont typeface="Arial" pitchFamily="34" charset="0"/>
              <a:buChar char="•"/>
            </a:pPr>
            <a:r>
              <a:rPr lang="en-GB" dirty="0" smtClean="0"/>
              <a:t> This countries have lower Total expenditure on health compared to developed nations,</a:t>
            </a:r>
          </a:p>
          <a:p>
            <a:pPr algn="just">
              <a:buFont typeface="Arial" pitchFamily="34" charset="0"/>
              <a:buChar char="•"/>
            </a:pPr>
            <a:r>
              <a:rPr lang="en-GB" dirty="0" smtClean="0"/>
              <a:t> The income composition in this countries is also lower than that of developed countries.</a:t>
            </a:r>
          </a:p>
          <a:p>
            <a:pPr algn="just"/>
            <a:r>
              <a:rPr lang="en-GB" dirty="0" smtClean="0"/>
              <a:t>So Government </a:t>
            </a:r>
            <a:r>
              <a:rPr lang="en-GB" b="1" dirty="0" smtClean="0"/>
              <a:t>need to increase the expenditure on healthcare </a:t>
            </a:r>
            <a:r>
              <a:rPr lang="en-GB" dirty="0" smtClean="0"/>
              <a:t>so that the life expectancy can be enhanced in this countries where life expectancy is below 65 years.</a:t>
            </a:r>
          </a:p>
          <a:p>
            <a:endParaRPr lang="en-GB" dirty="0"/>
          </a:p>
        </p:txBody>
      </p:sp>
      <p:sp>
        <p:nvSpPr>
          <p:cNvPr id="7" name="TextBox 6"/>
          <p:cNvSpPr txBox="1"/>
          <p:nvPr/>
        </p:nvSpPr>
        <p:spPr>
          <a:xfrm>
            <a:off x="393700" y="254000"/>
            <a:ext cx="11290300" cy="923330"/>
          </a:xfrm>
          <a:prstGeom prst="rect">
            <a:avLst/>
          </a:prstGeom>
          <a:noFill/>
        </p:spPr>
        <p:txBody>
          <a:bodyPr wrap="square" rtlCol="0">
            <a:spAutoFit/>
          </a:bodyPr>
          <a:lstStyle/>
          <a:p>
            <a:pPr lvl="0" algn="just"/>
            <a:r>
              <a:rPr lang="en-GB" b="1" dirty="0" smtClean="0"/>
              <a:t>Q2. </a:t>
            </a:r>
            <a:r>
              <a:rPr lang="en-GB" b="1" dirty="0" smtClean="0"/>
              <a:t>Should a country having a lower life expectancy value(&lt;65) increase its healthcare expenditure in order to improve its average lifespan?</a:t>
            </a:r>
          </a:p>
          <a:p>
            <a:endParaRPr lang="en-GB" dirty="0"/>
          </a:p>
        </p:txBody>
      </p:sp>
      <p:pic>
        <p:nvPicPr>
          <p:cNvPr id="1026" name="Picture 2"/>
          <p:cNvPicPr>
            <a:picLocks noChangeAspect="1" noChangeArrowheads="1"/>
          </p:cNvPicPr>
          <p:nvPr/>
        </p:nvPicPr>
        <p:blipFill>
          <a:blip r:embed="rId2"/>
          <a:srcRect/>
          <a:stretch>
            <a:fillRect/>
          </a:stretch>
        </p:blipFill>
        <p:spPr bwMode="auto">
          <a:xfrm>
            <a:off x="7310438" y="4883150"/>
            <a:ext cx="3209925" cy="8763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220788" y="4816475"/>
            <a:ext cx="3324225" cy="933450"/>
          </a:xfrm>
          <a:prstGeom prst="rect">
            <a:avLst/>
          </a:prstGeom>
          <a:noFill/>
          <a:ln w="9525">
            <a:noFill/>
            <a:miter lim="800000"/>
            <a:headEnd/>
            <a:tailEnd/>
          </a:ln>
          <a:effectLst/>
        </p:spPr>
      </p:pic>
      <p:sp>
        <p:nvSpPr>
          <p:cNvPr id="10" name="TextBox 9"/>
          <p:cNvSpPr txBox="1"/>
          <p:nvPr/>
        </p:nvSpPr>
        <p:spPr>
          <a:xfrm>
            <a:off x="990600" y="4508500"/>
            <a:ext cx="3422732" cy="369332"/>
          </a:xfrm>
          <a:prstGeom prst="rect">
            <a:avLst/>
          </a:prstGeom>
          <a:noFill/>
        </p:spPr>
        <p:txBody>
          <a:bodyPr wrap="none" rtlCol="0">
            <a:spAutoFit/>
          </a:bodyPr>
          <a:lstStyle/>
          <a:p>
            <a:r>
              <a:rPr lang="en-GB" dirty="0" smtClean="0"/>
              <a:t>Age&gt;65 and total expenditure:</a:t>
            </a:r>
            <a:endParaRPr lang="en-GB" dirty="0"/>
          </a:p>
        </p:txBody>
      </p:sp>
      <p:sp>
        <p:nvSpPr>
          <p:cNvPr id="11" name="TextBox 10"/>
          <p:cNvSpPr txBox="1"/>
          <p:nvPr/>
        </p:nvSpPr>
        <p:spPr>
          <a:xfrm>
            <a:off x="6997700" y="4559300"/>
            <a:ext cx="3422732" cy="369332"/>
          </a:xfrm>
          <a:prstGeom prst="rect">
            <a:avLst/>
          </a:prstGeom>
          <a:noFill/>
        </p:spPr>
        <p:txBody>
          <a:bodyPr wrap="none" rtlCol="0">
            <a:spAutoFit/>
          </a:bodyPr>
          <a:lstStyle/>
          <a:p>
            <a:r>
              <a:rPr lang="en-GB" dirty="0" smtClean="0"/>
              <a:t>Age&lt;65 </a:t>
            </a:r>
            <a:r>
              <a:rPr lang="en-GB" dirty="0" smtClean="0"/>
              <a:t>and total </a:t>
            </a:r>
            <a:r>
              <a:rPr lang="en-GB" dirty="0" smtClean="0"/>
              <a:t>expenditure:</a:t>
            </a:r>
            <a:endParaRPr lang="en-GB"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 xsi:nil="true"/>
    <_ip_UnifiedCompliancePolicyProperties xmlns="http://schemas.microsoft.com/sharepoint/v3" xsi:nil="true"/>
    <ImageTagsTaxHTField xmlns="71af3243-3dd4-4a8d-8c0d-dd76da1f02a5" xsi:nil="true"/>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Oriel</Template>
  <TotalTime>0</TotalTime>
  <Words>1483</Words>
  <Application>Microsoft Office PowerPoint</Application>
  <PresentationFormat>Custom</PresentationFormat>
  <Paragraphs>170</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Oriel</vt:lpstr>
      <vt:lpstr>DECIPHERING Life Expectancy… USING ML</vt:lpstr>
      <vt:lpstr>Agenda</vt:lpstr>
      <vt:lpstr>INTRODUCTION</vt:lpstr>
      <vt:lpstr>UNDERSTANDING DATASET</vt:lpstr>
      <vt:lpstr>LIBRARIES AND TOOLS USED: </vt:lpstr>
      <vt:lpstr>Questions to be answered</vt:lpstr>
      <vt:lpstr>Inferences from Dataset</vt:lpstr>
      <vt:lpstr>Slide 8</vt:lpstr>
      <vt:lpstr>Slide 9</vt:lpstr>
      <vt:lpstr>Slide 10</vt:lpstr>
      <vt:lpstr>Slide 11</vt:lpstr>
      <vt:lpstr>Slide 12</vt:lpstr>
      <vt:lpstr>Slide 13</vt:lpstr>
      <vt:lpstr>Slide 14</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2021-09-06T16:30:14Z</dcterms:created>
  <dcterms:modified xsi:type="dcterms:W3CDTF">2023-05-21T03:26:08Z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