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theme/themeOverride21.xml" ContentType="application/vnd.openxmlformats-officedocument.themeOverr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Override19.xml" ContentType="application/vnd.openxmlformats-officedocument.themeOverride+xml"/>
  <Override PartName="/docProps/custom.xml" ContentType="application/vnd.openxmlformats-officedocument.custom-properties+xml"/>
  <Override PartName="/ppt/theme/themeOverride17.xml" ContentType="application/vnd.openxmlformats-officedocument.themeOverr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8.xml" ContentType="application/vnd.openxmlformats-officedocument.themeOverr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38"/>
  </p:notesMasterIdLst>
  <p:sldIdLst>
    <p:sldId id="306" r:id="rId5"/>
    <p:sldId id="307" r:id="rId6"/>
    <p:sldId id="308" r:id="rId7"/>
    <p:sldId id="309" r:id="rId8"/>
    <p:sldId id="294" r:id="rId9"/>
    <p:sldId id="314" r:id="rId10"/>
    <p:sldId id="295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6" r:id="rId32"/>
    <p:sldId id="335" r:id="rId33"/>
    <p:sldId id="337" r:id="rId34"/>
    <p:sldId id="338" r:id="rId35"/>
    <p:sldId id="339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4" autoAdjust="0"/>
    <p:restoredTop sz="97849" autoAdjust="0"/>
  </p:normalViewPr>
  <p:slideViewPr>
    <p:cSldViewPr snapToGrid="0">
      <p:cViewPr varScale="1">
        <p:scale>
          <a:sx n="71" d="100"/>
          <a:sy n="71" d="100"/>
        </p:scale>
        <p:origin x="-678" y="-108"/>
      </p:cViewPr>
      <p:guideLst>
        <p:guide orient="horz" pos="1392"/>
        <p:guide orient="horz" pos="3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xmlns="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xmlns="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xmlns="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xmlns="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xmlns="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077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xmlns="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xmlns="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71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xmlns="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xmlns="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xmlns="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xmlns="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xmlns="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xmlns="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xmlns="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xmlns="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xmlns="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xmlns="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xmlns="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xmlns="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xmlns="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xmlns="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xmlns="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xmlns="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  <p:sldLayoutId id="2147483718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hubhdanda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Supply Chain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Milestone: 2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By: Shubham Dandak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4" name="Picture 12" descr="Download Supply Chain Management PNG Image with No Background - PNGkey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940" y="522316"/>
            <a:ext cx="4356847" cy="3404225"/>
          </a:xfrm>
          <a:prstGeom prst="rect">
            <a:avLst/>
          </a:prstGeom>
          <a:noFill/>
        </p:spPr>
      </p:pic>
      <p:pic>
        <p:nvPicPr>
          <p:cNvPr id="13314" name="Picture 2" descr="Digital FMCG HR Enterprise Management Software | InfoGi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40000">
            <a:off x="1809564" y="4195482"/>
            <a:ext cx="4456766" cy="2228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7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18247"/>
          <a:ext cx="1069937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723"/>
                <a:gridCol w="8406653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Warehouse regional zone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regional zone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regional zone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0.9897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364" y="2725270"/>
            <a:ext cx="74384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4741" y="443753"/>
          <a:ext cx="1071730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83"/>
                <a:gridCol w="8807823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Number of filling request in last 3 months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filling request in last 3 months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filling request in last 3 months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0.9198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6612" y="2949388"/>
            <a:ext cx="5991225" cy="350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8529" y="336176"/>
          <a:ext cx="1060972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513"/>
                <a:gridCol w="8336216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Transport issues in last one year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Transport issues in last one year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Transport issues in last one year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3.9426614757023443e-153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Rejecting </a:t>
                      </a:r>
                      <a:r>
                        <a:rPr lang="en-GB" b="1" dirty="0" smtClean="0"/>
                        <a:t>null Hypothesis </a:t>
                      </a:r>
                      <a:r>
                        <a:rPr lang="en-GB" dirty="0" smtClean="0"/>
                        <a:t>since </a:t>
                      </a:r>
                      <a:r>
                        <a:rPr lang="en-GB" dirty="0" smtClean="0"/>
                        <a:t>p&lt;0.05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1834" y="2913529"/>
            <a:ext cx="73056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31694"/>
          <a:ext cx="98298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618"/>
                <a:gridCol w="7510183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Competitors in market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Competitors in market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Competitors in market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0.2784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3234" y="2729753"/>
            <a:ext cx="658906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81634" y="277906"/>
          <a:ext cx="1007184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253"/>
                <a:gridCol w="7913594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Retail shop numbers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Retail shop numbers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Retail shop numbers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0.3125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8058" y="2756648"/>
            <a:ext cx="757966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36176"/>
          <a:ext cx="993289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477"/>
                <a:gridCol w="7804417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Warehouse owner type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owner type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owner type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0.6115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6235" y="2895599"/>
            <a:ext cx="4719917" cy="34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92306" y="425824"/>
          <a:ext cx="1008977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095"/>
                <a:gridCol w="7927681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Distributor num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Distributor num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Distributor num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0.4440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3670" y="2514601"/>
            <a:ext cx="9108141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8824" y="372035"/>
          <a:ext cx="960568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60"/>
                <a:gridCol w="7547322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Flood impacted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Flood impacted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Flood impacted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0.4518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965" y="3012141"/>
            <a:ext cx="8686799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9552" y="421341"/>
          <a:ext cx="984324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267"/>
                <a:gridCol w="7733980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Flood proof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Flood proof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Flood proof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0.5955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516" y="2940424"/>
            <a:ext cx="8431308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3023" y="295835"/>
          <a:ext cx="959223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479"/>
                <a:gridCol w="7536757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Electric supply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Electric supply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Electric supply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0.9140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8505" y="2743199"/>
            <a:ext cx="9031941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Dependent and independent variables</a:t>
            </a:r>
            <a:endParaRPr lang="en-US" dirty="0"/>
          </a:p>
          <a:p>
            <a:r>
              <a:rPr lang="en-US" dirty="0" smtClean="0"/>
              <a:t>Correlation among different variables</a:t>
            </a:r>
          </a:p>
          <a:p>
            <a:r>
              <a:rPr lang="en-US" dirty="0" smtClean="0"/>
              <a:t>Power BI Dashboard</a:t>
            </a:r>
          </a:p>
          <a:p>
            <a:r>
              <a:rPr lang="en-US" dirty="0" smtClean="0"/>
              <a:t>Summary of Hypothesis Testing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FMCG-SCM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270" name="Picture 6" descr="FMCG Magazine (@FMCGmagazine) / Twitter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/>
          <a:srcRect l="12929" r="12929"/>
          <a:stretch>
            <a:fillRect/>
          </a:stretch>
        </p:blipFill>
        <p:spPr bwMode="auto">
          <a:xfrm>
            <a:off x="1366432" y="2877671"/>
            <a:ext cx="3707972" cy="2729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135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3694" y="259977"/>
          <a:ext cx="1014804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582"/>
                <a:gridCol w="7973465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Distance from hub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Distance from hub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Distance from hub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0.3687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812" y="2317376"/>
            <a:ext cx="10139081" cy="401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3010" y="403412"/>
          <a:ext cx="1028251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397"/>
                <a:gridCol w="8079121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Workers number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Workers number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Workers number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0.6546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153" y="2586318"/>
            <a:ext cx="9560859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3706" y="304800"/>
          <a:ext cx="1034527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844"/>
                <a:gridCol w="8128426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establishment year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establishment year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establishment year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Rejecting </a:t>
                      </a:r>
                      <a:r>
                        <a:rPr lang="en-GB" b="1" dirty="0" smtClean="0"/>
                        <a:t>null Hypothesis </a:t>
                      </a:r>
                      <a:r>
                        <a:rPr lang="en-GB" dirty="0" smtClean="0"/>
                        <a:t>since </a:t>
                      </a:r>
                      <a:r>
                        <a:rPr lang="en-GB" dirty="0" smtClean="0"/>
                        <a:t>p&lt;0.05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6071" y="2568389"/>
            <a:ext cx="9090211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3706" y="277906"/>
          <a:ext cx="104931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540"/>
                <a:gridCol w="824464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Storage issue reported in last 3 months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Storage issue reported in last 3 months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Storage issue reported in last 3 months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0.000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Rejecting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dirty="0" smtClean="0"/>
                        <a:t>null </a:t>
                      </a:r>
                      <a:r>
                        <a:rPr lang="en-GB" b="1" dirty="0" smtClean="0"/>
                        <a:t>Hypothesis</a:t>
                      </a:r>
                      <a:r>
                        <a:rPr lang="en-GB" dirty="0" smtClean="0"/>
                        <a:t> since </a:t>
                      </a:r>
                      <a:r>
                        <a:rPr lang="en-GB" dirty="0" smtClean="0"/>
                        <a:t>p&lt;0.05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6718" y="2909047"/>
            <a:ext cx="891988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7834" y="224118"/>
          <a:ext cx="108562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341"/>
                <a:gridCol w="852991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Temperature regulation mechanism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 regulation mechanism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 regulation mechanism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7.768156123626193e-49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Rejecting </a:t>
                      </a:r>
                      <a:r>
                        <a:rPr lang="en-GB" b="1" dirty="0" smtClean="0"/>
                        <a:t>null Hypothesis</a:t>
                      </a:r>
                      <a:r>
                        <a:rPr lang="en-GB" dirty="0" smtClean="0"/>
                        <a:t> since </a:t>
                      </a:r>
                      <a:r>
                        <a:rPr lang="en-GB" dirty="0" smtClean="0"/>
                        <a:t>p&lt;0.05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435" y="2492188"/>
            <a:ext cx="872265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9916" y="268941"/>
          <a:ext cx="10291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18"/>
                <a:gridCol w="808616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Approval from the government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Approval from the government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Approval from the government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7.542961087692836e-255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Rejecting null Hypothesis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since </a:t>
                      </a:r>
                      <a:r>
                        <a:rPr lang="en-GB" dirty="0" smtClean="0"/>
                        <a:t>p&lt;0.05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6764" y="2931459"/>
            <a:ext cx="8709212" cy="315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30939" y="363071"/>
          <a:ext cx="109234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749"/>
                <a:gridCol w="8582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Warehouse breakdown in last 3 months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breakdown in last 3 months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breakdown in last 3 months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Rejecting </a:t>
                      </a:r>
                      <a:r>
                        <a:rPr lang="en-GB" b="1" dirty="0" smtClean="0"/>
                        <a:t>null Hypothesis </a:t>
                      </a:r>
                      <a:r>
                        <a:rPr lang="en-GB" dirty="0" smtClean="0"/>
                        <a:t>since </a:t>
                      </a:r>
                      <a:r>
                        <a:rPr lang="en-GB" dirty="0" smtClean="0"/>
                        <a:t>p&lt;0.05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828365"/>
            <a:ext cx="807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7151" y="286870"/>
          <a:ext cx="106545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119"/>
                <a:gridCol w="8371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Government check in last 3 month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Government check in last 3 month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Government check in last 3 month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0.07467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</a:t>
                      </a:r>
                      <a:r>
                        <a:rPr lang="en-GB" dirty="0" smtClean="0"/>
                        <a:t>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9459" y="2801471"/>
            <a:ext cx="838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129" y="575534"/>
            <a:ext cx="9144000" cy="2340864"/>
          </a:xfrm>
        </p:spPr>
        <p:txBody>
          <a:bodyPr/>
          <a:lstStyle/>
          <a:p>
            <a:r>
              <a:rPr lang="en-GB" dirty="0" smtClean="0"/>
              <a:t>Power Bi dashboard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7890" name="Picture 2" descr="Full form of FMCG - Digital Class Blog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9846" y="4333002"/>
            <a:ext cx="4557246" cy="2132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IMG-20230608-WA0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58" y="0"/>
            <a:ext cx="11317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et FMCG Distributors | Facebook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this milestone we are intended to find relationship between dependent and independent variables. I have used Pearson method to find p values and correlation among dependent and independent variables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FMCG - SCM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3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Download Supply Chain Management PNG Image with No Background - PNGkey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3825" y="2891118"/>
            <a:ext cx="6396845" cy="34021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553" y="185570"/>
            <a:ext cx="9144000" cy="2340864"/>
          </a:xfrm>
        </p:spPr>
        <p:txBody>
          <a:bodyPr/>
          <a:lstStyle/>
          <a:p>
            <a:r>
              <a:rPr lang="en-GB" dirty="0" smtClean="0"/>
              <a:t>Summary of hypothesis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 descr="FMCG Logo - LogoD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87505" y="430306"/>
          <a:ext cx="11107270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130"/>
                <a:gridCol w="2393577"/>
                <a:gridCol w="1842247"/>
                <a:gridCol w="2003612"/>
                <a:gridCol w="248770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Independent feature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Dependent feature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Null Hypothesis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Alternate hypothesis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1. </a:t>
                      </a:r>
                      <a:r>
                        <a:rPr lang="en-GB" sz="1400" dirty="0" smtClean="0"/>
                        <a:t>Location</a:t>
                      </a:r>
                      <a:r>
                        <a:rPr lang="en-GB" sz="1400" baseline="0" dirty="0" smtClean="0"/>
                        <a:t> type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Product weight tonne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2.15627e-28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GB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2. </a:t>
                      </a:r>
                      <a:r>
                        <a:rPr lang="en-GB" sz="1400" dirty="0" smtClean="0"/>
                        <a:t>Warehouse</a:t>
                      </a:r>
                      <a:r>
                        <a:rPr lang="en-GB" sz="1400" baseline="0" dirty="0" smtClean="0"/>
                        <a:t> Capacity Size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0.6588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3. </a:t>
                      </a:r>
                      <a:r>
                        <a:rPr lang="en-GB" sz="1400" dirty="0" smtClean="0"/>
                        <a:t>Zone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0.1853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3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4. </a:t>
                      </a:r>
                      <a:r>
                        <a:rPr lang="en-GB" sz="1400" dirty="0" smtClean="0"/>
                        <a:t>Warehouse regional zone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0.9897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3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5. </a:t>
                      </a:r>
                      <a:r>
                        <a:rPr lang="en-GB" sz="1400" dirty="0" smtClean="0"/>
                        <a:t>Number of refilling request in last 3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0.9198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3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6. </a:t>
                      </a:r>
                      <a:r>
                        <a:rPr lang="en-GB" sz="1400" dirty="0" smtClean="0"/>
                        <a:t>Transport issues in last one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3.9426e-153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7. </a:t>
                      </a:r>
                      <a:r>
                        <a:rPr lang="en-GB" sz="1400" dirty="0" smtClean="0"/>
                        <a:t>Competitors in 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0.2784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8. </a:t>
                      </a:r>
                      <a:r>
                        <a:rPr lang="en-GB" sz="1400" dirty="0" smtClean="0"/>
                        <a:t>Retail shop</a:t>
                      </a:r>
                      <a:r>
                        <a:rPr lang="en-GB" sz="1400" baseline="0" dirty="0" smtClean="0"/>
                        <a:t> number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0.3125</a:t>
                      </a:r>
                      <a:endParaRPr lang="en-GB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9. </a:t>
                      </a:r>
                      <a:r>
                        <a:rPr lang="en-GB" sz="1400" dirty="0" smtClean="0"/>
                        <a:t>Warehouse</a:t>
                      </a:r>
                      <a:r>
                        <a:rPr lang="en-GB" sz="1400" baseline="0" dirty="0" smtClean="0"/>
                        <a:t> owner type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0.6115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10. Distributor number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0.4440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9235" y="370042"/>
          <a:ext cx="11201400" cy="588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326341"/>
                <a:gridCol w="1398495"/>
                <a:gridCol w="1999127"/>
                <a:gridCol w="258183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Independent feature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Dependent feature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Null Hypothesis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Alternate hypothesis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11.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/>
                        <a:t>Flood impacted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Product weight tonne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0.4518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12. </a:t>
                      </a:r>
                      <a:r>
                        <a:rPr lang="en-GB" sz="1400" dirty="0" smtClean="0"/>
                        <a:t>Flood proof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0.5955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13. </a:t>
                      </a:r>
                      <a:r>
                        <a:rPr lang="en-GB" sz="1400" dirty="0" smtClean="0"/>
                        <a:t>Electric supply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0.9140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</a:t>
                      </a:r>
                      <a:r>
                        <a:rPr lang="en-GB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 from hub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15. </a:t>
                      </a:r>
                      <a:r>
                        <a:rPr lang="en-GB" sz="1400" dirty="0" smtClean="0"/>
                        <a:t>Workers number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0.6546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Warehouse establishment year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17. </a:t>
                      </a:r>
                      <a:r>
                        <a:rPr lang="en-GB" sz="1400" dirty="0" smtClean="0"/>
                        <a:t>Storage issues reported in l3m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0.000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18. </a:t>
                      </a:r>
                      <a:r>
                        <a:rPr lang="en-GB" sz="1400" dirty="0" smtClean="0"/>
                        <a:t>Temperature regulation mechanism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7.768e-49</a:t>
                      </a:r>
                      <a:endParaRPr lang="en-GB" sz="1600" dirty="0" smtClean="0"/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19. </a:t>
                      </a:r>
                      <a:r>
                        <a:rPr lang="en-GB" sz="1400" dirty="0" smtClean="0"/>
                        <a:t>Approved warehouse govt certificate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7.54e-255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20. </a:t>
                      </a:r>
                      <a:r>
                        <a:rPr lang="en-GB" sz="1400" dirty="0" smtClean="0"/>
                        <a:t>Warehouse</a:t>
                      </a:r>
                      <a:r>
                        <a:rPr lang="en-GB" sz="1400" baseline="0" dirty="0" smtClean="0"/>
                        <a:t> breakdown reported in l3m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0.0</a:t>
                      </a:r>
                      <a:endParaRPr lang="en-GB" sz="1600" dirty="0" smtClean="0"/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21. </a:t>
                      </a:r>
                      <a:r>
                        <a:rPr lang="en-GB" sz="1400" b="0" dirty="0" smtClean="0"/>
                        <a:t>Government check in last 3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Product weight tonne</a:t>
                      </a:r>
                    </a:p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/>
                        <a:t>0.07467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GB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 descr="FMCG Logo - LogoD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FMCG-</a:t>
            </a:r>
            <a:r>
              <a:rPr lang="en-US" dirty="0" err="1" smtClean="0"/>
              <a:t>SCm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Shubham Dandak</a:t>
            </a:r>
            <a:endParaRPr lang="en-US" dirty="0"/>
          </a:p>
          <a:p>
            <a:r>
              <a:rPr lang="en-US" dirty="0" smtClean="0">
                <a:hlinkClick r:id="rId3"/>
              </a:rPr>
              <a:t>shubhdandak@gmail.com</a:t>
            </a:r>
            <a:endParaRPr lang="en-US" dirty="0" smtClean="0"/>
          </a:p>
          <a:p>
            <a:r>
              <a:rPr lang="en-US" dirty="0" smtClean="0"/>
              <a:t>https://github.com/shubh4515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32" name="Picture 8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1142996" y="4666128"/>
            <a:ext cx="3334873" cy="1048873"/>
          </a:xfrm>
          <a:prstGeom prst="rect">
            <a:avLst/>
          </a:prstGeom>
          <a:noFill/>
        </p:spPr>
      </p:pic>
      <p:pic>
        <p:nvPicPr>
          <p:cNvPr id="1036" name="Picture 12" descr="Download Supply Chain Management PNG Image with No Background - PNGkey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3423" y="2379267"/>
            <a:ext cx="5384612" cy="4207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73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cap="all" spc="400" dirty="0" smtClean="0">
                <a:solidFill>
                  <a:schemeClr val="bg1"/>
                </a:solidFill>
                <a:latin typeface="+mn-lt"/>
              </a:rPr>
              <a:t>Dependent and independent variables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78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/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97859" y="171637"/>
          <a:ext cx="513229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29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Independent</a:t>
                      </a:r>
                      <a:r>
                        <a:rPr lang="en-GB" baseline="0" dirty="0" smtClean="0"/>
                        <a:t> variables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1. Warehouse 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2. Warehouse Manager</a:t>
                      </a:r>
                      <a:r>
                        <a:rPr lang="en-GB" baseline="0" dirty="0" smtClean="0"/>
                        <a:t> 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3. Location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4. Warehouse</a:t>
                      </a:r>
                      <a:r>
                        <a:rPr lang="en-GB" baseline="0" dirty="0" smtClean="0"/>
                        <a:t> Capacity 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5. Zone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6. Warehouse regional zone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7. Number of refilling request in last 3 months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8. Transport issues in last one year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9. Competitors in market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10. Retail shop</a:t>
                      </a:r>
                      <a:r>
                        <a:rPr lang="en-GB" baseline="0" dirty="0" smtClean="0"/>
                        <a:t> number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11. Warehouse</a:t>
                      </a:r>
                      <a:r>
                        <a:rPr lang="en-GB" baseline="0" dirty="0" smtClean="0"/>
                        <a:t> owner type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12. Distributor 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13.</a:t>
                      </a:r>
                      <a:r>
                        <a:rPr lang="en-GB" baseline="0" dirty="0" smtClean="0"/>
                        <a:t> Flood impacted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14. Flood proof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15. Electric supply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7694" y="208678"/>
          <a:ext cx="50695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54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</a:t>
                      </a:r>
                      <a:r>
                        <a:rPr lang="en-GB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Distance from hub</a:t>
                      </a:r>
                      <a:endParaRPr lang="en-GB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17. Workers number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 Warehouse establishment year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19. Storage issues reported in l3m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20. Temperature regulation mechanism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21. Approved warehouse govt certificate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22. Warehouse</a:t>
                      </a:r>
                      <a:r>
                        <a:rPr lang="en-GB" baseline="0" dirty="0" smtClean="0"/>
                        <a:t> breakdown reported in l3m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54587" y="3314948"/>
          <a:ext cx="4961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96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Dependent</a:t>
                      </a:r>
                      <a:r>
                        <a:rPr lang="en-GB" baseline="0" dirty="0" smtClean="0"/>
                        <a:t> variable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Product weight tonnes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FMCG Logo - LogoD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839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448" y="1987475"/>
            <a:ext cx="8857128" cy="2340864"/>
          </a:xfrm>
        </p:spPr>
        <p:txBody>
          <a:bodyPr>
            <a:normAutofit/>
          </a:bodyPr>
          <a:lstStyle/>
          <a:p>
            <a:r>
              <a:rPr lang="en-GB" sz="4800" dirty="0" smtClean="0"/>
              <a:t>Relation among dependent and independent variable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/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07140" y="358588"/>
          <a:ext cx="10551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027"/>
                <a:gridCol w="8290433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Location type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2.1562766876026297e-28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Rejecting </a:t>
                      </a:r>
                      <a:r>
                        <a:rPr lang="en-GB" b="1" dirty="0" smtClean="0"/>
                        <a:t>null Hypothesis </a:t>
                      </a:r>
                      <a:r>
                        <a:rPr lang="en-GB" dirty="0" smtClean="0"/>
                        <a:t>since </a:t>
                      </a:r>
                      <a:r>
                        <a:rPr lang="en-GB" dirty="0" smtClean="0"/>
                        <a:t>p&lt;0.05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1835" y="2640105"/>
            <a:ext cx="7436224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7827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9554" y="533400"/>
          <a:ext cx="1024665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713"/>
                <a:gridCol w="8050945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Warehouse capacity size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capacity size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Warehouse capacity size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0.6588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9754" y="2631141"/>
            <a:ext cx="6037728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8152" y="376518"/>
          <a:ext cx="1027355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475"/>
                <a:gridCol w="8072078"/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Feature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Zone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200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Zone has significant impact on product weight tonne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r>
                        <a:rPr lang="en-GB" sz="1400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Zone does not have significant impact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0.1853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Accepting null Hypothesis </a:t>
                      </a:r>
                      <a:r>
                        <a:rPr lang="en-GB" dirty="0" smtClean="0"/>
                        <a:t>since p&gt;0.05 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376" y="2460811"/>
            <a:ext cx="58898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FMCG Logo - LogoD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400000">
            <a:off x="-631388" y="5310963"/>
            <a:ext cx="2178424" cy="91564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1250</Words>
  <Application>Microsoft Office PowerPoint</Application>
  <PresentationFormat>Custom</PresentationFormat>
  <Paragraphs>451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GradientUnivers</vt:lpstr>
      <vt:lpstr>Supply Chain Management</vt:lpstr>
      <vt:lpstr>Agenda</vt:lpstr>
      <vt:lpstr>Introduction</vt:lpstr>
      <vt:lpstr>Dependent and independent variables</vt:lpstr>
      <vt:lpstr> </vt:lpstr>
      <vt:lpstr>Relation among dependent and independent variable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 Bi dashboard</vt:lpstr>
      <vt:lpstr> </vt:lpstr>
      <vt:lpstr>Summary of hypothesis testing</vt:lpstr>
      <vt:lpstr>Slide 31</vt:lpstr>
      <vt:lpstr>Slide 32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2023-06-11T12:04:46Z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