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719ff2dca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719ff2dca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9ff2dca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9ff2dca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19ff2dcab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19ff2dca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19ff2dca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19ff2dca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19ff2dca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19ff2dca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9ff2dca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9ff2dca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19ff2dca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19ff2dca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Project Report:</a:t>
            </a:r>
            <a:br>
              <a:rPr lang="en" sz="3600"/>
            </a:br>
            <a:r>
              <a:rPr lang="en" sz="3600"/>
              <a:t>Statistical Arbitrage</a:t>
            </a:r>
            <a:endParaRPr sz="36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Patil • 19-03-2020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Eckovation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What's new?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Identifying most correlated pairs to trade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 </a:t>
            </a:r>
            <a:r>
              <a:rPr b="1" lang="en"/>
              <a:t>Stochastic control to incorporate dynamically optimal thresholds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Hyperparameter tuning (frequency, training size, leverage, etc.)</a:t>
            </a:r>
            <a:endParaRPr b="1"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79" y="575950"/>
            <a:ext cx="1358275" cy="13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 </a:t>
            </a:r>
            <a:r>
              <a:rPr lang="en"/>
              <a:t>Tuning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400262" y="1314701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approaches to parameter tuning: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● Grid search </a:t>
            </a:r>
            <a:br>
              <a:rPr lang="en"/>
            </a:br>
            <a:r>
              <a:rPr lang="en"/>
              <a:t>○ Systematic exploration </a:t>
            </a:r>
            <a:br>
              <a:rPr lang="en"/>
            </a:br>
            <a:r>
              <a:rPr lang="en"/>
              <a:t>○ Enables for sensitivity analysis </a:t>
            </a:r>
            <a:br>
              <a:rPr lang="en"/>
            </a:br>
            <a:r>
              <a:rPr lang="en"/>
              <a:t>○ Inefficient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Random search </a:t>
            </a:r>
            <a:br>
              <a:rPr lang="en"/>
            </a:br>
            <a:r>
              <a:rPr lang="en"/>
              <a:t>○ Black-box method </a:t>
            </a:r>
            <a:br>
              <a:rPr lang="en"/>
            </a:br>
            <a:r>
              <a:rPr lang="en"/>
              <a:t>○ Explore larger subspace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" y="1211350"/>
            <a:ext cx="2095450" cy="2915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set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● Evaluated 4 models </a:t>
            </a:r>
            <a:br>
              <a:rPr lang="en"/>
            </a:br>
            <a:r>
              <a:rPr lang="en"/>
              <a:t>a. Fixed thresholds, pairs picked by performance </a:t>
            </a:r>
            <a:br>
              <a:rPr lang="en"/>
            </a:br>
            <a:r>
              <a:rPr lang="en"/>
              <a:t>b. Fixed thresholds, pairs picked by correlation </a:t>
            </a:r>
            <a:br>
              <a:rPr lang="en"/>
            </a:br>
            <a:r>
              <a:rPr lang="en"/>
              <a:t>c. Stochastic control thresholds, pairs picked by performance d. Stochastic control thresholds, pairs picked by correlation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● Model </a:t>
            </a:r>
            <a:br>
              <a:rPr lang="en"/>
            </a:br>
            <a:r>
              <a:rPr lang="en"/>
              <a:t>a. performed best on validation set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50" y="1595775"/>
            <a:ext cx="2105312" cy="2105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498625" y="5197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Set Result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75" y="1101413"/>
            <a:ext cx="8598801" cy="39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 trade based on factors from PCA eigen portfolio and its  eigenvalues: </a:t>
            </a:r>
            <a:br>
              <a:rPr b="1" lang="en"/>
            </a:br>
            <a:r>
              <a:rPr lang="en"/>
              <a:t>○ take a variable number of eigenvectors, truncate to explain a given percentage of the total variance of the system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Implement a more dynamic strategy</a:t>
            </a:r>
            <a:r>
              <a:rPr lang="en"/>
              <a:t> </a:t>
            </a:r>
            <a:br>
              <a:rPr lang="en"/>
            </a:br>
            <a:r>
              <a:rPr lang="en"/>
              <a:t>○ Using the correlation from yesterday to decide which pairs to trade today. </a:t>
            </a:r>
            <a:br>
              <a:rPr lang="en"/>
            </a:br>
            <a:r>
              <a:rPr lang="en"/>
              <a:t>○ Or observe the market for a couple of hours and then start trading based on earlier correlation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25" y="1664227"/>
            <a:ext cx="1632374" cy="181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4939500" y="3101100"/>
            <a:ext cx="38370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Shubham Balasaheb Patil</a:t>
            </a:r>
            <a:br>
              <a:rPr lang="en"/>
            </a:br>
            <a:r>
              <a:rPr lang="en"/>
              <a:t>Eckovation </a:t>
            </a:r>
            <a:br>
              <a:rPr lang="en"/>
            </a:br>
            <a:r>
              <a:rPr lang="en"/>
              <a:t>Machine Learning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67600" y="682450"/>
            <a:ext cx="3837000" cy="41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Deep Learning Strategy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RNN Overview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Feature and Label Generation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Model Formation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Strategy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Results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Statistical Arbitrage Strategy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Statistical Arbitrage Overview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Finding Correlated Pairs   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Stochastic Control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Parameter Tuning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Results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Recurrent Neural Networks (RNN) </a:t>
            </a:r>
            <a:endParaRPr sz="2400"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5702825" y="1529125"/>
            <a:ext cx="3250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What is RNN?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Family of Neural Network specialized for sequence data.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‘Many-to-One’ architecture.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 ‘Vanilla’ vs. Long short-term       memory (LSTM)</a:t>
            </a:r>
            <a:r>
              <a:rPr lang="en" sz="1600"/>
              <a:t> </a:t>
            </a:r>
            <a:endParaRPr sz="1600"/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8081797" y="4640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050" y="1827525"/>
            <a:ext cx="4572000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RNN: Feature and Label Generation</a:t>
            </a:r>
            <a:endParaRPr sz="2400"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00253" y="137782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Feature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Bid/Ask Prices and Spread (10 levels)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Volumes (10 levels)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Mean Prices and Volumes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Accumulated Price and Volume Differences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Price and Volume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Order Imbalance Changes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VWAP </a:t>
            </a:r>
            <a:endParaRPr sz="16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5650447" y="1321600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Label Generation</a:t>
            </a:r>
            <a:endParaRPr b="1" sz="21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Mid-Price Movement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Volume Weighted Average Price (VWAP) Movement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Settled on classifying VWAP movement over the next time ‘window’</a:t>
            </a:r>
            <a:endParaRPr sz="1800"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875" y="1707762"/>
            <a:ext cx="1727974" cy="1727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RNN: Model Formation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400250" y="1279450"/>
            <a:ext cx="3250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Model:</a:t>
            </a:r>
            <a:endParaRPr b="1" sz="21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Cost Function: Weighted Cross Entropy ○ Helps solve challenge of having an imbalanced dataset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Output: Softmax Layer </a:t>
            </a:r>
            <a:br>
              <a:rPr lang="en"/>
            </a:br>
            <a:r>
              <a:rPr lang="en"/>
              <a:t>Outputs a predicted probability for each label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n"/>
              <a:t>Unit: LSTM </a:t>
            </a:r>
            <a:br>
              <a:rPr lang="en"/>
            </a:br>
            <a:r>
              <a:rPr lang="en"/>
              <a:t>Long short-term memory (LSTM) units to model longer term dependencies </a:t>
            </a:r>
            <a:endParaRPr/>
          </a:p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5650447" y="1279450"/>
            <a:ext cx="3071400" cy="3002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Hyperparameter</a:t>
            </a:r>
            <a:r>
              <a:rPr b="1" lang="en" sz="1600">
                <a:solidFill>
                  <a:srgbClr val="FC6B29"/>
                </a:solidFill>
                <a:highlight>
                  <a:schemeClr val="lt1"/>
                </a:highlight>
              </a:rPr>
              <a:t>: </a:t>
            </a:r>
            <a:endParaRPr b="1" sz="2100">
              <a:solidFill>
                <a:srgbClr val="FC6B29"/>
              </a:solidFill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 Number of Units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Prediction Window for Label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Trade Probability Cutoff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Cross Entropy Weights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Other (e.g. Learning Rate, Dropout)</a:t>
            </a:r>
            <a:endParaRPr sz="1800"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2925"/>
            <a:ext cx="2095450" cy="20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400300" y="4906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RNN: Strategy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775" y="1126025"/>
            <a:ext cx="8134749" cy="38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Arbitrage Strategy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410099" y="1595775"/>
            <a:ext cx="6733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Linearly regress the mid-price returns of a pair of historically correlated stocks.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This type of trading strategy assigns stocks a desirability ranking and then constructs a portfolio to reduce risk as much as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1111"/>
                </a:solidFill>
                <a:highlight>
                  <a:srgbClr val="FFFFFF"/>
                </a:highlight>
              </a:rPr>
              <a:t>Statistical arbitrage is heavily reliant on computer models and analysis and is known as one of the most rigorous approach to investing.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25" y="1699350"/>
            <a:ext cx="1744800" cy="17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442625" y="56190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execution process</a:t>
            </a:r>
            <a:endParaRPr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975" y="1361400"/>
            <a:ext cx="8211725" cy="3644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