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iunF8axhiq3GcLAZ9ZIvhdio53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1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p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" name="Google Shape;1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" name="Google Shape;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" name="Google Shape;32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7" name="Google Shape;3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/>
          <p:nvPr>
            <p:ph hasCustomPrompt="1" type="title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26"/>
          <p:cNvSpPr txBox="1"/>
          <p:nvPr>
            <p:ph idx="1" type="body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33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4.png"/><Relationship Id="rId5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34.png"/><Relationship Id="rId5" Type="http://schemas.openxmlformats.org/officeDocument/2006/relationships/image" Target="../media/image26.png"/><Relationship Id="rId6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/>
          <p:nvPr>
            <p:ph type="ctrTitle"/>
          </p:nvPr>
        </p:nvSpPr>
        <p:spPr>
          <a:xfrm>
            <a:off x="315750" y="307025"/>
            <a:ext cx="8512500" cy="4104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4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</a:t>
            </a:r>
            <a:endParaRPr b="1" sz="42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3200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Online Retail Customer Segmentation</a:t>
            </a:r>
            <a:endParaRPr b="1" sz="8000">
              <a:solidFill>
                <a:srgbClr val="00717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5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GB" sz="2800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Unsupervised Machine Learning</a:t>
            </a:r>
            <a:br>
              <a:rPr lang="en-GB" sz="2400">
                <a:latin typeface="Arial"/>
                <a:ea typeface="Arial"/>
                <a:cs typeface="Arial"/>
                <a:sym typeface="Arial"/>
              </a:rPr>
            </a:br>
            <a:br>
              <a:rPr lang="en-GB" sz="2400">
                <a:latin typeface="Arial"/>
                <a:ea typeface="Arial"/>
                <a:cs typeface="Arial"/>
                <a:sym typeface="Arial"/>
              </a:rPr>
            </a:br>
            <a:r>
              <a:rPr b="1" lang="en-GB" sz="2400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br>
              <a:rPr b="1" lang="en-GB" sz="2400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GB" sz="2400"/>
            </a:br>
            <a:r>
              <a:rPr b="1" lang="en-GB" sz="3600">
                <a:latin typeface="Arial"/>
                <a:ea typeface="Arial"/>
                <a:cs typeface="Arial"/>
                <a:sym typeface="Arial"/>
              </a:rPr>
              <a:t>Shubhashis Singh</a:t>
            </a:r>
            <a:endParaRPr b="1" sz="5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/>
          <p:nvPr>
            <p:ph type="title"/>
          </p:nvPr>
        </p:nvSpPr>
        <p:spPr>
          <a:xfrm>
            <a:off x="311699" y="186885"/>
            <a:ext cx="8111460" cy="57400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RFM Segmentation</a:t>
            </a:r>
            <a:endParaRPr/>
          </a:p>
        </p:txBody>
      </p:sp>
      <p:sp>
        <p:nvSpPr>
          <p:cNvPr id="115" name="Google Shape;115;p8"/>
          <p:cNvSpPr txBox="1"/>
          <p:nvPr>
            <p:ph idx="1" type="body"/>
          </p:nvPr>
        </p:nvSpPr>
        <p:spPr>
          <a:xfrm>
            <a:off x="106791" y="760888"/>
            <a:ext cx="8316367" cy="33972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GB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What is RFM?</a:t>
            </a:r>
            <a:endParaRPr/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2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200">
                <a:solidFill>
                  <a:srgbClr val="F80000"/>
                </a:solidFill>
                <a:latin typeface="Courier New"/>
                <a:ea typeface="Courier New"/>
                <a:cs typeface="Courier New"/>
                <a:sym typeface="Courier New"/>
              </a:rPr>
              <a:t>➢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RFM</a:t>
            </a:r>
            <a:r>
              <a:rPr lang="en-GB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GB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is a method used to analyse customer value. RFM stands for RECENCY, Frequency, and Monetary.</a:t>
            </a:r>
            <a:endParaRPr/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200">
                <a:solidFill>
                  <a:srgbClr val="F80000"/>
                </a:solidFill>
                <a:latin typeface="Courier New"/>
                <a:ea typeface="Courier New"/>
                <a:cs typeface="Courier New"/>
                <a:sym typeface="Courier New"/>
              </a:rPr>
              <a:t>➢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RECENCY : </a:t>
            </a:r>
            <a:r>
              <a:rPr lang="en-GB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How recently did the customer visit our website or how recently did a customer purchase?</a:t>
            </a:r>
            <a:endParaRPr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200">
                <a:solidFill>
                  <a:srgbClr val="F80000"/>
                </a:solidFill>
                <a:latin typeface="Courier New"/>
                <a:ea typeface="Courier New"/>
                <a:cs typeface="Courier New"/>
                <a:sym typeface="Courier New"/>
              </a:rPr>
              <a:t>➢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Frequency</a:t>
            </a:r>
            <a:r>
              <a:rPr lang="en-GB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: </a:t>
            </a:r>
            <a:r>
              <a:rPr lang="en-GB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How often do they visit or how often do they purchase?</a:t>
            </a:r>
            <a:endParaRPr/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200">
                <a:solidFill>
                  <a:srgbClr val="F80000"/>
                </a:solidFill>
                <a:latin typeface="Courier New"/>
                <a:ea typeface="Courier New"/>
                <a:cs typeface="Courier New"/>
                <a:sym typeface="Courier New"/>
              </a:rPr>
              <a:t>➢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Monetary</a:t>
            </a:r>
            <a:r>
              <a:rPr lang="en-GB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: </a:t>
            </a:r>
            <a:r>
              <a:rPr lang="en-GB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How much revenue we get from their visit or how much do they spend when they purchase?</a:t>
            </a:r>
            <a:endParaRPr/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GB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Why it is Needed?</a:t>
            </a:r>
            <a:endParaRPr/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RFM Analysis is a marketing framework that is used to understand and analyse customer behaviour</a:t>
            </a:r>
            <a:br>
              <a:rPr lang="en-GB">
                <a:solidFill>
                  <a:srgbClr val="00717D"/>
                </a:solidFill>
              </a:rPr>
            </a:br>
            <a:r>
              <a:rPr lang="en-GB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based on the above three factors RECENCY, Frequency, and Monetary.</a:t>
            </a:r>
            <a:br>
              <a:rPr lang="en-GB">
                <a:solidFill>
                  <a:srgbClr val="00717D"/>
                </a:solidFill>
              </a:rPr>
            </a:br>
            <a:r>
              <a:rPr lang="en-GB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The RFM Analysis will help the businesses to segment their customer base into different homogenous</a:t>
            </a:r>
            <a:br>
              <a:rPr lang="en-GB">
                <a:solidFill>
                  <a:srgbClr val="00717D"/>
                </a:solidFill>
              </a:rPr>
            </a:br>
            <a:r>
              <a:rPr lang="en-GB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groups so that they can engage with each group with different targeted marketing strategies.</a:t>
            </a:r>
            <a:endParaRPr b="1"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/>
          <p:nvPr>
            <p:ph type="title"/>
          </p:nvPr>
        </p:nvSpPr>
        <p:spPr>
          <a:xfrm>
            <a:off x="126815" y="86769"/>
            <a:ext cx="8296344" cy="54730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RFM Model Analysis:</a:t>
            </a:r>
            <a:endParaRPr/>
          </a:p>
        </p:txBody>
      </p:sp>
      <p:pic>
        <p:nvPicPr>
          <p:cNvPr id="121" name="Google Shape;12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4072"/>
            <a:ext cx="2930087" cy="1708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6956" y="634071"/>
            <a:ext cx="2930087" cy="1708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13912" y="634071"/>
            <a:ext cx="2703790" cy="170866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9"/>
          <p:cNvSpPr/>
          <p:nvPr/>
        </p:nvSpPr>
        <p:spPr>
          <a:xfrm>
            <a:off x="126815" y="2422826"/>
            <a:ext cx="8723509" cy="377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 transformation on Frequency, Recency and Monetary.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6815" y="2950108"/>
            <a:ext cx="2803272" cy="1833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06956" y="3085637"/>
            <a:ext cx="3164779" cy="1593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40730" y="3211203"/>
            <a:ext cx="2866364" cy="1446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>
            <p:ph type="title"/>
          </p:nvPr>
        </p:nvSpPr>
        <p:spPr>
          <a:xfrm>
            <a:off x="126815" y="106791"/>
            <a:ext cx="8296344" cy="5072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K-means Clustering: ( Recency and Monetary)</a:t>
            </a:r>
            <a:endParaRPr/>
          </a:p>
        </p:txBody>
      </p:sp>
      <p:pic>
        <p:nvPicPr>
          <p:cNvPr id="133" name="Google Shape;13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614050"/>
            <a:ext cx="4992491" cy="257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92490" y="771570"/>
            <a:ext cx="3528352" cy="1800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66144" y="2648905"/>
            <a:ext cx="3443310" cy="2381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536" y="63439"/>
            <a:ext cx="3899536" cy="175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8301" y="129197"/>
            <a:ext cx="3630902" cy="1627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06" y="2662937"/>
            <a:ext cx="3962639" cy="1812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58301" y="2662936"/>
            <a:ext cx="4371766" cy="1961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type="title"/>
          </p:nvPr>
        </p:nvSpPr>
        <p:spPr>
          <a:xfrm>
            <a:off x="311699" y="186885"/>
            <a:ext cx="8111460" cy="57400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GB"/>
              <a:t>So giving n_clusters=2 on Kmeans Model.</a:t>
            </a:r>
            <a:endParaRPr/>
          </a:p>
        </p:txBody>
      </p:sp>
      <p:pic>
        <p:nvPicPr>
          <p:cNvPr id="149" name="Google Shape;14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4961" y="788673"/>
            <a:ext cx="5385619" cy="3566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"/>
          <p:cNvSpPr txBox="1"/>
          <p:nvPr>
            <p:ph type="title"/>
          </p:nvPr>
        </p:nvSpPr>
        <p:spPr>
          <a:xfrm>
            <a:off x="126815" y="186885"/>
            <a:ext cx="8296344" cy="13482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GB"/>
              <a:t>DBSCAN Algorithm on Recency,Frequency and Monetary</a:t>
            </a:r>
            <a:br>
              <a:rPr b="1" lang="en-GB"/>
            </a:br>
            <a:endParaRPr/>
          </a:p>
        </p:txBody>
      </p:sp>
      <p:pic>
        <p:nvPicPr>
          <p:cNvPr id="155" name="Google Shape;1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1098" y="1221058"/>
            <a:ext cx="6114111" cy="3321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/>
          <p:nvPr>
            <p:ph type="title"/>
          </p:nvPr>
        </p:nvSpPr>
        <p:spPr>
          <a:xfrm>
            <a:off x="311699" y="186885"/>
            <a:ext cx="8111460" cy="57400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GB"/>
              <a:t>Hierarchical Clustering</a:t>
            </a:r>
            <a:endParaRPr/>
          </a:p>
        </p:txBody>
      </p:sp>
      <p:pic>
        <p:nvPicPr>
          <p:cNvPr id="161" name="Google Shape;1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261" y="967990"/>
            <a:ext cx="5856345" cy="377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0786"/>
            <a:ext cx="8630067" cy="4255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/>
          <p:nvPr>
            <p:ph type="title"/>
          </p:nvPr>
        </p:nvSpPr>
        <p:spPr>
          <a:xfrm>
            <a:off x="126815" y="46721"/>
            <a:ext cx="8296344" cy="5673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Summary and Conclusion:</a:t>
            </a:r>
            <a:endParaRPr/>
          </a:p>
        </p:txBody>
      </p:sp>
      <p:sp>
        <p:nvSpPr>
          <p:cNvPr id="172" name="Google Shape;172;p16"/>
          <p:cNvSpPr txBox="1"/>
          <p:nvPr>
            <p:ph idx="1" type="body"/>
          </p:nvPr>
        </p:nvSpPr>
        <p:spPr>
          <a:xfrm>
            <a:off x="1" y="553979"/>
            <a:ext cx="8423158" cy="4589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Firstly we did clustering based on RFM analysis. We had 4 clusters/Segmentation of customers based on RFM score.</a:t>
            </a:r>
            <a:endParaRPr/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200">
                <a:solidFill>
                  <a:srgbClr val="F80000"/>
                </a:solidFill>
                <a:latin typeface="Courier New"/>
                <a:ea typeface="Courier New"/>
                <a:cs typeface="Courier New"/>
                <a:sym typeface="Courier New"/>
              </a:rPr>
              <a:t>➢</a:t>
            </a:r>
            <a:r>
              <a:rPr lang="en-GB"/>
              <a:t> </a:t>
            </a:r>
            <a:r>
              <a:rPr lang="en-GB">
                <a:solidFill>
                  <a:srgbClr val="00717D"/>
                </a:solidFill>
              </a:rPr>
              <a:t>Platinum customers=1263 ( less recency but high frequency and heavy spendings)</a:t>
            </a:r>
            <a:endParaRPr/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200">
                <a:solidFill>
                  <a:srgbClr val="F80000"/>
                </a:solidFill>
                <a:latin typeface="Courier New"/>
                <a:ea typeface="Courier New"/>
                <a:cs typeface="Courier New"/>
                <a:sym typeface="Courier New"/>
              </a:rPr>
              <a:t>➢</a:t>
            </a:r>
            <a:r>
              <a:rPr lang="en-GB"/>
              <a:t> </a:t>
            </a:r>
            <a:r>
              <a:rPr lang="en-GB">
                <a:solidFill>
                  <a:srgbClr val="00717D"/>
                </a:solidFill>
              </a:rPr>
              <a:t>Gold customers=1324 (good recency,frequncy and moentary)</a:t>
            </a:r>
            <a:r>
              <a:rPr lang="en-GB" sz="1200">
                <a:solidFill>
                  <a:srgbClr val="00717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200">
                <a:solidFill>
                  <a:srgbClr val="F80000"/>
                </a:solidFill>
                <a:latin typeface="Courier New"/>
                <a:ea typeface="Courier New"/>
                <a:cs typeface="Courier New"/>
                <a:sym typeface="Courier New"/>
              </a:rPr>
              <a:t>➢ </a:t>
            </a:r>
            <a:r>
              <a:rPr lang="en-GB">
                <a:solidFill>
                  <a:srgbClr val="00717D"/>
                </a:solidFill>
              </a:rPr>
              <a:t>Silver customers=981(high recency, low frequency and low spendings)</a:t>
            </a:r>
            <a:endParaRPr>
              <a:solidFill>
                <a:srgbClr val="0071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200">
                <a:solidFill>
                  <a:srgbClr val="F80000"/>
                </a:solidFill>
                <a:latin typeface="Courier New"/>
                <a:ea typeface="Courier New"/>
                <a:cs typeface="Courier New"/>
                <a:sym typeface="Courier New"/>
              </a:rPr>
              <a:t>➢</a:t>
            </a:r>
            <a:r>
              <a:rPr lang="en-GB"/>
              <a:t> </a:t>
            </a:r>
            <a:r>
              <a:rPr lang="en-GB">
                <a:solidFill>
                  <a:srgbClr val="00717D"/>
                </a:solidFill>
              </a:rPr>
              <a:t>Bronz customers=770 (very high recency but very less frequency and spendings)</a:t>
            </a:r>
            <a:endParaRPr/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717D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Later we implemented the machine </a:t>
            </a:r>
            <a:endParaRPr/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learning algorithms to cluster the </a:t>
            </a:r>
            <a:endParaRPr/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customers.</a:t>
            </a:r>
            <a:endParaRPr>
              <a:solidFill>
                <a:srgbClr val="00717D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717D"/>
              </a:solidFill>
            </a:endParaRPr>
          </a:p>
        </p:txBody>
      </p:sp>
      <p:pic>
        <p:nvPicPr>
          <p:cNvPr id="173" name="Google Shape;17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206" y="988167"/>
            <a:ext cx="4957102" cy="1201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5101" y="3271836"/>
            <a:ext cx="6012176" cy="1766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699" y="233607"/>
            <a:ext cx="8278321" cy="6273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Summary and Conclusion:</a:t>
            </a:r>
            <a:endParaRPr b="1"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697" y="1014517"/>
            <a:ext cx="8571999" cy="35544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200">
                <a:solidFill>
                  <a:srgbClr val="F80000"/>
                </a:solidFill>
                <a:latin typeface="Courier New"/>
                <a:ea typeface="Courier New"/>
                <a:cs typeface="Courier New"/>
                <a:sym typeface="Courier New"/>
              </a:rPr>
              <a:t>➢</a:t>
            </a:r>
            <a:r>
              <a:rPr b="1" i="1" lang="en-GB"/>
              <a:t>  </a:t>
            </a:r>
            <a:r>
              <a:rPr b="1" i="1" lang="en-GB">
                <a:solidFill>
                  <a:srgbClr val="00717D"/>
                </a:solidFill>
              </a:rPr>
              <a:t>Above clustering is done with recency,frequency and monetary data(Kmeans Clustering) as all 3 together will   </a:t>
            </a:r>
            <a:endParaRPr/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i="1" lang="en-GB">
                <a:solidFill>
                  <a:srgbClr val="00717D"/>
                </a:solidFill>
              </a:rPr>
              <a:t>      provide more information.</a:t>
            </a:r>
            <a:br>
              <a:rPr b="1" i="1" lang="en-GB">
                <a:solidFill>
                  <a:srgbClr val="00717D"/>
                </a:solidFill>
              </a:rPr>
            </a:br>
            <a:endParaRPr sz="1200">
              <a:solidFill>
                <a:srgbClr val="0071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200">
                <a:solidFill>
                  <a:srgbClr val="F80000"/>
                </a:solidFill>
                <a:latin typeface="Courier New"/>
                <a:ea typeface="Courier New"/>
                <a:cs typeface="Courier New"/>
                <a:sym typeface="Courier New"/>
              </a:rPr>
              <a:t>➢</a:t>
            </a:r>
            <a:r>
              <a:rPr b="1" i="1" lang="en-GB"/>
              <a:t>  </a:t>
            </a:r>
            <a:r>
              <a:rPr b="1" i="1" lang="en-GB">
                <a:solidFill>
                  <a:srgbClr val="00717D"/>
                </a:solidFill>
              </a:rPr>
              <a:t>Cluster 0 has high recency rate but very low frequency and monetary. Cluster 0 contains 2414 customers.</a:t>
            </a:r>
            <a:endParaRPr/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71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200">
                <a:solidFill>
                  <a:srgbClr val="F80000"/>
                </a:solidFill>
                <a:latin typeface="Courier New"/>
                <a:ea typeface="Courier New"/>
                <a:cs typeface="Courier New"/>
                <a:sym typeface="Courier New"/>
              </a:rPr>
              <a:t>➢ </a:t>
            </a:r>
            <a:r>
              <a:rPr b="1" i="1" lang="en-GB">
                <a:solidFill>
                  <a:srgbClr val="00717D"/>
                </a:solidFill>
              </a:rPr>
              <a:t>Cluster 1 has low recency rate but they are frequent buyers and spends very high money than other  </a:t>
            </a:r>
            <a:endParaRPr/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i="1" lang="en-GB">
                <a:solidFill>
                  <a:srgbClr val="00717D"/>
                </a:solidFill>
              </a:rPr>
              <a:t>     customers as mean monetary value is very high. Thus generates more revenue to the retail business</a:t>
            </a:r>
            <a:endParaRPr sz="1200">
              <a:solidFill>
                <a:srgbClr val="00717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1" name="Google Shape;18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96" y="1014517"/>
            <a:ext cx="8278321" cy="1334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/>
          <p:nvPr>
            <p:ph type="title"/>
          </p:nvPr>
        </p:nvSpPr>
        <p:spPr>
          <a:xfrm>
            <a:off x="311699" y="186885"/>
            <a:ext cx="8111460" cy="57400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Problem Statements</a:t>
            </a:r>
            <a:endParaRPr/>
          </a:p>
        </p:txBody>
      </p:sp>
      <p:sp>
        <p:nvSpPr>
          <p:cNvPr id="54" name="Google Shape;54;p2"/>
          <p:cNvSpPr txBox="1"/>
          <p:nvPr>
            <p:ph idx="1" type="body"/>
          </p:nvPr>
        </p:nvSpPr>
        <p:spPr>
          <a:xfrm>
            <a:off x="126815" y="887702"/>
            <a:ext cx="8296343" cy="32704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>
                <a:solidFill>
                  <a:srgbClr val="F80000"/>
                </a:solidFill>
                <a:latin typeface="Courier New"/>
                <a:ea typeface="Courier New"/>
                <a:cs typeface="Courier New"/>
                <a:sym typeface="Courier New"/>
              </a:rPr>
              <a:t>➢ </a:t>
            </a:r>
            <a:r>
              <a:rPr b="1" lang="en-GB" sz="1400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The problem is to identify major customer segments on a transnational data set which    </a:t>
            </a:r>
            <a:endParaRPr/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GB" sz="1400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     contains all the transactions occurring between 01/12/2010 and 09/12/2011 for a UK-based </a:t>
            </a:r>
            <a:endParaRPr/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GB" sz="1400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     and registered non-store online retail.</a:t>
            </a:r>
            <a:endParaRPr/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400">
                <a:solidFill>
                  <a:srgbClr val="F80000"/>
                </a:solidFill>
                <a:latin typeface="Courier New"/>
                <a:ea typeface="Courier New"/>
                <a:cs typeface="Courier New"/>
                <a:sym typeface="Courier New"/>
              </a:rPr>
              <a:t>➢ </a:t>
            </a:r>
            <a:r>
              <a:rPr b="1" lang="en-GB" sz="1400">
                <a:solidFill>
                  <a:srgbClr val="00717D"/>
                </a:solidFill>
              </a:rPr>
              <a:t>The company mainly sells unique all-occasion</a:t>
            </a:r>
            <a:endParaRPr/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GB" sz="1400">
                <a:solidFill>
                  <a:srgbClr val="00717D"/>
                </a:solidFill>
              </a:rPr>
              <a:t>      gifts.</a:t>
            </a:r>
            <a:endParaRPr/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400">
                <a:solidFill>
                  <a:srgbClr val="F80000"/>
                </a:solidFill>
                <a:latin typeface="Courier New"/>
                <a:ea typeface="Courier New"/>
                <a:cs typeface="Courier New"/>
                <a:sym typeface="Courier New"/>
              </a:rPr>
              <a:t>➢ </a:t>
            </a:r>
            <a:r>
              <a:rPr b="1" lang="en-GB" sz="1400">
                <a:solidFill>
                  <a:srgbClr val="00717D"/>
                </a:solidFill>
              </a:rPr>
              <a:t>Many customers of the company are </a:t>
            </a:r>
            <a:endParaRPr/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GB" sz="1400">
                <a:solidFill>
                  <a:srgbClr val="00717D"/>
                </a:solidFill>
              </a:rPr>
              <a:t>      wholesalers.</a:t>
            </a:r>
            <a:endParaRPr/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>
              <a:solidFill>
                <a:srgbClr val="00717D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>
              <a:solidFill>
                <a:srgbClr val="00717D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55" name="Google Shape;5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1016" y="1495425"/>
            <a:ext cx="413385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330" y="0"/>
            <a:ext cx="747986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type="title"/>
          </p:nvPr>
        </p:nvSpPr>
        <p:spPr>
          <a:xfrm>
            <a:off x="311699" y="186885"/>
            <a:ext cx="8111460" cy="57400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What is Customer Segmentation?</a:t>
            </a:r>
            <a:endParaRPr/>
          </a:p>
        </p:txBody>
      </p:sp>
      <p:sp>
        <p:nvSpPr>
          <p:cNvPr id="61" name="Google Shape;61;p3"/>
          <p:cNvSpPr txBox="1"/>
          <p:nvPr>
            <p:ph idx="1" type="body"/>
          </p:nvPr>
        </p:nvSpPr>
        <p:spPr>
          <a:xfrm>
            <a:off x="1" y="887702"/>
            <a:ext cx="8423158" cy="32704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>
                <a:solidFill>
                  <a:srgbClr val="F80000"/>
                </a:solidFill>
                <a:latin typeface="Courier New"/>
                <a:ea typeface="Courier New"/>
                <a:cs typeface="Courier New"/>
                <a:sym typeface="Courier New"/>
              </a:rPr>
              <a:t>➢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Customer segmentation is the process of separating customers into</a:t>
            </a:r>
            <a:br>
              <a:rPr lang="en-GB">
                <a:solidFill>
                  <a:srgbClr val="00717D"/>
                </a:solidFill>
              </a:rPr>
            </a:br>
            <a:r>
              <a:rPr lang="en-GB">
                <a:solidFill>
                  <a:srgbClr val="00717D"/>
                </a:solidFill>
              </a:rPr>
              <a:t>     </a:t>
            </a:r>
            <a:r>
              <a:rPr lang="en-GB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groups based on their shared behaviour or other attributes. The</a:t>
            </a:r>
            <a:br>
              <a:rPr lang="en-GB">
                <a:solidFill>
                  <a:srgbClr val="00717D"/>
                </a:solidFill>
              </a:rPr>
            </a:br>
            <a:r>
              <a:rPr lang="en-GB">
                <a:solidFill>
                  <a:srgbClr val="00717D"/>
                </a:solidFill>
              </a:rPr>
              <a:t>     </a:t>
            </a:r>
            <a:r>
              <a:rPr lang="en-GB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groups should be homogeneous within themselves and should also</a:t>
            </a:r>
            <a:br>
              <a:rPr lang="en-GB">
                <a:solidFill>
                  <a:srgbClr val="00717D"/>
                </a:solidFill>
              </a:rPr>
            </a:br>
            <a:r>
              <a:rPr lang="en-GB">
                <a:solidFill>
                  <a:srgbClr val="00717D"/>
                </a:solidFill>
              </a:rPr>
              <a:t>     </a:t>
            </a:r>
            <a:r>
              <a:rPr lang="en-GB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be heterogeneous to each other.</a:t>
            </a:r>
            <a:br>
              <a:rPr lang="en-GB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>
                <a:solidFill>
                  <a:srgbClr val="F80000"/>
                </a:solidFill>
                <a:latin typeface="Courier New"/>
                <a:ea typeface="Courier New"/>
                <a:cs typeface="Courier New"/>
                <a:sym typeface="Courier New"/>
              </a:rPr>
              <a:t>➢ </a:t>
            </a:r>
            <a:r>
              <a:rPr lang="en-GB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The main goal is to identify customers that are most profitable and</a:t>
            </a:r>
            <a:br>
              <a:rPr lang="en-GB">
                <a:solidFill>
                  <a:srgbClr val="00717D"/>
                </a:solidFill>
              </a:rPr>
            </a:br>
            <a:r>
              <a:rPr lang="en-GB">
                <a:solidFill>
                  <a:srgbClr val="00717D"/>
                </a:solidFill>
              </a:rPr>
              <a:t>      </a:t>
            </a:r>
            <a:r>
              <a:rPr lang="en-GB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the ones who churned out to prevent further loss of customer by</a:t>
            </a:r>
            <a:br>
              <a:rPr lang="en-GB">
                <a:solidFill>
                  <a:srgbClr val="00717D"/>
                </a:solidFill>
              </a:rPr>
            </a:br>
            <a:r>
              <a:rPr lang="en-GB">
                <a:solidFill>
                  <a:srgbClr val="00717D"/>
                </a:solidFill>
              </a:rPr>
              <a:t>      </a:t>
            </a:r>
            <a:r>
              <a:rPr lang="en-GB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redefining company policies.</a:t>
            </a:r>
            <a:br>
              <a:rPr lang="en-GB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>
                <a:solidFill>
                  <a:srgbClr val="F80000"/>
                </a:solidFill>
                <a:latin typeface="Courier New"/>
                <a:ea typeface="Courier New"/>
                <a:cs typeface="Courier New"/>
                <a:sym typeface="Courier New"/>
              </a:rPr>
              <a:t>➢ </a:t>
            </a:r>
            <a:r>
              <a:rPr lang="en-GB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Having large number of customers, each with different needs it is</a:t>
            </a:r>
            <a:br>
              <a:rPr lang="en-GB">
                <a:solidFill>
                  <a:srgbClr val="00717D"/>
                </a:solidFill>
              </a:rPr>
            </a:br>
            <a:r>
              <a:rPr lang="en-GB">
                <a:solidFill>
                  <a:srgbClr val="00717D"/>
                </a:solidFill>
              </a:rPr>
              <a:t>      </a:t>
            </a:r>
            <a:r>
              <a:rPr lang="en-GB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crucial to find which customer are most important for business and</a:t>
            </a:r>
            <a:br>
              <a:rPr lang="en-GB">
                <a:solidFill>
                  <a:srgbClr val="00717D"/>
                </a:solidFill>
              </a:rPr>
            </a:br>
            <a:r>
              <a:rPr lang="en-GB">
                <a:solidFill>
                  <a:srgbClr val="00717D"/>
                </a:solidFill>
              </a:rPr>
              <a:t>      </a:t>
            </a:r>
            <a:r>
              <a:rPr lang="en-GB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target them with appropriate strategy.</a:t>
            </a:r>
            <a:endParaRPr>
              <a:solidFill>
                <a:srgbClr val="00717D"/>
              </a:solidFill>
            </a:endParaRPr>
          </a:p>
        </p:txBody>
      </p:sp>
      <p:pic>
        <p:nvPicPr>
          <p:cNvPr id="62" name="Google Shape;6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6290" y="985316"/>
            <a:ext cx="3873621" cy="21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"/>
          <p:cNvSpPr txBox="1"/>
          <p:nvPr>
            <p:ph type="title"/>
          </p:nvPr>
        </p:nvSpPr>
        <p:spPr>
          <a:xfrm>
            <a:off x="311699" y="186885"/>
            <a:ext cx="8111460" cy="57400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Data Description</a:t>
            </a:r>
            <a:endParaRPr/>
          </a:p>
        </p:txBody>
      </p:sp>
      <p:sp>
        <p:nvSpPr>
          <p:cNvPr id="68" name="Google Shape;68;p4"/>
          <p:cNvSpPr txBox="1"/>
          <p:nvPr>
            <p:ph idx="1" type="body"/>
          </p:nvPr>
        </p:nvSpPr>
        <p:spPr>
          <a:xfrm>
            <a:off x="1" y="887702"/>
            <a:ext cx="8423158" cy="32704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400">
                <a:solidFill>
                  <a:srgbClr val="F80000"/>
                </a:solidFill>
                <a:latin typeface="Courier New"/>
                <a:ea typeface="Courier New"/>
                <a:cs typeface="Courier New"/>
                <a:sym typeface="Courier New"/>
              </a:rPr>
              <a:t>➢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400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InvoiceNo:</a:t>
            </a:r>
            <a:r>
              <a:rPr b="1" lang="en-GB" sz="1400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Invoice number. Nominal, a 6-digit integral number uniquely assigned to each   </a:t>
            </a:r>
            <a:endParaRPr/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400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    transaction. If this code starts with letter 'c', it indicates a cancellation. </a:t>
            </a:r>
            <a:endParaRPr sz="1400">
              <a:solidFill>
                <a:srgbClr val="0071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400">
                <a:solidFill>
                  <a:srgbClr val="F80000"/>
                </a:solidFill>
                <a:latin typeface="Courier New"/>
                <a:ea typeface="Courier New"/>
                <a:cs typeface="Courier New"/>
                <a:sym typeface="Courier New"/>
              </a:rPr>
              <a:t>➢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400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StockCode:</a:t>
            </a:r>
            <a:r>
              <a:rPr lang="en-GB" sz="1400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Product (item) code. Nominal, a 5-digit integral number uniquely assigned to each  </a:t>
            </a:r>
            <a:endParaRPr/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400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    distinct product.</a:t>
            </a:r>
            <a:endParaRPr sz="1400">
              <a:solidFill>
                <a:srgbClr val="0071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400">
                <a:solidFill>
                  <a:srgbClr val="F80000"/>
                </a:solidFill>
                <a:latin typeface="Courier New"/>
                <a:ea typeface="Courier New"/>
                <a:cs typeface="Courier New"/>
                <a:sym typeface="Courier New"/>
              </a:rPr>
              <a:t>➢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400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Description:</a:t>
            </a:r>
            <a:r>
              <a:rPr lang="en-GB" sz="1400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Product (item) name. Nominal.</a:t>
            </a:r>
            <a:r>
              <a:rPr lang="en-GB" sz="1400">
                <a:solidFill>
                  <a:srgbClr val="00717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400">
                <a:solidFill>
                  <a:srgbClr val="F80000"/>
                </a:solidFill>
                <a:latin typeface="Courier New"/>
                <a:ea typeface="Courier New"/>
                <a:cs typeface="Courier New"/>
                <a:sym typeface="Courier New"/>
              </a:rPr>
              <a:t>➢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400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Quantity: </a:t>
            </a:r>
            <a:r>
              <a:rPr lang="en-GB" sz="1400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The quantities of each product (item) per transaction. Numeric.</a:t>
            </a:r>
            <a:endParaRPr sz="1400">
              <a:solidFill>
                <a:srgbClr val="0071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400">
                <a:solidFill>
                  <a:srgbClr val="F80000"/>
                </a:solidFill>
                <a:latin typeface="Courier New"/>
                <a:ea typeface="Courier New"/>
                <a:cs typeface="Courier New"/>
                <a:sym typeface="Courier New"/>
              </a:rPr>
              <a:t>➢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400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InvoiceDate:</a:t>
            </a:r>
            <a:r>
              <a:rPr lang="en-GB" sz="1400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Invoice Date and time. Numeric, the day and time when each transaction was  </a:t>
            </a:r>
            <a:endParaRPr/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400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     generated.</a:t>
            </a:r>
            <a:endParaRPr sz="1400">
              <a:solidFill>
                <a:srgbClr val="0071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400">
                <a:solidFill>
                  <a:srgbClr val="F80000"/>
                </a:solidFill>
                <a:latin typeface="Courier New"/>
                <a:ea typeface="Courier New"/>
                <a:cs typeface="Courier New"/>
                <a:sym typeface="Courier New"/>
              </a:rPr>
              <a:t>➢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400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UnitPrice:</a:t>
            </a:r>
            <a:r>
              <a:rPr lang="en-GB" sz="1400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Unit price. Numeric, Product price per unit in sterling.</a:t>
            </a:r>
            <a:endParaRPr sz="1400">
              <a:solidFill>
                <a:srgbClr val="0071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400">
                <a:solidFill>
                  <a:srgbClr val="F80000"/>
                </a:solidFill>
                <a:latin typeface="Courier New"/>
                <a:ea typeface="Courier New"/>
                <a:cs typeface="Courier New"/>
                <a:sym typeface="Courier New"/>
              </a:rPr>
              <a:t>➢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400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CustomerID:</a:t>
            </a:r>
            <a:r>
              <a:rPr lang="en-GB" sz="1400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Customer number. Nominal, a 5-digit integral number uniquely assigned to each  </a:t>
            </a:r>
            <a:br>
              <a:rPr lang="en-GB" sz="1400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     customer.</a:t>
            </a:r>
            <a:endParaRPr/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400">
                <a:solidFill>
                  <a:srgbClr val="F80000"/>
                </a:solidFill>
                <a:latin typeface="Courier New"/>
                <a:ea typeface="Courier New"/>
                <a:cs typeface="Courier New"/>
                <a:sym typeface="Courier New"/>
              </a:rPr>
              <a:t>➢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400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Country:</a:t>
            </a:r>
            <a:r>
              <a:rPr lang="en-GB" sz="1400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Country name. Nominal, the name of the country where each customer resides.</a:t>
            </a:r>
            <a:endParaRPr sz="1400">
              <a:solidFill>
                <a:srgbClr val="00717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/>
          <p:nvPr>
            <p:ph type="title"/>
          </p:nvPr>
        </p:nvSpPr>
        <p:spPr>
          <a:xfrm>
            <a:off x="311699" y="186885"/>
            <a:ext cx="8111460" cy="57400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Data Wrangling</a:t>
            </a:r>
            <a:endParaRPr/>
          </a:p>
        </p:txBody>
      </p:sp>
      <p:sp>
        <p:nvSpPr>
          <p:cNvPr id="74" name="Google Shape;74;p5"/>
          <p:cNvSpPr txBox="1"/>
          <p:nvPr>
            <p:ph idx="1" type="body"/>
          </p:nvPr>
        </p:nvSpPr>
        <p:spPr>
          <a:xfrm>
            <a:off x="126815" y="887702"/>
            <a:ext cx="8296343" cy="39245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>
                <a:solidFill>
                  <a:srgbClr val="F80000"/>
                </a:solidFill>
                <a:latin typeface="Courier New"/>
                <a:ea typeface="Courier New"/>
                <a:cs typeface="Courier New"/>
                <a:sym typeface="Courier New"/>
              </a:rPr>
              <a:t>➢ </a:t>
            </a:r>
            <a:r>
              <a:rPr b="1" lang="en-GB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Info of the Data                                                                            </a:t>
            </a:r>
            <a:r>
              <a:rPr lang="en-GB">
                <a:solidFill>
                  <a:srgbClr val="F80000"/>
                </a:solidFill>
                <a:latin typeface="Arial"/>
                <a:ea typeface="Arial"/>
                <a:cs typeface="Arial"/>
                <a:sym typeface="Arial"/>
              </a:rPr>
              <a:t>➢</a:t>
            </a:r>
            <a:r>
              <a:rPr b="1" lang="en-GB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 Null values          </a:t>
            </a:r>
            <a:endParaRPr/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F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solidFill>
                <a:srgbClr val="F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F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solidFill>
                <a:srgbClr val="F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F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solidFill>
                <a:srgbClr val="F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F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solidFill>
                <a:srgbClr val="F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F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solidFill>
                <a:srgbClr val="F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>
                <a:solidFill>
                  <a:srgbClr val="F8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</a:t>
            </a:r>
            <a:r>
              <a:rPr b="1" lang="en-GB">
                <a:solidFill>
                  <a:srgbClr val="00717D"/>
                </a:solidFill>
                <a:latin typeface="Courier New"/>
                <a:ea typeface="Courier New"/>
                <a:cs typeface="Courier New"/>
                <a:sym typeface="Courier New"/>
              </a:rPr>
              <a:t>We had Drop all missing datapoint for </a:t>
            </a:r>
            <a:endParaRPr/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200">
                <a:solidFill>
                  <a:srgbClr val="F8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GB" sz="1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Notes                                       </a:t>
            </a:r>
            <a:r>
              <a:rPr b="1" lang="en-GB" sz="1200">
                <a:solidFill>
                  <a:srgbClr val="00717D"/>
                </a:solidFill>
                <a:latin typeface="Courier New"/>
                <a:ea typeface="Courier New"/>
                <a:cs typeface="Courier New"/>
                <a:sym typeface="Courier New"/>
              </a:rPr>
              <a:t>correct model building.</a:t>
            </a:r>
            <a:endParaRPr/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>
                <a:solidFill>
                  <a:srgbClr val="F8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r>
              <a:rPr b="1" lang="en-GB">
                <a:solidFill>
                  <a:srgbClr val="00717D"/>
                </a:solidFill>
                <a:latin typeface="Courier New"/>
                <a:ea typeface="Courier New"/>
                <a:cs typeface="Courier New"/>
                <a:sym typeface="Courier New"/>
              </a:rPr>
              <a:t>Invoicedate to Datetime</a:t>
            </a:r>
            <a:endParaRPr/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200">
                <a:solidFill>
                  <a:srgbClr val="F8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r>
              <a:rPr b="1" lang="en-GB" sz="1200">
                <a:solidFill>
                  <a:srgbClr val="00717D"/>
                </a:solidFill>
                <a:latin typeface="Courier New"/>
                <a:ea typeface="Courier New"/>
                <a:cs typeface="Courier New"/>
                <a:sym typeface="Courier New"/>
              </a:rPr>
              <a:t>Where Invoiceno Starts with </a:t>
            </a:r>
            <a:endParaRPr/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GB" sz="1200">
                <a:solidFill>
                  <a:srgbClr val="00717D"/>
                </a:solidFill>
                <a:latin typeface="Courier New"/>
                <a:ea typeface="Courier New"/>
                <a:cs typeface="Courier New"/>
                <a:sym typeface="Courier New"/>
              </a:rPr>
              <a:t>  C it means Cancellation.</a:t>
            </a:r>
            <a:endParaRPr/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200">
                <a:solidFill>
                  <a:srgbClr val="F8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75" name="Google Shape;7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99" y="1321541"/>
            <a:ext cx="2641084" cy="193920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5"/>
          <p:cNvSpPr/>
          <p:nvPr/>
        </p:nvSpPr>
        <p:spPr>
          <a:xfrm flipH="1" rot="10800000">
            <a:off x="366097" y="3586793"/>
            <a:ext cx="45719" cy="45719"/>
          </a:xfrm>
          <a:prstGeom prst="star4">
            <a:avLst>
              <a:gd fmla="val 12500" name="adj"/>
            </a:avLst>
          </a:prstGeom>
          <a:solidFill>
            <a:schemeClr val="accent1"/>
          </a:solidFill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F8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1665" y="1321541"/>
            <a:ext cx="180975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 txBox="1"/>
          <p:nvPr>
            <p:ph type="title"/>
          </p:nvPr>
        </p:nvSpPr>
        <p:spPr>
          <a:xfrm>
            <a:off x="186885" y="246956"/>
            <a:ext cx="8323042" cy="4271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Feature Engineering:</a:t>
            </a:r>
            <a:endParaRPr/>
          </a:p>
        </p:txBody>
      </p:sp>
      <p:sp>
        <p:nvSpPr>
          <p:cNvPr id="83" name="Google Shape;83;p28"/>
          <p:cNvSpPr txBox="1"/>
          <p:nvPr>
            <p:ph idx="1" type="body"/>
          </p:nvPr>
        </p:nvSpPr>
        <p:spPr>
          <a:xfrm>
            <a:off x="186885" y="914400"/>
            <a:ext cx="8409810" cy="3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200">
                <a:solidFill>
                  <a:srgbClr val="F80000"/>
                </a:solidFill>
                <a:latin typeface="Courier New"/>
                <a:ea typeface="Courier New"/>
                <a:cs typeface="Courier New"/>
                <a:sym typeface="Courier New"/>
              </a:rPr>
              <a:t>➢</a:t>
            </a:r>
            <a:r>
              <a:rPr lang="en-GB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 Changed the datatype of Invoice Date column into datetime .</a:t>
            </a:r>
            <a:endParaRPr/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717D"/>
              </a:solidFill>
            </a:endParaRPr>
          </a:p>
        </p:txBody>
      </p:sp>
      <p:pic>
        <p:nvPicPr>
          <p:cNvPr id="84" name="Google Shape;8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950" y="1390892"/>
            <a:ext cx="360045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950" y="2483142"/>
            <a:ext cx="4048125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226931" y="80094"/>
            <a:ext cx="8196228" cy="4672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EDA</a:t>
            </a:r>
            <a:endParaRPr/>
          </a:p>
        </p:txBody>
      </p:sp>
      <p:sp>
        <p:nvSpPr>
          <p:cNvPr id="91" name="Google Shape;91;p6"/>
          <p:cNvSpPr txBox="1"/>
          <p:nvPr>
            <p:ph idx="1" type="body"/>
          </p:nvPr>
        </p:nvSpPr>
        <p:spPr>
          <a:xfrm>
            <a:off x="-1" y="827632"/>
            <a:ext cx="8423159" cy="43158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GB" sz="1400">
                <a:solidFill>
                  <a:srgbClr val="00717D"/>
                </a:solidFill>
              </a:rPr>
              <a:t>                          Top 5 countries                                                                 Transaction per Month</a:t>
            </a:r>
            <a:endParaRPr/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>
                <a:solidFill>
                  <a:srgbClr val="00717D"/>
                </a:solidFill>
              </a:rPr>
              <a:t>                  </a:t>
            </a:r>
            <a:endParaRPr/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717D"/>
              </a:solidFill>
            </a:endParaRPr>
          </a:p>
        </p:txBody>
      </p:sp>
      <p:pic>
        <p:nvPicPr>
          <p:cNvPr id="92" name="Google Shape;9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20328"/>
            <a:ext cx="4271978" cy="250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8277" y="1320328"/>
            <a:ext cx="4905723" cy="29364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6"/>
          <p:cNvSpPr txBox="1"/>
          <p:nvPr/>
        </p:nvSpPr>
        <p:spPr>
          <a:xfrm>
            <a:off x="50058" y="4161979"/>
            <a:ext cx="9093942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F80000"/>
                </a:solidFill>
                <a:latin typeface="Courier New"/>
                <a:ea typeface="Courier New"/>
                <a:cs typeface="Courier New"/>
                <a:sym typeface="Courier New"/>
              </a:rPr>
              <a:t>➢</a:t>
            </a:r>
            <a:r>
              <a:rPr b="1" i="1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GB" sz="1200" u="none" cap="none" strike="noStrike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UK has highest number of customers.                                </a:t>
            </a:r>
            <a:r>
              <a:rPr b="0" i="0" lang="en-GB" sz="1400" u="none" cap="none" strike="noStrike">
                <a:solidFill>
                  <a:srgbClr val="F80000"/>
                </a:solidFill>
                <a:latin typeface="Courier New"/>
                <a:ea typeface="Courier New"/>
                <a:cs typeface="Courier New"/>
                <a:sym typeface="Courier New"/>
              </a:rPr>
              <a:t>➢</a:t>
            </a:r>
            <a:r>
              <a:rPr b="1" i="1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GB" sz="1200" u="none" cap="none" strike="noStrike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Most of the sale happened in November Month .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F80000"/>
                </a:solidFill>
                <a:latin typeface="Courier New"/>
                <a:ea typeface="Courier New"/>
                <a:cs typeface="Courier New"/>
                <a:sym typeface="Courier New"/>
              </a:rPr>
              <a:t>➢</a:t>
            </a:r>
            <a:r>
              <a:rPr b="1" i="1" lang="en-GB" sz="1200" u="none" cap="none" strike="noStrike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Germany,France and IreLand has almost                             </a:t>
            </a:r>
            <a:r>
              <a:rPr b="0" i="0" lang="en-GB" sz="1400" u="none" cap="none" strike="noStrike">
                <a:solidFill>
                  <a:srgbClr val="F80000"/>
                </a:solidFill>
                <a:latin typeface="Courier New"/>
                <a:ea typeface="Courier New"/>
                <a:cs typeface="Courier New"/>
                <a:sym typeface="Courier New"/>
              </a:rPr>
              <a:t>➢</a:t>
            </a:r>
            <a:r>
              <a:rPr b="1" i="1" lang="en-GB" sz="1200" u="none" cap="none" strike="noStrike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 December Month had least sales.</a:t>
            </a:r>
            <a:r>
              <a:rPr b="1" i="1" lang="en-GB" sz="1050" u="none" cap="none" strike="noStrike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endParaRPr b="1" i="1" sz="1200" u="none" cap="none" strike="noStrike"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200" u="none" cap="none" strike="noStrike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   equal number of customers.</a:t>
            </a:r>
            <a:endParaRPr b="0" i="0" sz="1400" u="none" cap="none" strike="noStrike">
              <a:solidFill>
                <a:srgbClr val="0071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 txBox="1"/>
          <p:nvPr>
            <p:ph type="title"/>
          </p:nvPr>
        </p:nvSpPr>
        <p:spPr>
          <a:xfrm>
            <a:off x="311699" y="-433838"/>
            <a:ext cx="8138157" cy="36709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00" name="Google Shape;100;p29"/>
          <p:cNvSpPr txBox="1"/>
          <p:nvPr>
            <p:ph idx="1" type="body"/>
          </p:nvPr>
        </p:nvSpPr>
        <p:spPr>
          <a:xfrm>
            <a:off x="0" y="327047"/>
            <a:ext cx="9144001" cy="46454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GB">
                <a:solidFill>
                  <a:srgbClr val="F8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Top 10 Products(Description wise)</a:t>
            </a:r>
            <a:endParaRPr/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</a:t>
            </a:r>
            <a:endParaRPr/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000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</a:t>
            </a:r>
            <a:r>
              <a:rPr lang="en-GB" sz="1000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• WHITE HANGING HEART T- LIGHT HOLDER is the highest selling product almost      </a:t>
            </a:r>
            <a:br>
              <a:rPr lang="en-GB" sz="1000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000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</a:t>
            </a:r>
            <a:r>
              <a:rPr lang="en-GB" sz="1000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GB" sz="1000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2018 units were sold.</a:t>
            </a:r>
            <a:endParaRPr/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000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• REGENCY CAKESTAND 3 TIER is the 2nd highest selling product almost 1723</a:t>
            </a:r>
            <a:endParaRPr/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000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units were sold.</a:t>
            </a:r>
            <a:endParaRPr sz="1000">
              <a:solidFill>
                <a:srgbClr val="00717D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000"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000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</a:t>
            </a:r>
            <a:endParaRPr/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</a:t>
            </a:r>
            <a:r>
              <a:rPr b="1" lang="en-GB">
                <a:solidFill>
                  <a:srgbClr val="F80000"/>
                </a:solidFill>
                <a:latin typeface="Arial"/>
                <a:ea typeface="Arial"/>
                <a:cs typeface="Arial"/>
                <a:sym typeface="Arial"/>
              </a:rPr>
              <a:t>Top 10 products(Stock Code wise)</a:t>
            </a:r>
            <a:br>
              <a:rPr b="1" lang="en-GB">
                <a:solidFill>
                  <a:srgbClr val="F80000"/>
                </a:solidFill>
              </a:rPr>
            </a:br>
            <a:endParaRPr b="1">
              <a:solidFill>
                <a:srgbClr val="F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000"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000"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000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• StockCode-85123A is the first highest selling product.</a:t>
            </a:r>
            <a:br>
              <a:rPr lang="en-GB" sz="1000">
                <a:solidFill>
                  <a:srgbClr val="00717D"/>
                </a:solidFill>
              </a:rPr>
            </a:br>
            <a:r>
              <a:rPr lang="en-GB" sz="1000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• StockCode-22423 is the 2nd highest selling product.</a:t>
            </a:r>
            <a:endParaRPr sz="1000"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43" y="770238"/>
            <a:ext cx="4078091" cy="1697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5860" y="2951804"/>
            <a:ext cx="3994210" cy="2020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/>
          <p:nvPr>
            <p:ph idx="1" type="body"/>
          </p:nvPr>
        </p:nvSpPr>
        <p:spPr>
          <a:xfrm>
            <a:off x="-1" y="260303"/>
            <a:ext cx="9144001" cy="4752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GB" sz="1400">
                <a:solidFill>
                  <a:srgbClr val="00717D"/>
                </a:solidFill>
              </a:rPr>
              <a:t>Day wise sale count                                                                           Day time sale  </a:t>
            </a:r>
            <a:endParaRPr/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717D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717D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717D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717D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717D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717D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717D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717D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717D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717D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717D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717D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717D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717D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717D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717D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200">
                <a:solidFill>
                  <a:srgbClr val="F80000"/>
                </a:solidFill>
                <a:latin typeface="Courier New"/>
                <a:ea typeface="Courier New"/>
                <a:cs typeface="Courier New"/>
                <a:sym typeface="Courier New"/>
              </a:rPr>
              <a:t>➢</a:t>
            </a:r>
            <a:r>
              <a:rPr b="1" i="1" lang="en-GB"/>
              <a:t> </a:t>
            </a:r>
            <a:r>
              <a:rPr b="1" i="1" lang="en-GB">
                <a:solidFill>
                  <a:srgbClr val="00717D"/>
                </a:solidFill>
              </a:rPr>
              <a:t>Sales On Thursdays are very high.                                              </a:t>
            </a:r>
            <a:r>
              <a:rPr lang="en-GB" sz="1200">
                <a:solidFill>
                  <a:srgbClr val="F80000"/>
                </a:solidFill>
                <a:latin typeface="Courier New"/>
                <a:ea typeface="Courier New"/>
                <a:cs typeface="Courier New"/>
                <a:sym typeface="Courier New"/>
              </a:rPr>
              <a:t>➢</a:t>
            </a:r>
            <a:r>
              <a:rPr b="1" i="1" lang="en-GB"/>
              <a:t> </a:t>
            </a:r>
            <a:r>
              <a:rPr b="1" i="1" lang="en-GB">
                <a:solidFill>
                  <a:srgbClr val="00717D"/>
                </a:solidFill>
              </a:rPr>
              <a:t>Most of the sales happens in the afternoon.</a:t>
            </a:r>
            <a:endParaRPr>
              <a:solidFill>
                <a:srgbClr val="00717D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200">
                <a:solidFill>
                  <a:srgbClr val="F80000"/>
                </a:solidFill>
                <a:latin typeface="Courier New"/>
                <a:ea typeface="Courier New"/>
                <a:cs typeface="Courier New"/>
                <a:sym typeface="Courier New"/>
              </a:rPr>
              <a:t>➢</a:t>
            </a:r>
            <a:r>
              <a:rPr b="1" i="1" lang="en-GB"/>
              <a:t> </a:t>
            </a:r>
            <a:r>
              <a:rPr b="1" i="1" lang="en-GB">
                <a:solidFill>
                  <a:srgbClr val="00717D"/>
                </a:solidFill>
              </a:rPr>
              <a:t>Sales On Saturday are very less.                                                 </a:t>
            </a:r>
            <a:r>
              <a:rPr lang="en-GB" sz="1200">
                <a:solidFill>
                  <a:srgbClr val="F80000"/>
                </a:solidFill>
                <a:latin typeface="Courier New"/>
                <a:ea typeface="Courier New"/>
                <a:cs typeface="Courier New"/>
                <a:sym typeface="Courier New"/>
              </a:rPr>
              <a:t>➢ </a:t>
            </a:r>
            <a:r>
              <a:rPr b="1" i="1" lang="en-GB">
                <a:solidFill>
                  <a:srgbClr val="00717D"/>
                </a:solidFill>
              </a:rPr>
              <a:t>Least sales happens in the evening.</a:t>
            </a:r>
            <a:endParaRPr b="1">
              <a:solidFill>
                <a:srgbClr val="00717D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717D"/>
              </a:solidFill>
            </a:endParaRPr>
          </a:p>
        </p:txBody>
      </p:sp>
      <p:pic>
        <p:nvPicPr>
          <p:cNvPr id="108" name="Google Shape;10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94" y="783363"/>
            <a:ext cx="4218255" cy="2895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8371" y="914399"/>
            <a:ext cx="4772234" cy="2509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Shubhashis</dc:creator>
</cp:coreProperties>
</file>