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3" r:id="rId7"/>
    <p:sldId id="259" r:id="rId8"/>
    <p:sldId id="260" r:id="rId9"/>
    <p:sldId id="262" r:id="rId10"/>
    <p:sldId id="261" r:id="rId11"/>
    <p:sldId id="271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26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32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F2B7B-CFED-43CA-B188-6F36126C585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FC39E9-99E5-498E-B65D-1B31786E8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97E6-9035-4DD9-8BF2-550B1EFD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11920"/>
            <a:ext cx="7766936" cy="1997723"/>
          </a:xfrm>
        </p:spPr>
        <p:txBody>
          <a:bodyPr/>
          <a:lstStyle/>
          <a:p>
            <a:r>
              <a:rPr lang="en-US" sz="6000" dirty="0"/>
              <a:t>PLASMA BANK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45F1-FFF5-49BF-9E0A-EF89D697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10094"/>
            <a:ext cx="7766936" cy="757900"/>
          </a:xfrm>
        </p:spPr>
        <p:txBody>
          <a:bodyPr>
            <a:normAutofit/>
          </a:bodyPr>
          <a:lstStyle/>
          <a:p>
            <a:r>
              <a:rPr lang="en-US" sz="4000" dirty="0"/>
              <a:t>RESONANCE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A7270A-7913-48B5-A4A5-501885CBCBDF}"/>
              </a:ext>
            </a:extLst>
          </p:cNvPr>
          <p:cNvSpPr txBox="1">
            <a:spLocks/>
          </p:cNvSpPr>
          <p:nvPr/>
        </p:nvSpPr>
        <p:spPr>
          <a:xfrm>
            <a:off x="1507067" y="4591388"/>
            <a:ext cx="7766936" cy="126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Madhav </a:t>
            </a:r>
            <a:r>
              <a:rPr lang="en-US" sz="2400"/>
              <a:t>Sirsat(001537223)</a:t>
            </a:r>
            <a:endParaRPr lang="en-US" sz="2400" dirty="0"/>
          </a:p>
          <a:p>
            <a:r>
              <a:rPr lang="en-US" sz="2400" dirty="0"/>
              <a:t>Shubham Chaudhari(001520219)</a:t>
            </a:r>
          </a:p>
        </p:txBody>
      </p:sp>
    </p:spTree>
    <p:extLst>
      <p:ext uri="{BB962C8B-B14F-4D97-AF65-F5344CB8AC3E}">
        <p14:creationId xmlns:p14="http://schemas.microsoft.com/office/powerpoint/2010/main" val="423064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EBB0-05CE-452C-8DC2-793DC2E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Dictionary Cntd.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86FEB-4CB1-477E-9C17-38E4D5735266}"/>
              </a:ext>
            </a:extLst>
          </p:cNvPr>
          <p:cNvSpPr txBox="1"/>
          <p:nvPr/>
        </p:nvSpPr>
        <p:spPr>
          <a:xfrm>
            <a:off x="677334" y="1241571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Hospital_Withdrawal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F73167-1357-46C8-8EC1-94DCAF507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24123"/>
              </p:ext>
            </p:extLst>
          </p:nvPr>
        </p:nvGraphicFramePr>
        <p:xfrm>
          <a:off x="677334" y="1610903"/>
          <a:ext cx="6209030" cy="2643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8111761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91724738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008198576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99739684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60001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H_WDID 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generated for each withdrawal done by Hospital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09893620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546278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H_ReqID (FK1)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ID generated for each request raised by Hospital; first 4 integers are H_ID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11094689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4610278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Bloodbag_ID (FK2)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for each blood bag in inventory, first 6 characters correspond to PB_ID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PB23890018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86773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Withdrawal_Date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 of the withdrawal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2020:17:11 08:15:32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303258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Withdrawal 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of the withdrawal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COMPLETE / PENDING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4579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5EAEBD-E34F-4833-A594-C6FA01FBCE45}"/>
              </a:ext>
            </a:extLst>
          </p:cNvPr>
          <p:cNvSpPr txBox="1"/>
          <p:nvPr/>
        </p:nvSpPr>
        <p:spPr>
          <a:xfrm>
            <a:off x="677333" y="4254409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Doctor_Withdrawal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176356-1544-4189-80F5-C135CEC2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40296"/>
              </p:ext>
            </p:extLst>
          </p:nvPr>
        </p:nvGraphicFramePr>
        <p:xfrm>
          <a:off x="677333" y="4623741"/>
          <a:ext cx="6200140" cy="2137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3877168729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1493992818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2225704448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72814844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9990826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D_WDID 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generated for each withdrawal done by Doctor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44240001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631015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D_ReqID (FK1)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Corresponding request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D09834424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111387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Bloodbag_ID (FK2)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of blood bag provided to the doctor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PB23890018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01787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Withdrawal_Date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 of the withdrawal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2020:17:11 16:32:09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965830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Withdrawal 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of the withdrawal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COMPLETE / PENDING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00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59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9B05-8725-4CFA-A2EB-D8BA3365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085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031B4-8744-44AA-A665-76E98C7871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10" y="1507787"/>
            <a:ext cx="8073092" cy="4670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D04A-FA00-4775-8588-4464F886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Rules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B08B-F068-4DB9-B418-8CE984F3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hospital can have many patients, but patient cannot be admitted to many hospitals at same time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Hospital can have many doctors, but same doctors cannot work at different hospitals.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can request plasma to many plasma banks but can withdraw from one bank for same request.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can have many doctor requests.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doctor can have many patients, but patient cannot have many doctors.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doctor can work at one hospital only.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can send many requests to hospital.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can withdraw request from hospital.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171450">
              <a:lnSpc>
                <a:spcPct val="107000"/>
              </a:lnSpc>
              <a:spcBef>
                <a:spcPts val="0"/>
              </a:spcBef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can have only one doctor.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Plasma Bank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Plasma banks can have many requests from many hospitals.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4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5928-BE89-4B2E-84A8-D36DAA3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FF325-C346-4CB4-8BFA-EA80F9EEEE61}"/>
              </a:ext>
            </a:extLst>
          </p:cNvPr>
          <p:cNvSpPr txBox="1"/>
          <p:nvPr/>
        </p:nvSpPr>
        <p:spPr>
          <a:xfrm>
            <a:off x="677334" y="1330159"/>
            <a:ext cx="7994226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will have admin level of security as shown in following diagram.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5FA142-BCB4-40D9-92FE-87E32D00A4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7778"/>
            <a:ext cx="6118860" cy="26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5928-BE89-4B2E-84A8-D36DAA3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FF325-C346-4CB4-8BFA-EA80F9EEEE61}"/>
              </a:ext>
            </a:extLst>
          </p:cNvPr>
          <p:cNvSpPr txBox="1"/>
          <p:nvPr/>
        </p:nvSpPr>
        <p:spPr>
          <a:xfrm>
            <a:off x="677334" y="1330159"/>
            <a:ext cx="7994226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Doctors can add/update/delete patient information, request and withdrawal of plasma to hospital as well.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9F4EA-D869-4974-B9F3-6B6142C187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6" y="3017520"/>
            <a:ext cx="6041813" cy="24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5928-BE89-4B2E-84A8-D36DAA3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FF325-C346-4CB4-8BFA-EA80F9EEEE61}"/>
              </a:ext>
            </a:extLst>
          </p:cNvPr>
          <p:cNvSpPr txBox="1"/>
          <p:nvPr/>
        </p:nvSpPr>
        <p:spPr>
          <a:xfrm>
            <a:off x="677334" y="1330159"/>
            <a:ext cx="7994226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can only view patient related information.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65749E-18FE-4346-96C0-3FC344B521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84" y="3198495"/>
            <a:ext cx="3057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2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5928-BE89-4B2E-84A8-D36DAA3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FF325-C346-4CB4-8BFA-EA80F9EEEE61}"/>
              </a:ext>
            </a:extLst>
          </p:cNvPr>
          <p:cNvSpPr txBox="1"/>
          <p:nvPr/>
        </p:nvSpPr>
        <p:spPr>
          <a:xfrm>
            <a:off x="677334" y="1330159"/>
            <a:ext cx="7994226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Plasma Bank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Plasma Banks can add/update/delete plasma bank inventory of own inventory and can view/update hospital request and withdrawal.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05DCB8-5DF7-4AA5-813D-8481CB8A30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22" y="3120072"/>
            <a:ext cx="5172498" cy="20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EAA2-7802-4673-91DC-273ED04D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717" y="2533475"/>
            <a:ext cx="3202886" cy="895525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59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5E49-1F35-4006-A6CF-68A4E901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dirty="0"/>
              <a:t>OVERVIEW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AF89B-161D-46FB-98C1-1E07E7D2B474}"/>
              </a:ext>
            </a:extLst>
          </p:cNvPr>
          <p:cNvSpPr txBox="1"/>
          <p:nvPr/>
        </p:nvSpPr>
        <p:spPr>
          <a:xfrm>
            <a:off x="813732" y="1585519"/>
            <a:ext cx="7894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The database is created to manage </a:t>
            </a:r>
            <a:r>
              <a:rPr lang="en-US" dirty="0"/>
              <a:t>P</a:t>
            </a:r>
            <a:r>
              <a:rPr lang="en-US" sz="1800" dirty="0"/>
              <a:t>lasma Blood for Covid-19 Patient. It will cater and support the following: 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Storing and managing medical details of the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Storing and managing information regarding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Storing and managing details of the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sz="1800" dirty="0"/>
              <a:t>anaging Plasma </a:t>
            </a:r>
            <a:r>
              <a:rPr lang="en-US" dirty="0"/>
              <a:t>B</a:t>
            </a:r>
            <a:r>
              <a:rPr lang="en-US" sz="1800" dirty="0"/>
              <a:t>ank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request and withdrawals of Doctor regarding Plasma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request and withdrawals of Hospital according to Plasma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information regarding Plasma Bank Inventory</a:t>
            </a:r>
          </a:p>
        </p:txBody>
      </p:sp>
    </p:spTree>
    <p:extLst>
      <p:ext uri="{BB962C8B-B14F-4D97-AF65-F5344CB8AC3E}">
        <p14:creationId xmlns:p14="http://schemas.microsoft.com/office/powerpoint/2010/main" val="40364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754D-4985-4206-99C1-F8B616F0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9148"/>
            <a:ext cx="3612726" cy="3683951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Deciding Tables</a:t>
            </a:r>
          </a:p>
          <a:p>
            <a:r>
              <a:rPr lang="en-US" dirty="0"/>
              <a:t>Defining Keys</a:t>
            </a:r>
          </a:p>
          <a:p>
            <a:r>
              <a:rPr lang="en-US" dirty="0"/>
              <a:t>E-R Diagram</a:t>
            </a:r>
          </a:p>
          <a:p>
            <a:r>
              <a:rPr lang="en-US" dirty="0"/>
              <a:t>Business Rules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A36A63-7E19-4D8F-89EC-75A3D63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670560"/>
          </a:xfrm>
        </p:spPr>
        <p:txBody>
          <a:bodyPr>
            <a:normAutofit/>
          </a:bodyPr>
          <a:lstStyle/>
          <a:p>
            <a:r>
              <a:rPr lang="en-US" dirty="0"/>
              <a:t>Work Distribution – Phase I(Proposal)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A419A-65DD-40D0-BB22-C42570A676ED}"/>
              </a:ext>
            </a:extLst>
          </p:cNvPr>
          <p:cNvSpPr txBox="1"/>
          <p:nvPr/>
        </p:nvSpPr>
        <p:spPr>
          <a:xfrm>
            <a:off x="677334" y="1234440"/>
            <a:ext cx="307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Shubham Chaudhari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4299E-FCC9-4226-B0D6-9B2811A4D2D0}"/>
              </a:ext>
            </a:extLst>
          </p:cNvPr>
          <p:cNvSpPr txBox="1"/>
          <p:nvPr/>
        </p:nvSpPr>
        <p:spPr>
          <a:xfrm>
            <a:off x="5356016" y="1234439"/>
            <a:ext cx="307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Madhav Sirsat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A00AAC-A7B1-4B1A-B3A2-4B1A2533866B}"/>
              </a:ext>
            </a:extLst>
          </p:cNvPr>
          <p:cNvSpPr txBox="1">
            <a:spLocks/>
          </p:cNvSpPr>
          <p:nvPr/>
        </p:nvSpPr>
        <p:spPr>
          <a:xfrm>
            <a:off x="5356016" y="2069149"/>
            <a:ext cx="3079326" cy="368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 Statement</a:t>
            </a:r>
          </a:p>
          <a:p>
            <a:r>
              <a:rPr lang="en-US" dirty="0"/>
              <a:t>Deciding Tables</a:t>
            </a:r>
          </a:p>
          <a:p>
            <a:r>
              <a:rPr lang="en-US" dirty="0"/>
              <a:t>E-R Diagram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Data Dictionary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969A-5EBC-490E-90D6-E517AE2528D4}"/>
              </a:ext>
            </a:extLst>
          </p:cNvPr>
          <p:cNvSpPr txBox="1"/>
          <p:nvPr/>
        </p:nvSpPr>
        <p:spPr>
          <a:xfrm>
            <a:off x="5356016" y="1234440"/>
            <a:ext cx="307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Madhav Sirsat</a:t>
            </a:r>
          </a:p>
        </p:txBody>
      </p:sp>
    </p:spTree>
    <p:extLst>
      <p:ext uri="{BB962C8B-B14F-4D97-AF65-F5344CB8AC3E}">
        <p14:creationId xmlns:p14="http://schemas.microsoft.com/office/powerpoint/2010/main" val="311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F19E-B3B8-44CE-8C34-2434A2CF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Work Distribution – Phase II (Implementation)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0CFA4-6D57-4D3F-9A95-B0CC35226A47}"/>
              </a:ext>
            </a:extLst>
          </p:cNvPr>
          <p:cNvSpPr txBox="1"/>
          <p:nvPr/>
        </p:nvSpPr>
        <p:spPr>
          <a:xfrm>
            <a:off x="677334" y="1234440"/>
            <a:ext cx="30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Shubham Chaudhari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1E8B-DE61-431C-B1C7-C6FF55668A8F}"/>
              </a:ext>
            </a:extLst>
          </p:cNvPr>
          <p:cNvSpPr txBox="1"/>
          <p:nvPr/>
        </p:nvSpPr>
        <p:spPr>
          <a:xfrm>
            <a:off x="6096000" y="1238905"/>
            <a:ext cx="307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Madhav Sirsat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EF4B06-9535-48A8-BE6A-6A5EB2E6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69148"/>
            <a:ext cx="4028891" cy="3683951"/>
          </a:xfrm>
        </p:spPr>
        <p:txBody>
          <a:bodyPr/>
          <a:lstStyle/>
          <a:p>
            <a:r>
              <a:rPr lang="en-US" dirty="0"/>
              <a:t>Creation of Tables</a:t>
            </a:r>
          </a:p>
          <a:p>
            <a:r>
              <a:rPr lang="en-US" dirty="0"/>
              <a:t>Altering Primary and Foreign Keys</a:t>
            </a:r>
          </a:p>
          <a:p>
            <a:r>
              <a:rPr lang="en-US" dirty="0"/>
              <a:t>Insert Data in Tables</a:t>
            </a:r>
          </a:p>
          <a:p>
            <a:r>
              <a:rPr lang="en-US" dirty="0"/>
              <a:t>Addition of Views and Indexes</a:t>
            </a:r>
          </a:p>
          <a:p>
            <a:r>
              <a:rPr lang="en-US" dirty="0"/>
              <a:t>Addition Stored Procedures</a:t>
            </a:r>
          </a:p>
          <a:p>
            <a:r>
              <a:rPr lang="en-US" dirty="0"/>
              <a:t>Addition of Functions</a:t>
            </a:r>
          </a:p>
          <a:p>
            <a:r>
              <a:rPr lang="en-US" dirty="0"/>
              <a:t>Addition of Packages</a:t>
            </a:r>
          </a:p>
          <a:p>
            <a:r>
              <a:rPr lang="en-US" dirty="0"/>
              <a:t>SQL Reports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2402FA-FFD2-4D92-B75E-47DDF0405D59}"/>
              </a:ext>
            </a:extLst>
          </p:cNvPr>
          <p:cNvSpPr txBox="1">
            <a:spLocks/>
          </p:cNvSpPr>
          <p:nvPr/>
        </p:nvSpPr>
        <p:spPr>
          <a:xfrm>
            <a:off x="4975668" y="2069148"/>
            <a:ext cx="4298334" cy="368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Creation of Tables</a:t>
            </a:r>
          </a:p>
          <a:p>
            <a:r>
              <a:rPr lang="en-US" dirty="0"/>
              <a:t>Altering Primary and Foreign Keys</a:t>
            </a:r>
          </a:p>
          <a:p>
            <a:r>
              <a:rPr lang="en-US" dirty="0"/>
              <a:t>Insert Data in Tables</a:t>
            </a:r>
          </a:p>
          <a:p>
            <a:r>
              <a:rPr lang="en-US" dirty="0"/>
              <a:t>Addition of Triggers</a:t>
            </a:r>
          </a:p>
          <a:p>
            <a:r>
              <a:rPr lang="en-US" dirty="0"/>
              <a:t>Addition Stored Procedures</a:t>
            </a:r>
          </a:p>
          <a:p>
            <a:r>
              <a:rPr lang="en-US" dirty="0"/>
              <a:t>Addition of Functions</a:t>
            </a:r>
          </a:p>
          <a:p>
            <a:r>
              <a:rPr lang="en-US" dirty="0"/>
              <a:t>Addition of Packages</a:t>
            </a:r>
          </a:p>
          <a:p>
            <a:r>
              <a:rPr lang="en-US"/>
              <a:t>SQL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295F-FF7B-47BE-B06B-20943CE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A223BC-7294-4094-94A3-035F7F942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91635"/>
              </p:ext>
            </p:extLst>
          </p:nvPr>
        </p:nvGraphicFramePr>
        <p:xfrm>
          <a:off x="677334" y="2149411"/>
          <a:ext cx="6283326" cy="1413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833">
                  <a:extLst>
                    <a:ext uri="{9D8B030D-6E8A-4147-A177-3AD203B41FA5}">
                      <a16:colId xmlns:a16="http://schemas.microsoft.com/office/drawing/2014/main" val="3613227051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3642422485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138422267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490633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7501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User_ID(PK)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Key to Identify each user.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063369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Usernames generated by end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mssirsat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441301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Six-digit PIN generated by user to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300696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54915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E67092-07A3-4BE6-8BAE-DCB42D193168}"/>
              </a:ext>
            </a:extLst>
          </p:cNvPr>
          <p:cNvSpPr txBox="1"/>
          <p:nvPr/>
        </p:nvSpPr>
        <p:spPr>
          <a:xfrm>
            <a:off x="677334" y="1488332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User_Credentials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CA981-BFC7-4E56-B341-BEFE1670951E}"/>
              </a:ext>
            </a:extLst>
          </p:cNvPr>
          <p:cNvSpPr txBox="1"/>
          <p:nvPr/>
        </p:nvSpPr>
        <p:spPr>
          <a:xfrm>
            <a:off x="677333" y="3854668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D6154C-5993-4435-8EC3-D074C459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90743"/>
              </p:ext>
            </p:extLst>
          </p:nvPr>
        </p:nvGraphicFramePr>
        <p:xfrm>
          <a:off x="677334" y="4386871"/>
          <a:ext cx="6283326" cy="2144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833">
                  <a:extLst>
                    <a:ext uri="{9D8B030D-6E8A-4147-A177-3AD203B41FA5}">
                      <a16:colId xmlns:a16="http://schemas.microsoft.com/office/drawing/2014/main" val="1662863921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4227261591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406865054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64911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00097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H_ID(PK)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ID associated with hospitals, Starts with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1238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User_ID(FK)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Key to Identify each hospital.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042805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Name of the Hospital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Boston Medical Centre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38361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H_Address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Address of the Hospital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111 Huntington Avenue, Boylston St, Boston, MA 02199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49899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H_Phone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Phone number of the hospital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6176388000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156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6623D0-11DE-41B9-9599-F950B1554AF7}"/>
              </a:ext>
            </a:extLst>
          </p:cNvPr>
          <p:cNvSpPr txBox="1"/>
          <p:nvPr/>
        </p:nvSpPr>
        <p:spPr>
          <a:xfrm>
            <a:off x="677333" y="1488332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User_Credentials</a:t>
            </a:r>
          </a:p>
        </p:txBody>
      </p:sp>
    </p:spTree>
    <p:extLst>
      <p:ext uri="{BB962C8B-B14F-4D97-AF65-F5344CB8AC3E}">
        <p14:creationId xmlns:p14="http://schemas.microsoft.com/office/powerpoint/2010/main" val="414406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72D-8453-4674-A2B2-DCCCC0BE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en-US" dirty="0"/>
              <a:t>Data Dictionary Cntd.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43B0-0004-4C8E-93A2-8B150B34226F}"/>
              </a:ext>
            </a:extLst>
          </p:cNvPr>
          <p:cNvSpPr txBox="1"/>
          <p:nvPr/>
        </p:nvSpPr>
        <p:spPr>
          <a:xfrm>
            <a:off x="677334" y="1291905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06A5CD-7C58-4B09-862E-84D1BE34F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50524"/>
              </p:ext>
            </p:extLst>
          </p:nvPr>
        </p:nvGraphicFramePr>
        <p:xfrm>
          <a:off x="677334" y="1661237"/>
          <a:ext cx="6240145" cy="4558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7498">
                  <a:extLst>
                    <a:ext uri="{9D8B030D-6E8A-4147-A177-3AD203B41FA5}">
                      <a16:colId xmlns:a16="http://schemas.microsoft.com/office/drawing/2014/main" val="1777882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19385677"/>
                    </a:ext>
                  </a:extLst>
                </a:gridCol>
                <a:gridCol w="2344082">
                  <a:extLst>
                    <a:ext uri="{9D8B030D-6E8A-4147-A177-3AD203B41FA5}">
                      <a16:colId xmlns:a16="http://schemas.microsoft.com/office/drawing/2014/main" val="290803865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4183359214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45977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P_ID 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associated with each Patient, first 4 digits correspond to H_ID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11098324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900115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D_ID (FK1)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of the doctor treating patient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D0983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213227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User_ID (FK2)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Key to identify each patient.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6809006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 of the patient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Siddhesh Aher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8347359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P_Age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Age of the patient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82864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P_Gender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CHAR(1)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of the patient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M/F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58346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P_Blood</a:t>
                      </a:r>
                      <a:r>
                        <a:rPr lang="en-US" sz="1000" dirty="0">
                          <a:effectLst/>
                        </a:rPr>
                        <a:t>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Blood type of the patient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250484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P_STREET_ADDRESS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VARCHAR2(50)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 address of the patient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1126 Boylston St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2031788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P_CITY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VARCHAR2(15)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 of address of the patient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093173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P_ZIPCODE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CHAR(5)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Zip code for address of the patient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02215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12376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P_PH_NO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NUMBER(10)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 number of the patient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9265487445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94706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P_MEDICAL_HISTORY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VARCHAR2(20)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Medical Record of the patient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ASTHMA/HIGH BP/THALSSEMIA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73643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Patient status (Active or recovered)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ACT/REC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809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7338-9F82-4FB3-9ED0-E418076D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996"/>
          </a:xfrm>
        </p:spPr>
        <p:txBody>
          <a:bodyPr/>
          <a:lstStyle/>
          <a:p>
            <a:r>
              <a:rPr lang="en-US" dirty="0"/>
              <a:t>Data Dictionary Cntd.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349AD-0A1A-4282-9E71-17EFD352A490}"/>
              </a:ext>
            </a:extLst>
          </p:cNvPr>
          <p:cNvSpPr txBox="1"/>
          <p:nvPr/>
        </p:nvSpPr>
        <p:spPr>
          <a:xfrm>
            <a:off x="677334" y="1264596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236BDB-08FD-46E1-936D-4DF25A121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01963"/>
              </p:ext>
            </p:extLst>
          </p:nvPr>
        </p:nvGraphicFramePr>
        <p:xfrm>
          <a:off x="677334" y="1702022"/>
          <a:ext cx="6283326" cy="199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833">
                  <a:extLst>
                    <a:ext uri="{9D8B030D-6E8A-4147-A177-3AD203B41FA5}">
                      <a16:colId xmlns:a16="http://schemas.microsoft.com/office/drawing/2014/main" val="633942784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308902230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20509728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166300599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20996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D_ID(PK)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CHAR(5)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5-character ID assigned for each doctor working at the hospital, starts with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D0983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04675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H_ID(FK)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ID associated with hospitals, Starts with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182766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User_ID(FK)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Key to Identify each doctor.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89844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Name of the Doctor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Bruce Banner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50284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No. patients the doctor is currently treating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8882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C07196-FF62-4F0F-A1C5-5D3C812581B7}"/>
              </a:ext>
            </a:extLst>
          </p:cNvPr>
          <p:cNvSpPr txBox="1"/>
          <p:nvPr/>
        </p:nvSpPr>
        <p:spPr>
          <a:xfrm>
            <a:off x="677333" y="3766556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Bank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50E8A2-FEFA-4C0D-8681-61D557FE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52283"/>
              </p:ext>
            </p:extLst>
          </p:nvPr>
        </p:nvGraphicFramePr>
        <p:xfrm>
          <a:off x="677333" y="4348227"/>
          <a:ext cx="6283326" cy="199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833">
                  <a:extLst>
                    <a:ext uri="{9D8B030D-6E8A-4147-A177-3AD203B41FA5}">
                      <a16:colId xmlns:a16="http://schemas.microsoft.com/office/drawing/2014/main" val="1620901349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533018561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62767254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20942630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714048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PB_ID(PK)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CHAR(6)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6-character ID assigned for each plasma bank, starts with PB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PB2389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374152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User_ID(FK)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Key to Identify each plasma bank.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22389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11218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Name of the plasma bank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Boston Red Cross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82989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PB_Address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Address of the plasma Bank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274 Tremont St, Boston, MA 02116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66147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PB_Phone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Contact number of plasma Bank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8007332767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357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40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D695-1BF8-4CAF-8ED6-CF5AE16A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/>
          <a:lstStyle/>
          <a:p>
            <a:r>
              <a:rPr lang="en-US" dirty="0"/>
              <a:t>Data Dictionary Cntd.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2DE51-51CF-40EA-92DD-6F37BA88C81C}"/>
              </a:ext>
            </a:extLst>
          </p:cNvPr>
          <p:cNvSpPr txBox="1"/>
          <p:nvPr/>
        </p:nvSpPr>
        <p:spPr>
          <a:xfrm>
            <a:off x="677334" y="1317072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PB_Inventory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15948E-C6B1-4816-8550-C4A2AADB4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33637"/>
              </p:ext>
            </p:extLst>
          </p:nvPr>
        </p:nvGraphicFramePr>
        <p:xfrm>
          <a:off x="677334" y="1765517"/>
          <a:ext cx="6283325" cy="1663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9521">
                  <a:extLst>
                    <a:ext uri="{9D8B030D-6E8A-4147-A177-3AD203B41FA5}">
                      <a16:colId xmlns:a16="http://schemas.microsoft.com/office/drawing/2014/main" val="14365685"/>
                    </a:ext>
                  </a:extLst>
                </a:gridCol>
                <a:gridCol w="999949">
                  <a:extLst>
                    <a:ext uri="{9D8B030D-6E8A-4147-A177-3AD203B41FA5}">
                      <a16:colId xmlns:a16="http://schemas.microsoft.com/office/drawing/2014/main" val="398354005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131010437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1440055106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8519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Bloodbag_ID(PK)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ID for each blood bag in inventory, first 6 characters correspond to PB_ID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PB23890018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929572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PB_ID(FK)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CHAR(6)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Unique 6-character ID assigned for each plasma bank, starts with PB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PB2389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73657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Blood_Type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Blood type corresponding to the blood bag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AB+, O-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511829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Blood_Volume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INT(3)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No. of ml of blood stored in the blood bag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750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7003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CF22DB-20DD-4D13-AB48-12151E9AB738}"/>
              </a:ext>
            </a:extLst>
          </p:cNvPr>
          <p:cNvSpPr txBox="1"/>
          <p:nvPr/>
        </p:nvSpPr>
        <p:spPr>
          <a:xfrm>
            <a:off x="677333" y="3692996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Hospital_Request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07F8C1-CEE2-4113-BF71-DF1C299C1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54674"/>
              </p:ext>
            </p:extLst>
          </p:nvPr>
        </p:nvGraphicFramePr>
        <p:xfrm>
          <a:off x="677333" y="4326107"/>
          <a:ext cx="6283325" cy="22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911">
                  <a:extLst>
                    <a:ext uri="{9D8B030D-6E8A-4147-A177-3AD203B41FA5}">
                      <a16:colId xmlns:a16="http://schemas.microsoft.com/office/drawing/2014/main" val="434300363"/>
                    </a:ext>
                  </a:extLst>
                </a:gridCol>
                <a:gridCol w="919334">
                  <a:extLst>
                    <a:ext uri="{9D8B030D-6E8A-4147-A177-3AD203B41FA5}">
                      <a16:colId xmlns:a16="http://schemas.microsoft.com/office/drawing/2014/main" val="3136787861"/>
                    </a:ext>
                  </a:extLst>
                </a:gridCol>
                <a:gridCol w="2674767">
                  <a:extLst>
                    <a:ext uri="{9D8B030D-6E8A-4147-A177-3AD203B41FA5}">
                      <a16:colId xmlns:a16="http://schemas.microsoft.com/office/drawing/2014/main" val="920342267"/>
                    </a:ext>
                  </a:extLst>
                </a:gridCol>
                <a:gridCol w="1571313">
                  <a:extLst>
                    <a:ext uri="{9D8B030D-6E8A-4147-A177-3AD203B41FA5}">
                      <a16:colId xmlns:a16="http://schemas.microsoft.com/office/drawing/2014/main" val="2681256732"/>
                    </a:ext>
                  </a:extLst>
                </a:gridCol>
              </a:tblGrid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833133"/>
                  </a:ext>
                </a:extLst>
              </a:tr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H_ReqID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generated for each request raised by Hospital, first 4 integers are H_ID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11094689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3405773"/>
                  </a:ext>
                </a:extLst>
              </a:tr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H_ID 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associated with hospitals, Starts with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273692"/>
                  </a:ext>
                </a:extLst>
              </a:tr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Blood_Type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Blood type requested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398247"/>
                  </a:ext>
                </a:extLst>
              </a:tr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Request_Amount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 of blood in ml requested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288731"/>
                  </a:ext>
                </a:extLst>
              </a:tr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Request_Date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 of the request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2020:16:11 11:20:15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937122"/>
                  </a:ext>
                </a:extLst>
              </a:tr>
              <a:tr h="3275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Request_Status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of the request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APPROVED, PENDING, REJECTED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99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8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B774-537E-406C-B92E-7211AAF9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en-US" dirty="0"/>
              <a:t>Data Dictionary Cntd.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D269-691A-4C97-BBBB-FC6FE088590B}"/>
              </a:ext>
            </a:extLst>
          </p:cNvPr>
          <p:cNvSpPr txBox="1"/>
          <p:nvPr/>
        </p:nvSpPr>
        <p:spPr>
          <a:xfrm>
            <a:off x="677334" y="1249960"/>
            <a:ext cx="265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Doctor_Request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86E43D-56BD-4620-83DB-AD1D8D49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3172"/>
              </p:ext>
            </p:extLst>
          </p:nvPr>
        </p:nvGraphicFramePr>
        <p:xfrm>
          <a:off x="677334" y="1619292"/>
          <a:ext cx="6193790" cy="3293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2784503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2259454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64188105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72349045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525265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D_ReqID 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 generated for each request raised by Doctor, first 5 characters are D_ID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D09834424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2832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D_ID (FK1)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5-character ID assigned for each doctor working at the hospital, starts with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D0983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982772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P_ID (FK2)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 of patient for whom the request is generated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11098324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11812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Plasma_Type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Blood type requested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04079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Request_Amount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 of Blood in ml requested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9157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Request_Date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 of the request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2020:16:11 09:18:23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0926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Request_Status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of the request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APPROVED, PENDING, REJECTED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247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6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1503</Words>
  <Application>Microsoft Office PowerPoint</Application>
  <PresentationFormat>Widescreen</PresentationFormat>
  <Paragraphs>368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PLASMA BANK MANAGEMENT</vt:lpstr>
      <vt:lpstr>OVERVIEW  </vt:lpstr>
      <vt:lpstr>Work Distribution – Phase I(Proposal)</vt:lpstr>
      <vt:lpstr>Work Distribution – Phase II (Implementation)</vt:lpstr>
      <vt:lpstr>Data Dictionary</vt:lpstr>
      <vt:lpstr>Data Dictionary Cntd.</vt:lpstr>
      <vt:lpstr>Data Dictionary Cntd.</vt:lpstr>
      <vt:lpstr>Data Dictionary Cntd.</vt:lpstr>
      <vt:lpstr>Data Dictionary Cntd.</vt:lpstr>
      <vt:lpstr>Data Dictionary Cntd.</vt:lpstr>
      <vt:lpstr>E-R Diagram</vt:lpstr>
      <vt:lpstr>Business Rules </vt:lpstr>
      <vt:lpstr>User Level Security</vt:lpstr>
      <vt:lpstr>User Level Security</vt:lpstr>
      <vt:lpstr>User Level Security</vt:lpstr>
      <vt:lpstr>User Level Security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BANK MANAGEMENT</dc:title>
  <dc:creator>Shubham Chaudhari</dc:creator>
  <cp:lastModifiedBy> </cp:lastModifiedBy>
  <cp:revision>36</cp:revision>
  <dcterms:created xsi:type="dcterms:W3CDTF">2020-12-18T20:32:49Z</dcterms:created>
  <dcterms:modified xsi:type="dcterms:W3CDTF">2020-12-19T17:24:52Z</dcterms:modified>
</cp:coreProperties>
</file>