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5"/>
  </p:notesMasterIdLst>
  <p:sldIdLst>
    <p:sldId id="342" r:id="rId3"/>
    <p:sldId id="350" r:id="rId4"/>
    <p:sldId id="349" r:id="rId5"/>
    <p:sldId id="376" r:id="rId6"/>
    <p:sldId id="351" r:id="rId7"/>
    <p:sldId id="352" r:id="rId8"/>
    <p:sldId id="353" r:id="rId9"/>
    <p:sldId id="377" r:id="rId10"/>
    <p:sldId id="378" r:id="rId11"/>
    <p:sldId id="379" r:id="rId12"/>
    <p:sldId id="380" r:id="rId13"/>
    <p:sldId id="34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93642" autoAdjust="0"/>
  </p:normalViewPr>
  <p:slideViewPr>
    <p:cSldViewPr snapToGrid="0">
      <p:cViewPr varScale="1">
        <p:scale>
          <a:sx n="81" d="100"/>
          <a:sy n="81" d="100"/>
        </p:scale>
        <p:origin x="893"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12</a:t>
            </a:fld>
            <a:endParaRPr lang="en-US"/>
          </a:p>
        </p:txBody>
      </p:sp>
    </p:spTree>
    <p:extLst>
      <p:ext uri="{BB962C8B-B14F-4D97-AF65-F5344CB8AC3E}">
        <p14:creationId xmlns:p14="http://schemas.microsoft.com/office/powerpoint/2010/main" val="245168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4690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188521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2171881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2633994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788363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398650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252943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10</a:t>
            </a:fld>
            <a:endParaRPr lang="en-US"/>
          </a:p>
        </p:txBody>
      </p:sp>
    </p:spTree>
    <p:extLst>
      <p:ext uri="{BB962C8B-B14F-4D97-AF65-F5344CB8AC3E}">
        <p14:creationId xmlns:p14="http://schemas.microsoft.com/office/powerpoint/2010/main" val="427543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994680-6D68-0349-BB03-63332A4BF9B0}"/>
              </a:ext>
            </a:extLst>
          </p:cNvPr>
          <p:cNvSpPr>
            <a:spLocks noGrp="1"/>
          </p:cNvSpPr>
          <p:nvPr>
            <p:ph type="pic" sz="quarter" idx="10"/>
          </p:nvPr>
        </p:nvSpPr>
        <p:spPr>
          <a:xfrm>
            <a:off x="3835400" y="1222375"/>
            <a:ext cx="8356600" cy="4430713"/>
          </a:xfrm>
          <a:solidFill>
            <a:schemeClr val="bg2"/>
          </a:solidFill>
        </p:spPr>
        <p:txBody>
          <a:bodyPr lIns="6400800" anchor="ctr"/>
          <a:lstStyle>
            <a:lvl1pPr algn="r">
              <a:buNone/>
              <a:defRPr/>
            </a:lvl1pPr>
          </a:lstStyle>
          <a:p>
            <a:r>
              <a:rPr lang="en-US"/>
              <a:t>Click icon to add picture</a:t>
            </a:r>
          </a:p>
        </p:txBody>
      </p:sp>
      <p:sp>
        <p:nvSpPr>
          <p:cNvPr id="18" name="Title 1">
            <a:extLst>
              <a:ext uri="{FF2B5EF4-FFF2-40B4-BE49-F238E27FC236}">
                <a16:creationId xmlns:a16="http://schemas.microsoft.com/office/drawing/2014/main" id="{A2A6FDFB-46FD-4D32-A054-BC9C55F6A02B}"/>
              </a:ext>
            </a:extLst>
          </p:cNvPr>
          <p:cNvSpPr>
            <a:spLocks noGrp="1"/>
          </p:cNvSpPr>
          <p:nvPr userDrawn="1">
            <p:ph type="ctrTitle"/>
          </p:nvPr>
        </p:nvSpPr>
        <p:spPr>
          <a:xfrm>
            <a:off x="478971" y="2327563"/>
            <a:ext cx="6028707" cy="2220686"/>
          </a:xfrm>
        </p:spPr>
        <p:txBody>
          <a:bodyPr anchor="ctr"/>
          <a:lstStyle>
            <a:lvl1pPr algn="l">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userDrawn="1">
            <p:ph type="subTitle" idx="1"/>
          </p:nvPr>
        </p:nvSpPr>
        <p:spPr>
          <a:xfrm>
            <a:off x="478971" y="4895830"/>
            <a:ext cx="3000499" cy="151684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C84207CF-1985-4F47-8F09-F0CEE45EE186}"/>
              </a:ext>
            </a:extLst>
          </p:cNvPr>
          <p:cNvSpPr/>
          <p:nvPr/>
        </p:nvSpPr>
        <p:spPr>
          <a:xfrm>
            <a:off x="1024643" y="420033"/>
            <a:ext cx="11167358" cy="1089161"/>
          </a:xfrm>
          <a:custGeom>
            <a:avLst/>
            <a:gdLst/>
            <a:ahLst/>
            <a:cxnLst>
              <a:cxn ang="0">
                <a:pos x="wd2" y="hd2"/>
              </a:cxn>
              <a:cxn ang="5400000">
                <a:pos x="wd2" y="hd2"/>
              </a:cxn>
              <a:cxn ang="10800000">
                <a:pos x="wd2" y="hd2"/>
              </a:cxn>
              <a:cxn ang="16200000">
                <a:pos x="wd2" y="hd2"/>
              </a:cxn>
            </a:cxnLst>
            <a:rect l="0" t="0" r="r" b="b"/>
            <a:pathLst>
              <a:path w="21600" h="21600" extrusionOk="0">
                <a:moveTo>
                  <a:pt x="1052" y="25"/>
                </a:moveTo>
                <a:cubicBezTo>
                  <a:pt x="470" y="25"/>
                  <a:pt x="0" y="4867"/>
                  <a:pt x="0" y="10813"/>
                </a:cubicBezTo>
                <a:lnTo>
                  <a:pt x="0" y="10813"/>
                </a:lnTo>
                <a:cubicBezTo>
                  <a:pt x="0" y="16783"/>
                  <a:pt x="472" y="21600"/>
                  <a:pt x="1052" y="21600"/>
                </a:cubicBezTo>
                <a:lnTo>
                  <a:pt x="21600" y="21600"/>
                </a:lnTo>
                <a:lnTo>
                  <a:pt x="21600" y="0"/>
                </a:lnTo>
                <a:lnTo>
                  <a:pt x="1052" y="0"/>
                </a:lnTo>
                <a:close/>
              </a:path>
            </a:pathLst>
          </a:custGeom>
          <a:solidFill>
            <a:schemeClr val="bg2">
              <a:lumMod val="10000"/>
            </a:schemeClr>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4E2F3C10-3D7F-5741-B371-B49391A11205}"/>
              </a:ext>
            </a:extLst>
          </p:cNvPr>
          <p:cNvSpPr/>
          <p:nvPr/>
        </p:nvSpPr>
        <p:spPr>
          <a:xfrm>
            <a:off x="974043" y="255583"/>
            <a:ext cx="1344689" cy="1429447"/>
          </a:xfrm>
          <a:custGeom>
            <a:avLst/>
            <a:gdLst/>
            <a:ahLst/>
            <a:cxnLst>
              <a:cxn ang="0">
                <a:pos x="wd2" y="hd2"/>
              </a:cxn>
              <a:cxn ang="5400000">
                <a:pos x="wd2" y="hd2"/>
              </a:cxn>
              <a:cxn ang="10800000">
                <a:pos x="wd2" y="hd2"/>
              </a:cxn>
              <a:cxn ang="16200000">
                <a:pos x="wd2" y="hd2"/>
              </a:cxn>
            </a:cxnLst>
            <a:rect l="0" t="0" r="r" b="b"/>
            <a:pathLst>
              <a:path w="21600" h="21581" extrusionOk="0">
                <a:moveTo>
                  <a:pt x="10058" y="0"/>
                </a:moveTo>
                <a:cubicBezTo>
                  <a:pt x="8819" y="0"/>
                  <a:pt x="7640" y="191"/>
                  <a:pt x="6523" y="535"/>
                </a:cubicBezTo>
                <a:cubicBezTo>
                  <a:pt x="5060" y="993"/>
                  <a:pt x="4450" y="2597"/>
                  <a:pt x="5283" y="3820"/>
                </a:cubicBezTo>
                <a:lnTo>
                  <a:pt x="5324" y="3877"/>
                </a:lnTo>
                <a:cubicBezTo>
                  <a:pt x="5913" y="4717"/>
                  <a:pt x="7010" y="5061"/>
                  <a:pt x="8026" y="4756"/>
                </a:cubicBezTo>
                <a:cubicBezTo>
                  <a:pt x="8636" y="4565"/>
                  <a:pt x="9306" y="4469"/>
                  <a:pt x="9977" y="4450"/>
                </a:cubicBezTo>
                <a:cubicBezTo>
                  <a:pt x="13696" y="4393"/>
                  <a:pt x="16825" y="7257"/>
                  <a:pt x="16865" y="10752"/>
                </a:cubicBezTo>
                <a:cubicBezTo>
                  <a:pt x="16886" y="14286"/>
                  <a:pt x="13858" y="17150"/>
                  <a:pt x="10099" y="17150"/>
                </a:cubicBezTo>
                <a:cubicBezTo>
                  <a:pt x="8595" y="17150"/>
                  <a:pt x="7214" y="16692"/>
                  <a:pt x="6096" y="15909"/>
                </a:cubicBezTo>
                <a:lnTo>
                  <a:pt x="0" y="15909"/>
                </a:lnTo>
                <a:cubicBezTo>
                  <a:pt x="1930" y="19289"/>
                  <a:pt x="5730" y="21581"/>
                  <a:pt x="10119" y="21581"/>
                </a:cubicBezTo>
                <a:cubicBezTo>
                  <a:pt x="16459" y="21581"/>
                  <a:pt x="21600" y="16749"/>
                  <a:pt x="21600" y="10771"/>
                </a:cubicBezTo>
                <a:cubicBezTo>
                  <a:pt x="21580" y="4813"/>
                  <a:pt x="16378" y="-19"/>
                  <a:pt x="10058" y="0"/>
                </a:cubicBezTo>
                <a:close/>
              </a:path>
            </a:pathLst>
          </a:custGeom>
          <a:gradFill>
            <a:gsLst>
              <a:gs pos="0">
                <a:schemeClr val="accent5">
                  <a:lumMod val="50000"/>
                </a:schemeClr>
              </a:gs>
              <a:gs pos="60000">
                <a:schemeClr val="accent4"/>
              </a:gs>
              <a:gs pos="100000">
                <a:schemeClr val="accent1"/>
              </a:gs>
            </a:gsLst>
            <a:lin ang="16800000" scaled="0"/>
          </a:gradFill>
          <a:ln w="12700">
            <a:miter lim="400000"/>
          </a:ln>
        </p:spPr>
        <p:txBody>
          <a:bodyPr lIns="38100" tIns="38100" rIns="38100" bIns="38100" anchor="ctr"/>
          <a:lstStyle/>
          <a:p>
            <a:pPr>
              <a:defRPr sz="3000">
                <a:solidFill>
                  <a:srgbClr val="FFFFFF"/>
                </a:solidFill>
              </a:defRPr>
            </a:pPr>
            <a:endParaRPr/>
          </a:p>
        </p:txBody>
      </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2505694" y="365125"/>
            <a:ext cx="8848106" cy="1325563"/>
          </a:xfrm>
        </p:spPr>
        <p:txBody>
          <a:bodyPr/>
          <a:lstStyle>
            <a:lvl1pPr>
              <a:defRPr>
                <a:solidFill>
                  <a:schemeClr val="bg1"/>
                </a:solidFill>
              </a:defRPr>
            </a:lvl1p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userDrawn="1">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userDrawn="1">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userDrawn="1">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userDrawn="1">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4" name="Shape">
            <a:extLst>
              <a:ext uri="{FF2B5EF4-FFF2-40B4-BE49-F238E27FC236}">
                <a16:creationId xmlns:a16="http://schemas.microsoft.com/office/drawing/2014/main" id="{BDA85390-9984-E04E-8B19-8B14DD378C4E}"/>
              </a:ext>
            </a:extLst>
          </p:cNvPr>
          <p:cNvSpPr/>
          <p:nvPr/>
        </p:nvSpPr>
        <p:spPr>
          <a:xfrm>
            <a:off x="0" y="627406"/>
            <a:ext cx="1932910" cy="685800"/>
          </a:xfrm>
          <a:custGeom>
            <a:avLst/>
            <a:gdLst/>
            <a:ahLst/>
            <a:cxnLst>
              <a:cxn ang="0">
                <a:pos x="wd2" y="hd2"/>
              </a:cxn>
              <a:cxn ang="5400000">
                <a:pos x="wd2" y="hd2"/>
              </a:cxn>
              <a:cxn ang="10800000">
                <a:pos x="wd2" y="hd2"/>
              </a:cxn>
              <a:cxn ang="16200000">
                <a:pos x="wd2" y="hd2"/>
              </a:cxn>
            </a:cxnLst>
            <a:rect l="0" t="0" r="r" b="b"/>
            <a:pathLst>
              <a:path w="21600" h="21600" extrusionOk="0">
                <a:moveTo>
                  <a:pt x="17812" y="0"/>
                </a:moveTo>
                <a:lnTo>
                  <a:pt x="0" y="0"/>
                </a:lnTo>
                <a:lnTo>
                  <a:pt x="0" y="21600"/>
                </a:lnTo>
                <a:lnTo>
                  <a:pt x="17812" y="21600"/>
                </a:lnTo>
                <a:cubicBezTo>
                  <a:pt x="19904" y="21600"/>
                  <a:pt x="21600" y="16755"/>
                  <a:pt x="21600" y="10780"/>
                </a:cubicBezTo>
                <a:lnTo>
                  <a:pt x="21600" y="10780"/>
                </a:lnTo>
                <a:cubicBezTo>
                  <a:pt x="21586" y="4845"/>
                  <a:pt x="19890" y="0"/>
                  <a:pt x="17812" y="0"/>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9CCD0F33-6122-4DA2-AA9D-CA48CEFB9225}"/>
              </a:ext>
            </a:extLst>
          </p:cNvPr>
          <p:cNvSpPr>
            <a:spLocks noGrp="1"/>
          </p:cNvSpPr>
          <p:nvPr userDrawn="1">
            <p:ph idx="1"/>
          </p:nvPr>
        </p:nvSpPr>
        <p:spPr>
          <a:xfrm>
            <a:off x="838200" y="365125"/>
            <a:ext cx="7772400" cy="58118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47502637-5889-EF41-B8F5-33B7BD1861EF}"/>
              </a:ext>
            </a:extLst>
          </p:cNvPr>
          <p:cNvSpPr>
            <a:spLocks noGrp="1"/>
          </p:cNvSpPr>
          <p:nvPr>
            <p:ph type="pic" sz="quarter" idx="13"/>
          </p:nvPr>
        </p:nvSpPr>
        <p:spPr>
          <a:xfrm>
            <a:off x="8958263" y="0"/>
            <a:ext cx="2686050" cy="4906963"/>
          </a:xfrm>
          <a:solidFill>
            <a:schemeClr val="bg2"/>
          </a:solidFill>
        </p:spPr>
        <p:txBody>
          <a:bodyPr lIns="274320" rIns="274320" anchor="t"/>
          <a:lstStyle>
            <a:lvl1pPr algn="ctr">
              <a:buNone/>
              <a:defRPr/>
            </a:lvl1pPr>
          </a:lstStyle>
          <a:p>
            <a:r>
              <a:rPr lang="en-US"/>
              <a:t>Click icon to add picture</a:t>
            </a:r>
          </a:p>
        </p:txBody>
      </p:sp>
      <p:sp>
        <p:nvSpPr>
          <p:cNvPr id="12" name="Title 1">
            <a:extLst>
              <a:ext uri="{FF2B5EF4-FFF2-40B4-BE49-F238E27FC236}">
                <a16:creationId xmlns:a16="http://schemas.microsoft.com/office/drawing/2014/main" id="{08888851-8419-4D40-B1E3-9D279F24C731}"/>
              </a:ext>
            </a:extLst>
          </p:cNvPr>
          <p:cNvSpPr>
            <a:spLocks noGrp="1"/>
          </p:cNvSpPr>
          <p:nvPr userDrawn="1">
            <p:ph type="title"/>
          </p:nvPr>
        </p:nvSpPr>
        <p:spPr>
          <a:xfrm rot="5400000">
            <a:off x="8471040" y="4139267"/>
            <a:ext cx="3660496" cy="1325563"/>
          </a:xfrm>
        </p:spPr>
        <p:txBody>
          <a:bodyPr/>
          <a:lstStyle>
            <a:lvl1pPr>
              <a:defRPr sz="3200">
                <a:solidFill>
                  <a:schemeClr val="tx1"/>
                </a:solidFill>
              </a:defRPr>
            </a:lvl1pPr>
          </a:lstStyle>
          <a:p>
            <a:r>
              <a:rPr lang="en-US"/>
              <a:t>Click to edit Master title style</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userDrawn="1">
            <p:ph type="dt" sz="half" idx="10"/>
          </p:nvPr>
        </p:nvSpPr>
        <p:spPr>
          <a:xfrm>
            <a:off x="838200" y="6356350"/>
            <a:ext cx="2032322" cy="365125"/>
          </a:xfrm>
        </p:spPr>
        <p:txBody>
          <a:bodyPr/>
          <a:lstStyle>
            <a:lvl1pPr>
              <a:defRPr>
                <a:solidFill>
                  <a:schemeClr val="bg1"/>
                </a:solidFill>
              </a:defRPr>
            </a:lvl1pPr>
          </a:lstStyle>
          <a:p>
            <a:r>
              <a:rPr lang="en-US"/>
              <a:t>Date</a:t>
            </a:r>
            <a:endParaRPr lang="en-US">
              <a:solidFill>
                <a:schemeClr val="bg1"/>
              </a:solidFill>
            </a:endParaRPr>
          </a:p>
        </p:txBody>
      </p:sp>
      <p:sp>
        <p:nvSpPr>
          <p:cNvPr id="20" name="Footer Placeholder 4">
            <a:extLst>
              <a:ext uri="{FF2B5EF4-FFF2-40B4-BE49-F238E27FC236}">
                <a16:creationId xmlns:a16="http://schemas.microsoft.com/office/drawing/2014/main" id="{566F5CF8-699B-4A09-9AD0-718B0175E486}"/>
              </a:ext>
            </a:extLst>
          </p:cNvPr>
          <p:cNvSpPr>
            <a:spLocks noGrp="1"/>
          </p:cNvSpPr>
          <p:nvPr userDrawn="1">
            <p:ph type="ftr" sz="quarter" idx="11"/>
          </p:nvPr>
        </p:nvSpPr>
        <p:spPr>
          <a:xfrm>
            <a:off x="2978799" y="6356350"/>
            <a:ext cx="4114800" cy="365125"/>
          </a:xfrm>
        </p:spPr>
        <p:txBody>
          <a:bodyPr/>
          <a:lstStyle>
            <a:lvl1pPr>
              <a:defRPr>
                <a:solidFill>
                  <a:schemeClr val="bg1"/>
                </a:solidFill>
              </a:defRPr>
            </a:lvl1pPr>
          </a:lstStyle>
          <a:p>
            <a:r>
              <a:rPr lang="en-US"/>
              <a:t>Your Footer Here</a:t>
            </a:r>
            <a:endParaRPr lang="en-US" dirty="0">
              <a:solidFill>
                <a:schemeClr val="bg1"/>
              </a:solidFill>
            </a:endParaRP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userDrawn="1">
            <p:ph type="sldNum" sz="quarter" idx="12"/>
          </p:nvPr>
        </p:nvSpPr>
        <p:spPr>
          <a:xfrm>
            <a:off x="7201876" y="6356350"/>
            <a:ext cx="1408724" cy="365125"/>
          </a:xfrm>
        </p:spPr>
        <p:txBody>
          <a:bodyPr/>
          <a:lstStyle>
            <a:lvl1pPr>
              <a:defRPr>
                <a:solidFill>
                  <a:schemeClr val="bg1"/>
                </a:solidFill>
              </a:defRPr>
            </a:lvl1pPr>
          </a:lstStyle>
          <a:p>
            <a:fld id="{672B7600-67E3-4D97-B453-880E2742B982}" type="slidenum">
              <a:rPr lang="en-US" smtClean="0"/>
              <a:pPr/>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solidFill>
          <a:schemeClr val="bg1"/>
        </a:solidFill>
        <a:effectLst/>
      </p:bgPr>
    </p:bg>
    <p:spTree>
      <p:nvGrpSpPr>
        <p:cNvPr id="1" name=""/>
        <p:cNvGrpSpPr/>
        <p:nvPr/>
      </p:nvGrpSpPr>
      <p:grpSpPr>
        <a:xfrm>
          <a:off x="0" y="0"/>
          <a:ext cx="0" cy="0"/>
          <a:chOff x="0" y="0"/>
          <a:chExt cx="0" cy="0"/>
        </a:xfrm>
      </p:grpSpPr>
      <p:sp>
        <p:nvSpPr>
          <p:cNvPr id="21" name="Picture Placeholder 3">
            <a:extLst>
              <a:ext uri="{FF2B5EF4-FFF2-40B4-BE49-F238E27FC236}">
                <a16:creationId xmlns:a16="http://schemas.microsoft.com/office/drawing/2014/main" id="{8204D139-A768-404D-BB3E-7231B2F87284}"/>
              </a:ext>
            </a:extLst>
          </p:cNvPr>
          <p:cNvSpPr>
            <a:spLocks noGrp="1"/>
          </p:cNvSpPr>
          <p:nvPr>
            <p:ph type="pic" sz="quarter" idx="13"/>
          </p:nvPr>
        </p:nvSpPr>
        <p:spPr>
          <a:xfrm>
            <a:off x="3835400" y="1222375"/>
            <a:ext cx="8356600" cy="4430713"/>
          </a:xfrm>
          <a:solidFill>
            <a:schemeClr val="bg2"/>
          </a:solidFill>
        </p:spPr>
        <p:txBody>
          <a:bodyPr lIns="6400800" anchor="ctr"/>
          <a:lstStyle>
            <a:lvl1pPr algn="r">
              <a:buNone/>
              <a:defRPr/>
            </a:lvl1pPr>
          </a:lstStyle>
          <a:p>
            <a:r>
              <a:rPr lang="en-US"/>
              <a:t>Click icon to add picture</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9" name="Title 1">
            <a:extLst>
              <a:ext uri="{FF2B5EF4-FFF2-40B4-BE49-F238E27FC236}">
                <a16:creationId xmlns:a16="http://schemas.microsoft.com/office/drawing/2014/main" id="{7CBD64A0-BD6F-0D46-BC03-2489B60F60AA}"/>
              </a:ext>
            </a:extLst>
          </p:cNvPr>
          <p:cNvSpPr>
            <a:spLocks noGrp="1"/>
          </p:cNvSpPr>
          <p:nvPr>
            <p:ph type="ctrTitle"/>
          </p:nvPr>
        </p:nvSpPr>
        <p:spPr>
          <a:xfrm>
            <a:off x="478971" y="2327564"/>
            <a:ext cx="6028707" cy="1214290"/>
          </a:xfrm>
        </p:spPr>
        <p:txBody>
          <a:bodyPr anchor="b"/>
          <a:lstStyle>
            <a:lvl1pPr algn="l">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088DEA36-520B-FC4A-A4F8-3A50252E2DD7}"/>
              </a:ext>
            </a:extLst>
          </p:cNvPr>
          <p:cNvSpPr>
            <a:spLocks noGrp="1"/>
          </p:cNvSpPr>
          <p:nvPr>
            <p:ph type="subTitle" idx="1"/>
          </p:nvPr>
        </p:nvSpPr>
        <p:spPr>
          <a:xfrm>
            <a:off x="478971" y="3680750"/>
            <a:ext cx="6028707" cy="995424"/>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9235232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2816D5C-F427-DA49-98FF-F28BED76B857}"/>
              </a:ext>
            </a:extLst>
          </p:cNvPr>
          <p:cNvSpPr>
            <a:spLocks noGrp="1"/>
          </p:cNvSpPr>
          <p:nvPr>
            <p:ph type="pic" sz="quarter" idx="13"/>
          </p:nvPr>
        </p:nvSpPr>
        <p:spPr>
          <a:xfrm>
            <a:off x="0" y="0"/>
            <a:ext cx="12192000" cy="6858000"/>
          </a:xfrm>
          <a:solidFill>
            <a:schemeClr val="bg2"/>
          </a:solidFill>
          <a:ln>
            <a:noFill/>
          </a:ln>
        </p:spPr>
        <p:txBody>
          <a:bodyPr anchor="t"/>
          <a:lstStyle>
            <a:lvl1pPr algn="l">
              <a:buNone/>
              <a:defRPr/>
            </a:lvl1pPr>
          </a:lstStyle>
          <a:p>
            <a:r>
              <a:rPr lang="en-US"/>
              <a:t>Click icon to add picture</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4872942" y="190263"/>
            <a:ext cx="2419109" cy="2840616"/>
          </a:xfrm>
        </p:spPr>
        <p:txBody>
          <a:bodyPr anchor="b"/>
          <a:lstStyle>
            <a:lvl1pPr algn="ctr">
              <a:defRPr sz="44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4872942" y="3120939"/>
            <a:ext cx="2419109" cy="1289015"/>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ADBD7E-E02E-FD48-BEC6-E0433D2F228E}"/>
              </a:ext>
            </a:extLst>
          </p:cNvPr>
          <p:cNvSpPr>
            <a:spLocks noGrp="1"/>
          </p:cNvSpPr>
          <p:nvPr>
            <p:ph type="pic" sz="quarter" idx="17"/>
          </p:nvPr>
        </p:nvSpPr>
        <p:spPr>
          <a:xfrm>
            <a:off x="5940425" y="660400"/>
            <a:ext cx="6251575" cy="3182938"/>
          </a:xfrm>
          <a:solidFill>
            <a:schemeClr val="bg2"/>
          </a:solidFill>
        </p:spPr>
        <p:txBody>
          <a:bodyPr lIns="4572000" anchor="ctr"/>
          <a:lstStyle>
            <a:lvl1pPr algn="r">
              <a:buNone/>
              <a:defRPr/>
            </a:lvl1pPr>
          </a:lstStyle>
          <a:p>
            <a:r>
              <a:rPr lang="en-US"/>
              <a:t>Click icon to add picture</a:t>
            </a:r>
          </a:p>
        </p:txBody>
      </p:sp>
      <p:sp>
        <p:nvSpPr>
          <p:cNvPr id="8" name="Title 1">
            <a:extLst>
              <a:ext uri="{FF2B5EF4-FFF2-40B4-BE49-F238E27FC236}">
                <a16:creationId xmlns:a16="http://schemas.microsoft.com/office/drawing/2014/main" id="{1907DC5D-4F3E-4A99-A621-6F93F32265C8}"/>
              </a:ext>
            </a:extLst>
          </p:cNvPr>
          <p:cNvSpPr>
            <a:spLocks noGrp="1"/>
          </p:cNvSpPr>
          <p:nvPr userDrawn="1">
            <p:ph type="title"/>
          </p:nvPr>
        </p:nvSpPr>
        <p:spPr>
          <a:xfrm>
            <a:off x="831850" y="1539434"/>
            <a:ext cx="7321550" cy="1527858"/>
          </a:xfrm>
        </p:spPr>
        <p:txBody>
          <a:bodyPr anchor="ctr"/>
          <a:lstStyle>
            <a:lvl1pPr algn="l">
              <a:defRPr sz="6000">
                <a:solidFill>
                  <a:schemeClr val="tx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userDrawn="1">
            <p:ph type="body" idx="1"/>
          </p:nvPr>
        </p:nvSpPr>
        <p:spPr>
          <a:xfrm>
            <a:off x="831850" y="3429001"/>
            <a:ext cx="4955492" cy="266065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userDrawn="1">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userDrawn="1">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userDrawn="1">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userDrawn="1">
            <p:ph type="body" sz="quarter" idx="14" hasCustomPrompt="1"/>
          </p:nvPr>
        </p:nvSpPr>
        <p:spPr>
          <a:xfrm>
            <a:off x="9652000" y="3929151"/>
            <a:ext cx="1701800" cy="228600"/>
          </a:xfrm>
          <a:noFill/>
        </p:spPr>
        <p:txBody>
          <a:bodyPr anchor="ctr">
            <a:noAutofit/>
          </a:bodyPr>
          <a:lstStyle>
            <a:lvl1pPr marL="0" indent="0" algn="ctr">
              <a:buNone/>
              <a:defRPr sz="1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userDrawn="1">
            <p:ph type="body" sz="quarter" idx="15" hasCustomPrompt="1"/>
          </p:nvPr>
        </p:nvSpPr>
        <p:spPr>
          <a:xfrm>
            <a:off x="9652000" y="4156484"/>
            <a:ext cx="1701800" cy="228600"/>
          </a:xfrm>
          <a:noFill/>
        </p:spPr>
        <p:txBody>
          <a:bodyPr anchor="ctr">
            <a:noAutofit/>
          </a:bodyPr>
          <a:lstStyle>
            <a:lvl1pPr marL="0" indent="0" algn="ctr">
              <a:buNone/>
              <a:defRPr sz="1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userDrawn="1">
            <p:ph type="body" sz="quarter" idx="16" hasCustomPrompt="1"/>
          </p:nvPr>
        </p:nvSpPr>
        <p:spPr>
          <a:xfrm>
            <a:off x="9652000" y="4383817"/>
            <a:ext cx="1701800" cy="228600"/>
          </a:xfrm>
          <a:noFill/>
        </p:spPr>
        <p:txBody>
          <a:bodyPr anchor="ctr">
            <a:noAutofit/>
          </a:bodyPr>
          <a:lstStyle>
            <a:lvl1pPr marL="0" indent="0" algn="ctr">
              <a:buNone/>
              <a:defRPr sz="1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b="1" dirty="0">
                <a:latin typeface="+mn-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5"/>
                </a:solidFill>
                <a:effectLst/>
                <a:latin typeface="Open Sans" panose="020B0606030504020204" pitchFamily="34" charset="0"/>
              </a:rPr>
              <a:t>© </a:t>
            </a:r>
            <a:r>
              <a:rPr lang="en-US" sz="1100" b="0" i="0" u="none" strike="noStrike" dirty="0">
                <a:solidFill>
                  <a:schemeClr val="accent5"/>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5"/>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ftr="0" dt="0"/>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DC245394-BDC6-4B06-BF51-44DC193DDE54}"/>
              </a:ext>
            </a:extLst>
          </p:cNvPr>
          <p:cNvPicPr>
            <a:picLocks noGrp="1" noChangeAspect="1"/>
          </p:cNvPicPr>
          <p:nvPr>
            <p:ph type="pic" sz="quarter" idx="10"/>
          </p:nvPr>
        </p:nvPicPr>
        <p:blipFill>
          <a:blip r:embed="rId3"/>
          <a:srcRect t="10235" b="10235"/>
          <a:stretch>
            <a:fillRect/>
          </a:stretch>
        </p:blipFill>
        <p:spPr/>
      </p:pic>
      <p:sp>
        <p:nvSpPr>
          <p:cNvPr id="4" name="Freeform 3">
            <a:extLst>
              <a:ext uri="{FF2B5EF4-FFF2-40B4-BE49-F238E27FC236}">
                <a16:creationId xmlns:a16="http://schemas.microsoft.com/office/drawing/2014/main" id="{8872CD9B-6B1F-9B47-AFA0-68939114DCA2}"/>
              </a:ext>
            </a:extLst>
          </p:cNvPr>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364219 h 6858000"/>
              <a:gd name="connsiteX3" fmla="*/ 5981698 w 12192000"/>
              <a:gd name="connsiteY3" fmla="*/ 1364219 h 6858000"/>
              <a:gd name="connsiteX4" fmla="*/ 5981698 w 12192000"/>
              <a:gd name="connsiteY4" fmla="*/ 1362880 h 6858000"/>
              <a:gd name="connsiteX5" fmla="*/ 3916195 w 12192000"/>
              <a:gd name="connsiteY5" fmla="*/ 3428357 h 6858000"/>
              <a:gd name="connsiteX6" fmla="*/ 5981698 w 12192000"/>
              <a:gd name="connsiteY6" fmla="*/ 5493834 h 6858000"/>
              <a:gd name="connsiteX7" fmla="*/ 12192000 w 12192000"/>
              <a:gd name="connsiteY7" fmla="*/ 5493834 h 6858000"/>
              <a:gd name="connsiteX8" fmla="*/ 12192000 w 12192000"/>
              <a:gd name="connsiteY8" fmla="*/ 6858000 h 6858000"/>
              <a:gd name="connsiteX9" fmla="*/ 0 w 121920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1364219"/>
                </a:lnTo>
                <a:lnTo>
                  <a:pt x="5981698" y="1364219"/>
                </a:lnTo>
                <a:lnTo>
                  <a:pt x="5981698" y="1362880"/>
                </a:lnTo>
                <a:cubicBezTo>
                  <a:pt x="4841093" y="1362880"/>
                  <a:pt x="3916195" y="2287564"/>
                  <a:pt x="3916195" y="3428357"/>
                </a:cubicBezTo>
                <a:cubicBezTo>
                  <a:pt x="3916195" y="4569151"/>
                  <a:pt x="4841093" y="5493834"/>
                  <a:pt x="5981698" y="5493834"/>
                </a:cubicBezTo>
                <a:lnTo>
                  <a:pt x="12192000" y="5493834"/>
                </a:lnTo>
                <a:lnTo>
                  <a:pt x="12192000" y="6858000"/>
                </a:lnTo>
                <a:lnTo>
                  <a:pt x="0" y="685800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hape">
            <a:extLst>
              <a:ext uri="{FF2B5EF4-FFF2-40B4-BE49-F238E27FC236}">
                <a16:creationId xmlns:a16="http://schemas.microsoft.com/office/drawing/2014/main" id="{DB4B3808-3CDB-9D4C-AB43-606DC926EDC4}"/>
              </a:ext>
            </a:extLst>
          </p:cNvPr>
          <p:cNvSpPr/>
          <p:nvPr/>
        </p:nvSpPr>
        <p:spPr>
          <a:xfrm>
            <a:off x="3701436" y="718602"/>
            <a:ext cx="5096111" cy="5420796"/>
          </a:xfrm>
          <a:custGeom>
            <a:avLst/>
            <a:gdLst/>
            <a:ahLst/>
            <a:cxnLst>
              <a:cxn ang="0">
                <a:pos x="wd2" y="hd2"/>
              </a:cxn>
              <a:cxn ang="5400000">
                <a:pos x="wd2" y="hd2"/>
              </a:cxn>
              <a:cxn ang="10800000">
                <a:pos x="wd2" y="hd2"/>
              </a:cxn>
              <a:cxn ang="16200000">
                <a:pos x="wd2" y="hd2"/>
              </a:cxn>
            </a:cxnLst>
            <a:rect l="0" t="0" r="r" b="b"/>
            <a:pathLst>
              <a:path w="21589" h="21575" extrusionOk="0">
                <a:moveTo>
                  <a:pt x="10061" y="0"/>
                </a:moveTo>
                <a:cubicBezTo>
                  <a:pt x="8831" y="5"/>
                  <a:pt x="7648" y="191"/>
                  <a:pt x="6535" y="533"/>
                </a:cubicBezTo>
                <a:cubicBezTo>
                  <a:pt x="5074" y="981"/>
                  <a:pt x="4458" y="2605"/>
                  <a:pt x="5293" y="3811"/>
                </a:cubicBezTo>
                <a:lnTo>
                  <a:pt x="5325" y="3862"/>
                </a:lnTo>
                <a:cubicBezTo>
                  <a:pt x="5903" y="4701"/>
                  <a:pt x="7011" y="5053"/>
                  <a:pt x="8028" y="4747"/>
                </a:cubicBezTo>
                <a:cubicBezTo>
                  <a:pt x="8649" y="4555"/>
                  <a:pt x="9307" y="4450"/>
                  <a:pt x="9987" y="4440"/>
                </a:cubicBezTo>
                <a:cubicBezTo>
                  <a:pt x="13706" y="4374"/>
                  <a:pt x="16842" y="7245"/>
                  <a:pt x="16869" y="10745"/>
                </a:cubicBezTo>
                <a:cubicBezTo>
                  <a:pt x="16896" y="14269"/>
                  <a:pt x="13861" y="17135"/>
                  <a:pt x="10110" y="17135"/>
                </a:cubicBezTo>
                <a:cubicBezTo>
                  <a:pt x="8606" y="17135"/>
                  <a:pt x="7220" y="16673"/>
                  <a:pt x="6101" y="15898"/>
                </a:cubicBezTo>
                <a:lnTo>
                  <a:pt x="0" y="15898"/>
                </a:lnTo>
                <a:cubicBezTo>
                  <a:pt x="1937" y="19277"/>
                  <a:pt x="5737" y="21575"/>
                  <a:pt x="10110" y="21575"/>
                </a:cubicBezTo>
                <a:cubicBezTo>
                  <a:pt x="16457" y="21575"/>
                  <a:pt x="21600" y="16738"/>
                  <a:pt x="21589" y="10770"/>
                </a:cubicBezTo>
                <a:cubicBezTo>
                  <a:pt x="21584" y="4822"/>
                  <a:pt x="16393" y="-25"/>
                  <a:pt x="10061" y="0"/>
                </a:cubicBezTo>
                <a:close/>
              </a:path>
            </a:pathLst>
          </a:custGeom>
          <a:gradFill flip="none" rotWithShape="1">
            <a:gsLst>
              <a:gs pos="0">
                <a:schemeClr val="accent5">
                  <a:lumMod val="50000"/>
                </a:schemeClr>
              </a:gs>
              <a:gs pos="60000">
                <a:schemeClr val="accent4"/>
              </a:gs>
              <a:gs pos="100000">
                <a:schemeClr val="accent1"/>
              </a:gs>
            </a:gsLst>
            <a:lin ang="16800000" scaled="0"/>
            <a:tileRect/>
          </a:gra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ED436AA8-9CA1-AC43-A7C9-19B53AE22D6A}"/>
              </a:ext>
            </a:extLst>
          </p:cNvPr>
          <p:cNvSpPr/>
          <p:nvPr/>
        </p:nvSpPr>
        <p:spPr>
          <a:xfrm>
            <a:off x="1" y="2146119"/>
            <a:ext cx="7329602" cy="2568267"/>
          </a:xfrm>
          <a:custGeom>
            <a:avLst/>
            <a:gdLst/>
            <a:ahLst/>
            <a:cxnLst>
              <a:cxn ang="0">
                <a:pos x="wd2" y="hd2"/>
              </a:cxn>
              <a:cxn ang="5400000">
                <a:pos x="wd2" y="hd2"/>
              </a:cxn>
              <a:cxn ang="10800000">
                <a:pos x="wd2" y="hd2"/>
              </a:cxn>
              <a:cxn ang="16200000">
                <a:pos x="wd2" y="hd2"/>
              </a:cxn>
            </a:cxnLst>
            <a:rect l="0" t="0" r="r" b="b"/>
            <a:pathLst>
              <a:path w="21600" h="21600" extrusionOk="0">
                <a:moveTo>
                  <a:pt x="17814" y="0"/>
                </a:moveTo>
                <a:lnTo>
                  <a:pt x="0" y="0"/>
                </a:lnTo>
                <a:lnTo>
                  <a:pt x="0" y="21600"/>
                </a:lnTo>
                <a:lnTo>
                  <a:pt x="17818" y="21600"/>
                </a:lnTo>
                <a:cubicBezTo>
                  <a:pt x="19906" y="21600"/>
                  <a:pt x="21600" y="16766"/>
                  <a:pt x="21600" y="10805"/>
                </a:cubicBezTo>
                <a:lnTo>
                  <a:pt x="21600" y="10805"/>
                </a:lnTo>
                <a:cubicBezTo>
                  <a:pt x="21600" y="4834"/>
                  <a:pt x="19906" y="0"/>
                  <a:pt x="17814" y="0"/>
                </a:cubicBezTo>
                <a:close/>
              </a:path>
            </a:pathLst>
          </a:custGeom>
          <a:solidFill>
            <a:schemeClr val="bg1">
              <a:alpha val="85000"/>
            </a:schemeClr>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478971" y="2327563"/>
            <a:ext cx="6028707" cy="2220686"/>
          </a:xfrm>
        </p:spPr>
        <p:txBody>
          <a:bodyPr>
            <a:normAutofit fontScale="90000"/>
          </a:bodyPr>
          <a:lstStyle/>
          <a:p>
            <a:r>
              <a:rPr lang="en-US" dirty="0"/>
              <a:t>Property Registration System</a:t>
            </a:r>
          </a:p>
        </p:txBody>
      </p:sp>
      <p:sp>
        <p:nvSpPr>
          <p:cNvPr id="14" name="TextBox 13">
            <a:extLst>
              <a:ext uri="{FF2B5EF4-FFF2-40B4-BE49-F238E27FC236}">
                <a16:creationId xmlns:a16="http://schemas.microsoft.com/office/drawing/2014/main" id="{64105560-5463-4A27-A7FD-6D4AB64D688D}"/>
              </a:ext>
            </a:extLst>
          </p:cNvPr>
          <p:cNvSpPr txBox="1"/>
          <p:nvPr/>
        </p:nvSpPr>
        <p:spPr>
          <a:xfrm>
            <a:off x="150920" y="4729693"/>
            <a:ext cx="3258105" cy="2031325"/>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Ameya Ambike</a:t>
            </a:r>
          </a:p>
          <a:p>
            <a:r>
              <a:rPr lang="en-IN" dirty="0">
                <a:solidFill>
                  <a:schemeClr val="bg1"/>
                </a:solidFill>
              </a:rPr>
              <a:t>Partha Gautam</a:t>
            </a:r>
          </a:p>
          <a:p>
            <a:r>
              <a:rPr lang="en-IN" dirty="0">
                <a:solidFill>
                  <a:schemeClr val="bg1"/>
                </a:solidFill>
              </a:rPr>
              <a:t>Rithik Rai</a:t>
            </a:r>
          </a:p>
          <a:p>
            <a:r>
              <a:rPr lang="en-IN" dirty="0">
                <a:solidFill>
                  <a:schemeClr val="bg1"/>
                </a:solidFill>
              </a:rPr>
              <a:t>Tejas Rajebhosale</a:t>
            </a:r>
          </a:p>
          <a:p>
            <a:r>
              <a:rPr lang="en-IN" dirty="0">
                <a:solidFill>
                  <a:schemeClr val="bg1"/>
                </a:solidFill>
              </a:rPr>
              <a:t>Shubham Srivastava</a:t>
            </a:r>
          </a:p>
          <a:p>
            <a:r>
              <a:rPr lang="en-IN" dirty="0">
                <a:solidFill>
                  <a:schemeClr val="bg1"/>
                </a:solidFill>
              </a:rPr>
              <a:t>Varsha Satpathy</a:t>
            </a:r>
            <a:endParaRPr lang="en-IN" dirty="0"/>
          </a:p>
        </p:txBody>
      </p:sp>
    </p:spTree>
    <p:extLst>
      <p:ext uri="{BB962C8B-B14F-4D97-AF65-F5344CB8AC3E}">
        <p14:creationId xmlns:p14="http://schemas.microsoft.com/office/powerpoint/2010/main" val="4174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Architecture Description</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10</a:t>
            </a:fld>
            <a:endParaRPr lang="en-US"/>
          </a:p>
        </p:txBody>
      </p:sp>
      <p:sp>
        <p:nvSpPr>
          <p:cNvPr id="7" name="Rectangle: Diagonal Corners Rounded 6">
            <a:extLst>
              <a:ext uri="{FF2B5EF4-FFF2-40B4-BE49-F238E27FC236}">
                <a16:creationId xmlns:a16="http://schemas.microsoft.com/office/drawing/2014/main" id="{D2376934-6938-4A6E-B458-D4C095B16BC1}"/>
              </a:ext>
            </a:extLst>
          </p:cNvPr>
          <p:cNvSpPr/>
          <p:nvPr/>
        </p:nvSpPr>
        <p:spPr>
          <a:xfrm>
            <a:off x="801278" y="2502473"/>
            <a:ext cx="6099143" cy="1281777"/>
          </a:xfrm>
          <a:prstGeom prst="round2DiagRect">
            <a:avLst/>
          </a:prstGeom>
          <a:solidFill>
            <a:schemeClr val="accent4">
              <a:lumMod val="60000"/>
              <a:lumOff val="40000"/>
            </a:schemeClr>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It is the process of finding a nonce which satisfies the HASH restrictions. In this architecture, the government is assumed to be the one’s building and maintaining the blockchain. Once the verified data is received by the government, they mine a block with the requisites.</a:t>
            </a:r>
            <a:endParaRPr lang="en-US" sz="1200" dirty="0">
              <a:solidFill>
                <a:schemeClr val="tx1"/>
              </a:solidFill>
            </a:endParaRPr>
          </a:p>
        </p:txBody>
      </p:sp>
      <p:sp>
        <p:nvSpPr>
          <p:cNvPr id="9" name="TextBox 8">
            <a:extLst>
              <a:ext uri="{FF2B5EF4-FFF2-40B4-BE49-F238E27FC236}">
                <a16:creationId xmlns:a16="http://schemas.microsoft.com/office/drawing/2014/main" id="{AD37109C-8066-420F-97EE-626DCB28FB79}"/>
              </a:ext>
            </a:extLst>
          </p:cNvPr>
          <p:cNvSpPr txBox="1"/>
          <p:nvPr/>
        </p:nvSpPr>
        <p:spPr>
          <a:xfrm>
            <a:off x="938644" y="2107872"/>
            <a:ext cx="306201" cy="307777"/>
          </a:xfrm>
          <a:prstGeom prst="rect">
            <a:avLst/>
          </a:prstGeom>
          <a:solidFill>
            <a:schemeClr val="accent4">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b="1" dirty="0">
                <a:solidFill>
                  <a:schemeClr val="bg1"/>
                </a:solidFill>
                <a:latin typeface="Rockwell" panose="02060603020205020403" pitchFamily="18" charset="0"/>
              </a:rPr>
              <a:t>5</a:t>
            </a:r>
            <a:endParaRPr lang="en-IN" sz="1400" b="1" dirty="0">
              <a:solidFill>
                <a:schemeClr val="bg1"/>
              </a:solidFill>
              <a:latin typeface="Rockwell" panose="02060603020205020403" pitchFamily="18" charset="0"/>
            </a:endParaRPr>
          </a:p>
        </p:txBody>
      </p:sp>
      <p:sp>
        <p:nvSpPr>
          <p:cNvPr id="12" name="Rectangle 11">
            <a:extLst>
              <a:ext uri="{FF2B5EF4-FFF2-40B4-BE49-F238E27FC236}">
                <a16:creationId xmlns:a16="http://schemas.microsoft.com/office/drawing/2014/main" id="{66B9E4BC-AE8B-4F64-BB74-4D966245AE9B}"/>
              </a:ext>
            </a:extLst>
          </p:cNvPr>
          <p:cNvSpPr/>
          <p:nvPr/>
        </p:nvSpPr>
        <p:spPr>
          <a:xfrm>
            <a:off x="1169407" y="2102363"/>
            <a:ext cx="1942840" cy="400110"/>
          </a:xfrm>
          <a:prstGeom prst="rect">
            <a:avLst/>
          </a:prstGeom>
        </p:spPr>
        <p:txBody>
          <a:bodyPr wrap="none">
            <a:spAutoFit/>
          </a:bodyPr>
          <a:lstStyle/>
          <a:p>
            <a:r>
              <a:rPr lang="en-US" sz="2000" dirty="0">
                <a:latin typeface="Rockwell" panose="02060603020205020403" pitchFamily="18" charset="0"/>
              </a:rPr>
              <a:t>Mining a block</a:t>
            </a:r>
          </a:p>
        </p:txBody>
      </p:sp>
      <p:sp>
        <p:nvSpPr>
          <p:cNvPr id="19" name="Rectangle: Diagonal Corners Rounded 18">
            <a:extLst>
              <a:ext uri="{FF2B5EF4-FFF2-40B4-BE49-F238E27FC236}">
                <a16:creationId xmlns:a16="http://schemas.microsoft.com/office/drawing/2014/main" id="{487B5D28-F843-46BF-8C5A-F919D1DD62B3}"/>
              </a:ext>
            </a:extLst>
          </p:cNvPr>
          <p:cNvSpPr/>
          <p:nvPr/>
        </p:nvSpPr>
        <p:spPr>
          <a:xfrm>
            <a:off x="7055746" y="2183130"/>
            <a:ext cx="5070266" cy="4501570"/>
          </a:xfrm>
          <a:prstGeom prst="round2Diag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While mining a block, once the hashkey is generated, the hashkey is verified for the predetermined sequence. If the condition is satisfied, the proof of work is complete. If not, the hashkey is again generated.</a:t>
            </a:r>
          </a:p>
          <a:p>
            <a:pPr marL="0" lvl="1"/>
            <a:endParaRPr lang="en-US" sz="1600" dirty="0">
              <a:solidFill>
                <a:schemeClr val="tx1"/>
              </a:solidFill>
            </a:endParaRPr>
          </a:p>
          <a:p>
            <a:pPr marL="0" lvl="1"/>
            <a:r>
              <a:rPr lang="en-US" sz="1600" dirty="0">
                <a:solidFill>
                  <a:schemeClr val="tx1"/>
                </a:solidFill>
              </a:rPr>
              <a:t>Algorithm for Hashing: SHA – 512</a:t>
            </a:r>
          </a:p>
          <a:p>
            <a:pPr marL="0" lvl="1"/>
            <a:endParaRPr lang="en-US" sz="1600" dirty="0">
              <a:solidFill>
                <a:schemeClr val="tx1"/>
              </a:solidFill>
            </a:endParaRPr>
          </a:p>
          <a:p>
            <a:pPr marL="0" lvl="1"/>
            <a:r>
              <a:rPr lang="en-US" sz="1600" dirty="0">
                <a:solidFill>
                  <a:schemeClr val="tx1"/>
                </a:solidFill>
              </a:rPr>
              <a:t>SHA 512 has 128 characters as compared to SHA 256 with 64 characters. The reason for choosing SHA-512:</a:t>
            </a:r>
          </a:p>
          <a:p>
            <a:pPr marL="0" lvl="1"/>
            <a:endParaRPr lang="en-US" sz="1600" dirty="0">
              <a:solidFill>
                <a:schemeClr val="tx1"/>
              </a:solidFill>
            </a:endParaRPr>
          </a:p>
          <a:p>
            <a:pPr marL="0" lvl="1"/>
            <a:r>
              <a:rPr lang="en-US" sz="1600" dirty="0">
                <a:solidFill>
                  <a:schemeClr val="tx1"/>
                </a:solidFill>
              </a:rPr>
              <a:t>●	It is faster than SHA-256 on 64-bit machines is that has 37.5% less rounds per byte (80 rounds operating on 128 byte blocks) compared to SHA- 256 (64 rounds operating on 64 byte blocks)</a:t>
            </a:r>
          </a:p>
          <a:p>
            <a:pPr marL="0" lvl="1"/>
            <a:r>
              <a:rPr lang="en-US" sz="1600" dirty="0">
                <a:solidFill>
                  <a:schemeClr val="tx1"/>
                </a:solidFill>
              </a:rPr>
              <a:t>●	It is more secure than SHA 256</a:t>
            </a:r>
          </a:p>
          <a:p>
            <a:pPr marL="180975" lvl="1" indent="-180975">
              <a:buFont typeface="Arial" panose="020B0604020202020204" pitchFamily="34" charset="0"/>
              <a:buChar char="•"/>
            </a:pPr>
            <a:endParaRPr lang="en-US" sz="1200" dirty="0">
              <a:solidFill>
                <a:schemeClr val="tx1"/>
              </a:solidFill>
            </a:endParaRPr>
          </a:p>
          <a:p>
            <a:pPr marL="180975" lvl="1" indent="-180975">
              <a:buFont typeface="Arial" panose="020B0604020202020204" pitchFamily="34" charset="0"/>
              <a:buChar char="•"/>
            </a:pPr>
            <a:endParaRPr lang="en-US" sz="1200" dirty="0">
              <a:solidFill>
                <a:schemeClr val="tx1"/>
              </a:solidFill>
            </a:endParaRPr>
          </a:p>
        </p:txBody>
      </p:sp>
      <p:sp>
        <p:nvSpPr>
          <p:cNvPr id="20" name="TextBox 19">
            <a:extLst>
              <a:ext uri="{FF2B5EF4-FFF2-40B4-BE49-F238E27FC236}">
                <a16:creationId xmlns:a16="http://schemas.microsoft.com/office/drawing/2014/main" id="{6C44D233-C902-43A6-A2DC-4FBC6CE204F1}"/>
              </a:ext>
            </a:extLst>
          </p:cNvPr>
          <p:cNvSpPr txBox="1"/>
          <p:nvPr/>
        </p:nvSpPr>
        <p:spPr>
          <a:xfrm>
            <a:off x="7509665" y="1834781"/>
            <a:ext cx="306201" cy="307777"/>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b="1" dirty="0">
                <a:solidFill>
                  <a:schemeClr val="bg1"/>
                </a:solidFill>
                <a:latin typeface="Rockwell" panose="02060603020205020403" pitchFamily="18" charset="0"/>
              </a:rPr>
              <a:t>6</a:t>
            </a:r>
            <a:endParaRPr lang="en-IN" sz="1400" b="1" dirty="0">
              <a:solidFill>
                <a:schemeClr val="bg1"/>
              </a:solidFill>
              <a:latin typeface="Rockwell" panose="02060603020205020403" pitchFamily="18" charset="0"/>
            </a:endParaRPr>
          </a:p>
        </p:txBody>
      </p:sp>
      <p:sp>
        <p:nvSpPr>
          <p:cNvPr id="21" name="Rectangle 20">
            <a:extLst>
              <a:ext uri="{FF2B5EF4-FFF2-40B4-BE49-F238E27FC236}">
                <a16:creationId xmlns:a16="http://schemas.microsoft.com/office/drawing/2014/main" id="{3C1F654A-6B26-456A-94F3-F0FCE90A0BD8}"/>
              </a:ext>
            </a:extLst>
          </p:cNvPr>
          <p:cNvSpPr/>
          <p:nvPr/>
        </p:nvSpPr>
        <p:spPr>
          <a:xfrm>
            <a:off x="7299866" y="1794209"/>
            <a:ext cx="5070267" cy="400110"/>
          </a:xfrm>
          <a:prstGeom prst="rect">
            <a:avLst/>
          </a:prstGeom>
        </p:spPr>
        <p:txBody>
          <a:bodyPr wrap="square">
            <a:spAutoFit/>
          </a:bodyPr>
          <a:lstStyle/>
          <a:p>
            <a:pPr lvl="1">
              <a:buSzPts val="1600"/>
              <a:tabLst>
                <a:tab pos="367030" algn="l"/>
              </a:tabLst>
            </a:pPr>
            <a:r>
              <a:rPr lang="en-US" sz="2000" dirty="0">
                <a:latin typeface="Rockwell" panose="02060603020205020403" pitchFamily="18" charset="0"/>
              </a:rPr>
              <a:t>Proof of Work</a:t>
            </a:r>
            <a:endParaRPr lang="en-IN" sz="2000" dirty="0">
              <a:latin typeface="Rockwell" panose="02060603020205020403" pitchFamily="18" charset="0"/>
            </a:endParaRPr>
          </a:p>
        </p:txBody>
      </p:sp>
      <p:sp>
        <p:nvSpPr>
          <p:cNvPr id="27" name="Rectangle: Diagonal Corners Rounded 26">
            <a:extLst>
              <a:ext uri="{FF2B5EF4-FFF2-40B4-BE49-F238E27FC236}">
                <a16:creationId xmlns:a16="http://schemas.microsoft.com/office/drawing/2014/main" id="{659D0D62-0C3D-435B-A5BF-BA2590872628}"/>
              </a:ext>
            </a:extLst>
          </p:cNvPr>
          <p:cNvSpPr/>
          <p:nvPr/>
        </p:nvSpPr>
        <p:spPr>
          <a:xfrm>
            <a:off x="801279" y="4398607"/>
            <a:ext cx="6099142" cy="704827"/>
          </a:xfrm>
          <a:prstGeom prst="round2DiagRect">
            <a:avLst/>
          </a:prstGeom>
          <a:solidFill>
            <a:schemeClr val="accent1">
              <a:lumMod val="60000"/>
              <a:lumOff val="40000"/>
            </a:schemeClr>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Once the proof of work is completed successfully, the verified data are added to the block.</a:t>
            </a:r>
          </a:p>
          <a:p>
            <a:pPr marL="0" lvl="1"/>
            <a:endParaRPr lang="en-US" sz="1600" dirty="0">
              <a:solidFill>
                <a:schemeClr val="tx1"/>
              </a:solidFill>
            </a:endParaRPr>
          </a:p>
        </p:txBody>
      </p:sp>
      <p:sp>
        <p:nvSpPr>
          <p:cNvPr id="28" name="TextBox 27">
            <a:extLst>
              <a:ext uri="{FF2B5EF4-FFF2-40B4-BE49-F238E27FC236}">
                <a16:creationId xmlns:a16="http://schemas.microsoft.com/office/drawing/2014/main" id="{828B1C28-9CED-46AB-A822-C7058C351C25}"/>
              </a:ext>
            </a:extLst>
          </p:cNvPr>
          <p:cNvSpPr txBox="1"/>
          <p:nvPr/>
        </p:nvSpPr>
        <p:spPr>
          <a:xfrm>
            <a:off x="898215" y="4046194"/>
            <a:ext cx="306201" cy="307777"/>
          </a:xfrm>
          <a:prstGeom prst="rect">
            <a:avLst/>
          </a:prstGeom>
          <a:solidFill>
            <a:schemeClr val="accent1">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sz="1400" b="1" dirty="0">
                <a:solidFill>
                  <a:schemeClr val="bg1"/>
                </a:solidFill>
                <a:latin typeface="Rockwell" panose="02060603020205020403" pitchFamily="18" charset="0"/>
              </a:rPr>
              <a:t>7</a:t>
            </a:r>
          </a:p>
        </p:txBody>
      </p:sp>
      <p:sp>
        <p:nvSpPr>
          <p:cNvPr id="29" name="Rectangle 28">
            <a:extLst>
              <a:ext uri="{FF2B5EF4-FFF2-40B4-BE49-F238E27FC236}">
                <a16:creationId xmlns:a16="http://schemas.microsoft.com/office/drawing/2014/main" id="{48C3C3ED-833B-47B7-B5AC-1506EB8FEE32}"/>
              </a:ext>
            </a:extLst>
          </p:cNvPr>
          <p:cNvSpPr/>
          <p:nvPr/>
        </p:nvSpPr>
        <p:spPr>
          <a:xfrm>
            <a:off x="1169407" y="4000028"/>
            <a:ext cx="2657779" cy="400110"/>
          </a:xfrm>
          <a:prstGeom prst="rect">
            <a:avLst/>
          </a:prstGeom>
        </p:spPr>
        <p:txBody>
          <a:bodyPr wrap="none">
            <a:spAutoFit/>
          </a:bodyPr>
          <a:lstStyle/>
          <a:p>
            <a:r>
              <a:rPr lang="en-US" sz="2000" dirty="0">
                <a:latin typeface="Rockwell" panose="02060603020205020403" pitchFamily="18" charset="0"/>
              </a:rPr>
              <a:t>Adding data to block</a:t>
            </a:r>
          </a:p>
        </p:txBody>
      </p:sp>
      <p:sp>
        <p:nvSpPr>
          <p:cNvPr id="17" name="Rectangle: Diagonal Corners Rounded 16">
            <a:extLst>
              <a:ext uri="{FF2B5EF4-FFF2-40B4-BE49-F238E27FC236}">
                <a16:creationId xmlns:a16="http://schemas.microsoft.com/office/drawing/2014/main" id="{E4D4C048-20AA-48EA-AD95-A7A1338FDA65}"/>
              </a:ext>
            </a:extLst>
          </p:cNvPr>
          <p:cNvSpPr/>
          <p:nvPr/>
        </p:nvSpPr>
        <p:spPr>
          <a:xfrm>
            <a:off x="801278" y="5932038"/>
            <a:ext cx="6099143" cy="551164"/>
          </a:xfrm>
          <a:prstGeom prst="round2DiagRect">
            <a:avLst/>
          </a:prstGeom>
          <a:solidFill>
            <a:srgbClr val="00B0F0"/>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Once the block is created successfully, the block will be added by the government to the blockchain.</a:t>
            </a:r>
          </a:p>
        </p:txBody>
      </p:sp>
      <p:sp>
        <p:nvSpPr>
          <p:cNvPr id="18" name="TextBox 17">
            <a:extLst>
              <a:ext uri="{FF2B5EF4-FFF2-40B4-BE49-F238E27FC236}">
                <a16:creationId xmlns:a16="http://schemas.microsoft.com/office/drawing/2014/main" id="{E4BC677A-8366-4538-8F6F-085E1374FB05}"/>
              </a:ext>
            </a:extLst>
          </p:cNvPr>
          <p:cNvSpPr txBox="1"/>
          <p:nvPr/>
        </p:nvSpPr>
        <p:spPr>
          <a:xfrm>
            <a:off x="938644" y="5572747"/>
            <a:ext cx="306201" cy="307777"/>
          </a:xfrm>
          <a:prstGeom prst="rect">
            <a:avLst/>
          </a:prstGeom>
          <a:solidFill>
            <a:srgbClr val="0070C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sz="1400" b="1" dirty="0">
                <a:solidFill>
                  <a:schemeClr val="bg1"/>
                </a:solidFill>
                <a:latin typeface="Rockwell" panose="02060603020205020403" pitchFamily="18" charset="0"/>
              </a:rPr>
              <a:t>8</a:t>
            </a:r>
          </a:p>
        </p:txBody>
      </p:sp>
      <p:sp>
        <p:nvSpPr>
          <p:cNvPr id="22" name="Rectangle 21">
            <a:extLst>
              <a:ext uri="{FF2B5EF4-FFF2-40B4-BE49-F238E27FC236}">
                <a16:creationId xmlns:a16="http://schemas.microsoft.com/office/drawing/2014/main" id="{5EE16FF3-BE94-4202-882C-A079224DE1C1}"/>
              </a:ext>
            </a:extLst>
          </p:cNvPr>
          <p:cNvSpPr/>
          <p:nvPr/>
        </p:nvSpPr>
        <p:spPr>
          <a:xfrm>
            <a:off x="1169407" y="5534989"/>
            <a:ext cx="3159519" cy="400110"/>
          </a:xfrm>
          <a:prstGeom prst="rect">
            <a:avLst/>
          </a:prstGeom>
        </p:spPr>
        <p:txBody>
          <a:bodyPr wrap="none">
            <a:spAutoFit/>
          </a:bodyPr>
          <a:lstStyle/>
          <a:p>
            <a:r>
              <a:rPr lang="en-US" sz="2000" dirty="0">
                <a:latin typeface="Rockwell" panose="02060603020205020403" pitchFamily="18" charset="0"/>
              </a:rPr>
              <a:t>Adding to the blockchain</a:t>
            </a:r>
          </a:p>
        </p:txBody>
      </p:sp>
    </p:spTree>
    <p:extLst>
      <p:ext uri="{BB962C8B-B14F-4D97-AF65-F5344CB8AC3E}">
        <p14:creationId xmlns:p14="http://schemas.microsoft.com/office/powerpoint/2010/main" val="354700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2BBF-29B3-44FA-BF36-2D74C716FB67}"/>
              </a:ext>
            </a:extLst>
          </p:cNvPr>
          <p:cNvSpPr>
            <a:spLocks noGrp="1"/>
          </p:cNvSpPr>
          <p:nvPr>
            <p:ph type="title"/>
          </p:nvPr>
        </p:nvSpPr>
        <p:spPr/>
        <p:txBody>
          <a:bodyPr/>
          <a:lstStyle/>
          <a:p>
            <a:r>
              <a:rPr lang="en-US" dirty="0"/>
              <a:t>Broadcasting the updated blockchain</a:t>
            </a:r>
            <a:endParaRPr lang="en-IN" dirty="0"/>
          </a:p>
        </p:txBody>
      </p:sp>
      <p:sp>
        <p:nvSpPr>
          <p:cNvPr id="3" name="Content Placeholder 2">
            <a:extLst>
              <a:ext uri="{FF2B5EF4-FFF2-40B4-BE49-F238E27FC236}">
                <a16:creationId xmlns:a16="http://schemas.microsoft.com/office/drawing/2014/main" id="{CFE4A20A-3D74-4247-9EC9-DD5620CB4FEB}"/>
              </a:ext>
            </a:extLst>
          </p:cNvPr>
          <p:cNvSpPr>
            <a:spLocks noGrp="1"/>
          </p:cNvSpPr>
          <p:nvPr>
            <p:ph idx="1"/>
          </p:nvPr>
        </p:nvSpPr>
        <p:spPr>
          <a:xfrm>
            <a:off x="1309540" y="2306392"/>
            <a:ext cx="10515600" cy="3670202"/>
          </a:xfrm>
        </p:spPr>
        <p:txBody>
          <a:bodyPr>
            <a:normAutofit/>
          </a:bodyPr>
          <a:lstStyle/>
          <a:p>
            <a:pPr marL="63500" marR="96520" algn="just">
              <a:lnSpc>
                <a:spcPct val="115000"/>
              </a:lnSpc>
              <a:spcBef>
                <a:spcPts val="885"/>
              </a:spcBef>
              <a:spcAft>
                <a:spcPts val="0"/>
              </a:spcAft>
            </a:pPr>
            <a:r>
              <a:rPr lang="en-US" sz="2900" dirty="0"/>
              <a:t>The updated blockchain is now being broadcast to all the nodes (real estate agencies) in the network. This is done by replacing the blockchain of all the nodes with the new blockchain along with the added block.</a:t>
            </a:r>
            <a:endParaRPr lang="en-IN" sz="2900" dirty="0"/>
          </a:p>
          <a:p>
            <a:pPr marL="63500" marR="93980" algn="just">
              <a:lnSpc>
                <a:spcPct val="115000"/>
              </a:lnSpc>
              <a:spcBef>
                <a:spcPts val="5"/>
              </a:spcBef>
              <a:spcAft>
                <a:spcPts val="0"/>
              </a:spcAft>
            </a:pPr>
            <a:r>
              <a:rPr lang="en-US" sz="2900" dirty="0"/>
              <a:t>If an agency wants to get integrated to the blockchain, then an add node module is used to add the node to the blockchain network.</a:t>
            </a:r>
            <a:endParaRPr lang="en-IN" sz="2900" dirty="0"/>
          </a:p>
          <a:p>
            <a:pPr marL="0" indent="0">
              <a:buNone/>
            </a:pPr>
            <a:endParaRPr lang="en-US" dirty="0"/>
          </a:p>
          <a:p>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0D597861-D575-4F78-951F-02080615EB68}"/>
              </a:ext>
            </a:extLst>
          </p:cNvPr>
          <p:cNvSpPr>
            <a:spLocks noGrp="1"/>
          </p:cNvSpPr>
          <p:nvPr>
            <p:ph type="sldNum" sz="quarter" idx="12"/>
          </p:nvPr>
        </p:nvSpPr>
        <p:spPr/>
        <p:txBody>
          <a:bodyPr/>
          <a:lstStyle/>
          <a:p>
            <a:fld id="{672B7600-67E3-4D97-B453-880E2742B982}" type="slidenum">
              <a:rPr lang="en-US" smtClean="0"/>
              <a:t>11</a:t>
            </a:fld>
            <a:endParaRPr lang="en-US"/>
          </a:p>
        </p:txBody>
      </p:sp>
    </p:spTree>
    <p:extLst>
      <p:ext uri="{BB962C8B-B14F-4D97-AF65-F5344CB8AC3E}">
        <p14:creationId xmlns:p14="http://schemas.microsoft.com/office/powerpoint/2010/main" val="3294856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51A68A75-A9AE-E34D-8F85-2885050CED3D}"/>
              </a:ext>
            </a:extLst>
          </p:cNvPr>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7851 h 6858000"/>
              <a:gd name="connsiteX3" fmla="*/ 7614049 w 12192000"/>
              <a:gd name="connsiteY3" fmla="*/ 737851 h 6858000"/>
              <a:gd name="connsiteX4" fmla="*/ 7614049 w 12192000"/>
              <a:gd name="connsiteY4" fmla="*/ 739120 h 6858000"/>
              <a:gd name="connsiteX5" fmla="*/ 6092207 w 12192000"/>
              <a:gd name="connsiteY5" fmla="*/ 2260835 h 6858000"/>
              <a:gd name="connsiteX6" fmla="*/ 7614049 w 12192000"/>
              <a:gd name="connsiteY6" fmla="*/ 3782690 h 6858000"/>
              <a:gd name="connsiteX7" fmla="*/ 12192000 w 12192000"/>
              <a:gd name="connsiteY7" fmla="*/ 3782690 h 6858000"/>
              <a:gd name="connsiteX8" fmla="*/ 12192000 w 12192000"/>
              <a:gd name="connsiteY8" fmla="*/ 6858000 h 6858000"/>
              <a:gd name="connsiteX9" fmla="*/ 0 w 121920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737851"/>
                </a:lnTo>
                <a:lnTo>
                  <a:pt x="7614049" y="737851"/>
                </a:lnTo>
                <a:lnTo>
                  <a:pt x="7614049" y="739120"/>
                </a:lnTo>
                <a:cubicBezTo>
                  <a:pt x="6773351" y="739120"/>
                  <a:pt x="6092207" y="1420403"/>
                  <a:pt x="6092207" y="2260835"/>
                </a:cubicBezTo>
                <a:cubicBezTo>
                  <a:pt x="6092207" y="3101408"/>
                  <a:pt x="6773351" y="3782690"/>
                  <a:pt x="7614049" y="3782690"/>
                </a:cubicBezTo>
                <a:lnTo>
                  <a:pt x="12192000" y="3782690"/>
                </a:lnTo>
                <a:lnTo>
                  <a:pt x="12192000" y="6858000"/>
                </a:lnTo>
                <a:lnTo>
                  <a:pt x="0" y="685800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Shape">
            <a:extLst>
              <a:ext uri="{FF2B5EF4-FFF2-40B4-BE49-F238E27FC236}">
                <a16:creationId xmlns:a16="http://schemas.microsoft.com/office/drawing/2014/main" id="{1F422F15-8578-E045-866F-42433D99F098}"/>
              </a:ext>
            </a:extLst>
          </p:cNvPr>
          <p:cNvSpPr/>
          <p:nvPr/>
        </p:nvSpPr>
        <p:spPr>
          <a:xfrm>
            <a:off x="5940535" y="270191"/>
            <a:ext cx="3757709" cy="3995347"/>
          </a:xfrm>
          <a:custGeom>
            <a:avLst/>
            <a:gdLst/>
            <a:ahLst/>
            <a:cxnLst>
              <a:cxn ang="0">
                <a:pos x="wd2" y="hd2"/>
              </a:cxn>
              <a:cxn ang="5400000">
                <a:pos x="wd2" y="hd2"/>
              </a:cxn>
              <a:cxn ang="10800000">
                <a:pos x="wd2" y="hd2"/>
              </a:cxn>
              <a:cxn ang="16200000">
                <a:pos x="wd2" y="hd2"/>
              </a:cxn>
            </a:cxnLst>
            <a:rect l="0" t="0" r="r" b="b"/>
            <a:pathLst>
              <a:path w="21593" h="21573" extrusionOk="0">
                <a:moveTo>
                  <a:pt x="10059" y="0"/>
                </a:moveTo>
                <a:cubicBezTo>
                  <a:pt x="8824" y="7"/>
                  <a:pt x="7641" y="191"/>
                  <a:pt x="6529" y="533"/>
                </a:cubicBezTo>
                <a:cubicBezTo>
                  <a:pt x="5070" y="983"/>
                  <a:pt x="4452" y="2601"/>
                  <a:pt x="5287" y="3815"/>
                </a:cubicBezTo>
                <a:lnTo>
                  <a:pt x="5324" y="3863"/>
                </a:lnTo>
                <a:cubicBezTo>
                  <a:pt x="5905" y="4702"/>
                  <a:pt x="7009" y="5057"/>
                  <a:pt x="8026" y="4743"/>
                </a:cubicBezTo>
                <a:cubicBezTo>
                  <a:pt x="8643" y="4552"/>
                  <a:pt x="9304" y="4450"/>
                  <a:pt x="9987" y="4436"/>
                </a:cubicBezTo>
                <a:cubicBezTo>
                  <a:pt x="13705" y="4375"/>
                  <a:pt x="16843" y="7241"/>
                  <a:pt x="16865" y="10742"/>
                </a:cubicBezTo>
                <a:cubicBezTo>
                  <a:pt x="16894" y="14271"/>
                  <a:pt x="13858" y="17137"/>
                  <a:pt x="10110" y="17137"/>
                </a:cubicBezTo>
                <a:cubicBezTo>
                  <a:pt x="8607" y="17137"/>
                  <a:pt x="7219" y="16680"/>
                  <a:pt x="6101" y="15895"/>
                </a:cubicBezTo>
                <a:lnTo>
                  <a:pt x="0" y="15895"/>
                </a:lnTo>
                <a:cubicBezTo>
                  <a:pt x="1939" y="19273"/>
                  <a:pt x="5738" y="21573"/>
                  <a:pt x="10110" y="21573"/>
                </a:cubicBezTo>
                <a:cubicBezTo>
                  <a:pt x="16458" y="21573"/>
                  <a:pt x="21600" y="16734"/>
                  <a:pt x="21593" y="10770"/>
                </a:cubicBezTo>
                <a:cubicBezTo>
                  <a:pt x="21578" y="4818"/>
                  <a:pt x="16392" y="-27"/>
                  <a:pt x="10059" y="0"/>
                </a:cubicBezTo>
                <a:close/>
              </a:path>
            </a:pathLst>
          </a:custGeom>
          <a:gradFill>
            <a:gsLst>
              <a:gs pos="0">
                <a:schemeClr val="accent5">
                  <a:lumMod val="50000"/>
                </a:schemeClr>
              </a:gs>
              <a:gs pos="60000">
                <a:schemeClr val="accent4"/>
              </a:gs>
              <a:gs pos="100000">
                <a:schemeClr val="accent1"/>
              </a:gs>
            </a:gsLst>
            <a:lin ang="16200000" scaled="0"/>
          </a:gra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12DAAE8F-2DD7-AE41-B816-8F7580491C07}"/>
              </a:ext>
            </a:extLst>
          </p:cNvPr>
          <p:cNvSpPr/>
          <p:nvPr/>
        </p:nvSpPr>
        <p:spPr>
          <a:xfrm>
            <a:off x="0" y="1319264"/>
            <a:ext cx="8612510" cy="1893390"/>
          </a:xfrm>
          <a:custGeom>
            <a:avLst/>
            <a:gdLst/>
            <a:ahLst/>
            <a:cxnLst>
              <a:cxn ang="0">
                <a:pos x="wd2" y="hd2"/>
              </a:cxn>
              <a:cxn ang="5400000">
                <a:pos x="wd2" y="hd2"/>
              </a:cxn>
              <a:cxn ang="10800000">
                <a:pos x="wd2" y="hd2"/>
              </a:cxn>
              <a:cxn ang="16200000">
                <a:pos x="wd2" y="hd2"/>
              </a:cxn>
            </a:cxnLst>
            <a:rect l="0" t="0" r="r" b="b"/>
            <a:pathLst>
              <a:path w="21600" h="21600" extrusionOk="0">
                <a:moveTo>
                  <a:pt x="19226" y="0"/>
                </a:moveTo>
                <a:lnTo>
                  <a:pt x="0" y="0"/>
                </a:lnTo>
                <a:lnTo>
                  <a:pt x="0" y="21600"/>
                </a:lnTo>
                <a:lnTo>
                  <a:pt x="19226" y="21600"/>
                </a:lnTo>
                <a:cubicBezTo>
                  <a:pt x="20538" y="21600"/>
                  <a:pt x="21600" y="16770"/>
                  <a:pt x="21600" y="10800"/>
                </a:cubicBezTo>
                <a:lnTo>
                  <a:pt x="21600" y="10800"/>
                </a:lnTo>
                <a:cubicBezTo>
                  <a:pt x="21600" y="4845"/>
                  <a:pt x="20538" y="0"/>
                  <a:pt x="19226" y="0"/>
                </a:cubicBezTo>
                <a:close/>
              </a:path>
            </a:pathLst>
          </a:custGeom>
          <a:solidFill>
            <a:schemeClr val="bg1">
              <a:alpha val="85000"/>
            </a:schemeClr>
          </a:soli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0" y="1319264"/>
            <a:ext cx="7321550" cy="1801007"/>
          </a:xfrm>
        </p:spPr>
        <p:txBody>
          <a:bodyPr>
            <a:normAutofit/>
          </a:bodyPr>
          <a:lstStyle/>
          <a:p>
            <a:r>
              <a:rPr lang="en-US" dirty="0"/>
              <a:t>Now let the demo begin…</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p:txBody>
          <a:bodyPr/>
          <a:lstStyle/>
          <a:p>
            <a:fld id="{672B7600-67E3-4D97-B453-880E2742B982}" type="slidenum">
              <a:rPr lang="en-US" smtClean="0"/>
              <a:pPr/>
              <a:t>12</a:t>
            </a:fld>
            <a:endParaRPr lang="en-US"/>
          </a:p>
        </p:txBody>
      </p:sp>
    </p:spTree>
    <p:extLst>
      <p:ext uri="{BB962C8B-B14F-4D97-AF65-F5344CB8AC3E}">
        <p14:creationId xmlns:p14="http://schemas.microsoft.com/office/powerpoint/2010/main" val="48035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825625"/>
            <a:ext cx="5056573" cy="4351338"/>
          </a:xfrm>
        </p:spPr>
        <p:txBody>
          <a:bodyPr>
            <a:normAutofit fontScale="92500" lnSpcReduction="10000"/>
          </a:bodyPr>
          <a:lstStyle/>
          <a:p>
            <a:pPr>
              <a:lnSpc>
                <a:spcPct val="107000"/>
              </a:lnSpc>
              <a:spcAft>
                <a:spcPts val="800"/>
              </a:spcAft>
            </a:pPr>
            <a:r>
              <a:rPr lang="en-US" sz="1800" dirty="0">
                <a:effectLst/>
                <a:latin typeface="Arial" panose="020B0604020202020204" pitchFamily="34" charset="0"/>
                <a:ea typeface="Arial" panose="020B0604020202020204" pitchFamily="34" charset="0"/>
                <a:cs typeface="Mangal" panose="02040503050203030202" pitchFamily="18" charset="0"/>
              </a:rPr>
              <a:t>The current property registration system is riddled with inconsistencies and inefficiencies, resulting in a lack of protection for property records, with citizens bearing the brunt of the burden. Similarly, tens of thousands of others are facing such crisis. </a:t>
            </a:r>
          </a:p>
          <a:p>
            <a:pPr>
              <a:lnSpc>
                <a:spcPct val="107000"/>
              </a:lnSpc>
              <a:spcAft>
                <a:spcPts val="800"/>
              </a:spcAft>
            </a:pPr>
            <a:r>
              <a:rPr lang="en-US" sz="1800" dirty="0">
                <a:effectLst/>
                <a:latin typeface="Arial" panose="020B0604020202020204" pitchFamily="34" charset="0"/>
                <a:ea typeface="Arial" panose="020B0604020202020204" pitchFamily="34" charset="0"/>
                <a:cs typeface="Mangal" panose="02040503050203030202" pitchFamily="18" charset="0"/>
              </a:rPr>
              <a:t>With the help of Blockchain, all documents can be stored indefinitely, are easily accessible, and no one can ever doubt the authenticity of the data because they are constantly supplied into the system. As a result, no one can ever change it, and any participant can view the records at any moment. In fact, because of Blockchain's transparency, it's possible to follow changes made in property records.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2</a:t>
            </a:fld>
            <a:endParaRPr lang="en-US"/>
          </a:p>
        </p:txBody>
      </p:sp>
      <p:pic>
        <p:nvPicPr>
          <p:cNvPr id="3" name="Picture 2">
            <a:extLst>
              <a:ext uri="{FF2B5EF4-FFF2-40B4-BE49-F238E27FC236}">
                <a16:creationId xmlns:a16="http://schemas.microsoft.com/office/drawing/2014/main" id="{987E8F7D-7634-4856-8286-DC4452E6EE3A}"/>
              </a:ext>
            </a:extLst>
          </p:cNvPr>
          <p:cNvPicPr>
            <a:picLocks noChangeAspect="1"/>
          </p:cNvPicPr>
          <p:nvPr/>
        </p:nvPicPr>
        <p:blipFill>
          <a:blip r:embed="rId3"/>
          <a:stretch>
            <a:fillRect/>
          </a:stretch>
        </p:blipFill>
        <p:spPr>
          <a:xfrm>
            <a:off x="7110461" y="2388551"/>
            <a:ext cx="3613397" cy="2707689"/>
          </a:xfrm>
          <a:prstGeom prst="rect">
            <a:avLst/>
          </a:prstGeom>
        </p:spPr>
      </p:pic>
    </p:spTree>
    <p:extLst>
      <p:ext uri="{BB962C8B-B14F-4D97-AF65-F5344CB8AC3E}">
        <p14:creationId xmlns:p14="http://schemas.microsoft.com/office/powerpoint/2010/main" val="211399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EF8354BC-1647-8A49-B5AC-0CD248FB631D}"/>
              </a:ext>
            </a:extLst>
          </p:cNvPr>
          <p:cNvSpPr/>
          <p:nvPr/>
        </p:nvSpPr>
        <p:spPr>
          <a:xfrm>
            <a:off x="3913091" y="1045772"/>
            <a:ext cx="4364530" cy="5812228"/>
          </a:xfrm>
          <a:custGeom>
            <a:avLst/>
            <a:gdLst/>
            <a:ahLst/>
            <a:cxnLst>
              <a:cxn ang="0">
                <a:pos x="wd2" y="hd2"/>
              </a:cxn>
              <a:cxn ang="5400000">
                <a:pos x="wd2" y="hd2"/>
              </a:cxn>
              <a:cxn ang="10800000">
                <a:pos x="wd2" y="hd2"/>
              </a:cxn>
              <a:cxn ang="16200000">
                <a:pos x="wd2" y="hd2"/>
              </a:cxn>
            </a:cxnLst>
            <a:rect l="0" t="0" r="r" b="b"/>
            <a:pathLst>
              <a:path w="21600" h="21600" extrusionOk="0">
                <a:moveTo>
                  <a:pt x="21600" y="8110"/>
                </a:moveTo>
                <a:cubicBezTo>
                  <a:pt x="21600" y="3634"/>
                  <a:pt x="16767" y="0"/>
                  <a:pt x="10800" y="0"/>
                </a:cubicBezTo>
                <a:lnTo>
                  <a:pt x="10800" y="0"/>
                </a:lnTo>
                <a:cubicBezTo>
                  <a:pt x="4839" y="0"/>
                  <a:pt x="0" y="3629"/>
                  <a:pt x="0" y="8110"/>
                </a:cubicBezTo>
                <a:lnTo>
                  <a:pt x="0" y="21600"/>
                </a:lnTo>
                <a:lnTo>
                  <a:pt x="21594" y="21600"/>
                </a:lnTo>
                <a:lnTo>
                  <a:pt x="21594" y="8110"/>
                </a:lnTo>
                <a:close/>
              </a:path>
            </a:pathLst>
          </a:custGeom>
          <a:solidFill>
            <a:schemeClr val="bg2">
              <a:lumMod val="10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C969B415-96FB-494E-8517-052227B3089F}"/>
              </a:ext>
            </a:extLst>
          </p:cNvPr>
          <p:cNvSpPr/>
          <p:nvPr/>
        </p:nvSpPr>
        <p:spPr>
          <a:xfrm>
            <a:off x="3232708" y="831577"/>
            <a:ext cx="5726584" cy="5385107"/>
          </a:xfrm>
          <a:custGeom>
            <a:avLst/>
            <a:gdLst/>
            <a:ahLst/>
            <a:cxnLst>
              <a:cxn ang="0">
                <a:pos x="wd2" y="hd2"/>
              </a:cxn>
              <a:cxn ang="5400000">
                <a:pos x="wd2" y="hd2"/>
              </a:cxn>
              <a:cxn ang="10800000">
                <a:pos x="wd2" y="hd2"/>
              </a:cxn>
              <a:cxn ang="16200000">
                <a:pos x="wd2" y="hd2"/>
              </a:cxn>
            </a:cxnLst>
            <a:rect l="0" t="0" r="r" b="b"/>
            <a:pathLst>
              <a:path w="21572" h="21585" extrusionOk="0">
                <a:moveTo>
                  <a:pt x="21572" y="10055"/>
                </a:moveTo>
                <a:cubicBezTo>
                  <a:pt x="21567" y="8823"/>
                  <a:pt x="21377" y="7641"/>
                  <a:pt x="21035" y="6530"/>
                </a:cubicBezTo>
                <a:cubicBezTo>
                  <a:pt x="20584" y="5070"/>
                  <a:pt x="18966" y="4454"/>
                  <a:pt x="17756" y="5293"/>
                </a:cubicBezTo>
                <a:lnTo>
                  <a:pt x="17708" y="5328"/>
                </a:lnTo>
                <a:cubicBezTo>
                  <a:pt x="16868" y="5909"/>
                  <a:pt x="16517" y="7015"/>
                  <a:pt x="16825" y="8030"/>
                </a:cubicBezTo>
                <a:cubicBezTo>
                  <a:pt x="17015" y="8651"/>
                  <a:pt x="17120" y="9308"/>
                  <a:pt x="17134" y="9989"/>
                </a:cubicBezTo>
                <a:cubicBezTo>
                  <a:pt x="17196" y="13706"/>
                  <a:pt x="14329" y="16843"/>
                  <a:pt x="10831" y="16868"/>
                </a:cubicBezTo>
                <a:cubicBezTo>
                  <a:pt x="7304" y="16893"/>
                  <a:pt x="4438" y="13858"/>
                  <a:pt x="4438" y="10111"/>
                </a:cubicBezTo>
                <a:cubicBezTo>
                  <a:pt x="4438" y="8611"/>
                  <a:pt x="4898" y="7222"/>
                  <a:pt x="5676" y="6101"/>
                </a:cubicBezTo>
                <a:lnTo>
                  <a:pt x="5676" y="0"/>
                </a:lnTo>
                <a:cubicBezTo>
                  <a:pt x="2297" y="1939"/>
                  <a:pt x="0" y="5737"/>
                  <a:pt x="0" y="10111"/>
                </a:cubicBezTo>
                <a:cubicBezTo>
                  <a:pt x="0" y="16454"/>
                  <a:pt x="4836" y="21600"/>
                  <a:pt x="10802" y="21585"/>
                </a:cubicBezTo>
                <a:cubicBezTo>
                  <a:pt x="16754" y="21575"/>
                  <a:pt x="21600" y="16383"/>
                  <a:pt x="21572" y="10055"/>
                </a:cubicBezTo>
                <a:close/>
              </a:path>
            </a:pathLst>
          </a:custGeom>
          <a:gradFill>
            <a:gsLst>
              <a:gs pos="0">
                <a:schemeClr val="accent5">
                  <a:lumMod val="50000"/>
                </a:schemeClr>
              </a:gs>
              <a:gs pos="60000">
                <a:schemeClr val="accent4"/>
              </a:gs>
              <a:gs pos="100000">
                <a:schemeClr val="accent1"/>
              </a:gs>
            </a:gsLst>
            <a:lin ang="1800000" scaled="0"/>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6C79E49-8BE1-CF41-967A-A000FB40E48C}"/>
              </a:ext>
            </a:extLst>
          </p:cNvPr>
          <p:cNvSpPr/>
          <p:nvPr/>
        </p:nvSpPr>
        <p:spPr>
          <a:xfrm>
            <a:off x="4732070" y="0"/>
            <a:ext cx="2712707" cy="4658099"/>
          </a:xfrm>
          <a:custGeom>
            <a:avLst/>
            <a:gdLst/>
            <a:ahLst/>
            <a:cxnLst>
              <a:cxn ang="0">
                <a:pos x="wd2" y="hd2"/>
              </a:cxn>
              <a:cxn ang="5400000">
                <a:pos x="wd2" y="hd2"/>
              </a:cxn>
              <a:cxn ang="10800000">
                <a:pos x="wd2" y="hd2"/>
              </a:cxn>
              <a:cxn ang="16200000">
                <a:pos x="wd2" y="hd2"/>
              </a:cxn>
            </a:cxnLst>
            <a:rect l="0" t="0" r="r" b="b"/>
            <a:pathLst>
              <a:path w="21600" h="21600" extrusionOk="0">
                <a:moveTo>
                  <a:pt x="21600" y="15308"/>
                </a:moveTo>
                <a:lnTo>
                  <a:pt x="21600" y="0"/>
                </a:lnTo>
                <a:lnTo>
                  <a:pt x="0" y="0"/>
                </a:lnTo>
                <a:lnTo>
                  <a:pt x="0" y="15308"/>
                </a:lnTo>
                <a:cubicBezTo>
                  <a:pt x="0" y="18784"/>
                  <a:pt x="4836" y="21600"/>
                  <a:pt x="10805" y="21600"/>
                </a:cubicBezTo>
                <a:lnTo>
                  <a:pt x="10805" y="21600"/>
                </a:lnTo>
                <a:cubicBezTo>
                  <a:pt x="16764" y="21600"/>
                  <a:pt x="21600" y="18784"/>
                  <a:pt x="21600" y="15308"/>
                </a:cubicBezTo>
                <a:close/>
              </a:path>
            </a:pathLst>
          </a:custGeom>
          <a:solidFill>
            <a:schemeClr val="bg1">
              <a:alpha val="85000"/>
            </a:schemeClr>
          </a:solidFill>
          <a:ln w="12700">
            <a:miter lim="400000"/>
          </a:ln>
        </p:spPr>
        <p:txBody>
          <a:bodyPr lIns="38100" tIns="38100" rIns="38100" bIns="38100" anchor="ctr"/>
          <a:lstStyle/>
          <a:p>
            <a:pPr>
              <a:defRPr sz="3000">
                <a:solidFill>
                  <a:srgbClr val="FFFFFF"/>
                </a:solidFill>
              </a:defRPr>
            </a:pPr>
            <a:endParaRPr/>
          </a:p>
        </p:txBody>
      </p:sp>
      <p:sp>
        <p:nvSpPr>
          <p:cNvPr id="6" name="Slide Number Placeholder 5">
            <a:extLst>
              <a:ext uri="{FF2B5EF4-FFF2-40B4-BE49-F238E27FC236}">
                <a16:creationId xmlns:a16="http://schemas.microsoft.com/office/drawing/2014/main" id="{27CE8A21-3691-4C04-B978-15B30DA2E932}"/>
              </a:ext>
            </a:extLst>
          </p:cNvPr>
          <p:cNvSpPr>
            <a:spLocks noGrp="1"/>
          </p:cNvSpPr>
          <p:nvPr>
            <p:ph type="sldNum" sz="quarter" idx="12"/>
          </p:nvPr>
        </p:nvSpPr>
        <p:spPr/>
        <p:txBody>
          <a:bodyPr/>
          <a:lstStyle/>
          <a:p>
            <a:fld id="{672B7600-67E3-4D97-B453-880E2742B982}" type="slidenum">
              <a:rPr lang="en-US" smtClean="0"/>
              <a:pPr/>
              <a:t>3</a:t>
            </a:fld>
            <a:endParaRPr lang="en-US"/>
          </a:p>
        </p:txBody>
      </p:sp>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4872942" y="190263"/>
            <a:ext cx="2419109" cy="2930676"/>
          </a:xfrm>
        </p:spPr>
        <p:txBody>
          <a:bodyPr>
            <a:normAutofit/>
          </a:bodyPr>
          <a:lstStyle/>
          <a:p>
            <a:pPr algn="just"/>
            <a:r>
              <a:rPr lang="en-US" dirty="0"/>
              <a:t>	</a:t>
            </a:r>
            <a:endParaRPr lang="en-US" sz="27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4872941" y="2473238"/>
            <a:ext cx="2419109" cy="1289015"/>
          </a:xfrm>
        </p:spPr>
        <p:txBody>
          <a:bodyPr>
            <a:noAutofit/>
          </a:bodyPr>
          <a:lstStyle/>
          <a:p>
            <a:r>
              <a:rPr lang="en-US" sz="3600" b="1" dirty="0">
                <a:solidFill>
                  <a:schemeClr val="tx1"/>
                </a:solidFill>
              </a:rPr>
              <a:t>General Description</a:t>
            </a:r>
          </a:p>
          <a:p>
            <a:endParaRPr lang="en-US" sz="3600" b="1" dirty="0">
              <a:solidFill>
                <a:schemeClr val="tx1"/>
              </a:solidFill>
            </a:endParaRPr>
          </a:p>
        </p:txBody>
      </p:sp>
    </p:spTree>
    <p:extLst>
      <p:ext uri="{BB962C8B-B14F-4D97-AF65-F5344CB8AC3E}">
        <p14:creationId xmlns:p14="http://schemas.microsoft.com/office/powerpoint/2010/main" val="204450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Product Perspective</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4</a:t>
            </a:fld>
            <a:endParaRPr lang="en-US"/>
          </a:p>
        </p:txBody>
      </p:sp>
      <p:sp>
        <p:nvSpPr>
          <p:cNvPr id="2" name="Rectangle 1">
            <a:extLst>
              <a:ext uri="{FF2B5EF4-FFF2-40B4-BE49-F238E27FC236}">
                <a16:creationId xmlns:a16="http://schemas.microsoft.com/office/drawing/2014/main" id="{3AA22C1A-13DE-42F8-8388-88B482557EF7}"/>
              </a:ext>
            </a:extLst>
          </p:cNvPr>
          <p:cNvSpPr/>
          <p:nvPr/>
        </p:nvSpPr>
        <p:spPr>
          <a:xfrm>
            <a:off x="675589" y="2266612"/>
            <a:ext cx="5103043" cy="16968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The focus of real estate technology has typically been on listings and connecting buyers and sellers. However, blockchain has the potential to bring new ways to trade real estate and to enable trading platforms and online markets to more thoroughly support real estate transactions. </a:t>
            </a:r>
            <a:endParaRPr lang="en-IN" dirty="0">
              <a:solidFill>
                <a:sysClr val="windowText" lastClr="000000"/>
              </a:solidFill>
            </a:endParaRPr>
          </a:p>
        </p:txBody>
      </p:sp>
      <p:sp>
        <p:nvSpPr>
          <p:cNvPr id="7" name="Rectangle 6">
            <a:extLst>
              <a:ext uri="{FF2B5EF4-FFF2-40B4-BE49-F238E27FC236}">
                <a16:creationId xmlns:a16="http://schemas.microsoft.com/office/drawing/2014/main" id="{CBFFB6AE-8DEB-4CE1-B828-20CEC3D02093}"/>
              </a:ext>
            </a:extLst>
          </p:cNvPr>
          <p:cNvSpPr/>
          <p:nvPr/>
        </p:nvSpPr>
        <p:spPr>
          <a:xfrm>
            <a:off x="6250757" y="2266611"/>
            <a:ext cx="5103043" cy="16968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The real estate ecosystem has traditionally included brokers, lawyers, and banks. However, blockchain has the potential to change their roles and involvement in real estate transactions. Listings, payments, and legal documents are all functions that new platforms could someday take over. </a:t>
            </a:r>
            <a:endParaRPr lang="en-IN" dirty="0">
              <a:solidFill>
                <a:sysClr val="windowText" lastClr="000000"/>
              </a:solidFill>
            </a:endParaRPr>
          </a:p>
        </p:txBody>
      </p:sp>
      <p:sp>
        <p:nvSpPr>
          <p:cNvPr id="9" name="Rectangle 8">
            <a:extLst>
              <a:ext uri="{FF2B5EF4-FFF2-40B4-BE49-F238E27FC236}">
                <a16:creationId xmlns:a16="http://schemas.microsoft.com/office/drawing/2014/main" id="{EF45C038-80AF-4FC3-A635-38D4E404F761}"/>
              </a:ext>
            </a:extLst>
          </p:cNvPr>
          <p:cNvSpPr/>
          <p:nvPr/>
        </p:nvSpPr>
        <p:spPr>
          <a:xfrm>
            <a:off x="3375582" y="4327786"/>
            <a:ext cx="5103043" cy="169682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By eliminating intermediaries, buyers and sellers will get better value for their money because they will save on commissions and fees charged by these intermediaries. This also speeds up the process by eliminating the back-and-forth between these middlemen.</a:t>
            </a:r>
          </a:p>
        </p:txBody>
      </p:sp>
    </p:spTree>
    <p:extLst>
      <p:ext uri="{BB962C8B-B14F-4D97-AF65-F5344CB8AC3E}">
        <p14:creationId xmlns:p14="http://schemas.microsoft.com/office/powerpoint/2010/main" val="340168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Objective</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5</a:t>
            </a:fld>
            <a:endParaRPr lang="en-US"/>
          </a:p>
        </p:txBody>
      </p:sp>
      <p:sp>
        <p:nvSpPr>
          <p:cNvPr id="10" name="Freeform: Shape 9">
            <a:extLst>
              <a:ext uri="{FF2B5EF4-FFF2-40B4-BE49-F238E27FC236}">
                <a16:creationId xmlns:a16="http://schemas.microsoft.com/office/drawing/2014/main" id="{C6D6A455-A9B6-46F4-A964-168FB2BA92DC}"/>
              </a:ext>
            </a:extLst>
          </p:cNvPr>
          <p:cNvSpPr/>
          <p:nvPr/>
        </p:nvSpPr>
        <p:spPr>
          <a:xfrm>
            <a:off x="1340693" y="2790885"/>
            <a:ext cx="9510601" cy="693738"/>
          </a:xfrm>
          <a:custGeom>
            <a:avLst/>
            <a:gdLst>
              <a:gd name="connsiteX0" fmla="*/ 187775 w 9510601"/>
              <a:gd name="connsiteY0" fmla="*/ 0 h 989493"/>
              <a:gd name="connsiteX1" fmla="*/ 265965 w 9510601"/>
              <a:gd name="connsiteY1" fmla="*/ 0 h 989493"/>
              <a:gd name="connsiteX2" fmla="*/ 391438 w 9510601"/>
              <a:gd name="connsiteY2" fmla="*/ 0 h 989493"/>
              <a:gd name="connsiteX3" fmla="*/ 9322826 w 9510601"/>
              <a:gd name="connsiteY3" fmla="*/ 0 h 989493"/>
              <a:gd name="connsiteX4" fmla="*/ 9510601 w 9510601"/>
              <a:gd name="connsiteY4" fmla="*/ 187637 h 989493"/>
              <a:gd name="connsiteX5" fmla="*/ 9510601 w 9510601"/>
              <a:gd name="connsiteY5" fmla="*/ 801856 h 989493"/>
              <a:gd name="connsiteX6" fmla="*/ 9322826 w 9510601"/>
              <a:gd name="connsiteY6" fmla="*/ 989493 h 989493"/>
              <a:gd name="connsiteX7" fmla="*/ 2587386 w 9510601"/>
              <a:gd name="connsiteY7" fmla="*/ 989493 h 989493"/>
              <a:gd name="connsiteX8" fmla="*/ 2414022 w 9510601"/>
              <a:gd name="connsiteY8" fmla="*/ 873777 h 989493"/>
              <a:gd name="connsiteX9" fmla="*/ 2221007 w 9510601"/>
              <a:gd name="connsiteY9" fmla="*/ 406975 h 989493"/>
              <a:gd name="connsiteX10" fmla="*/ 2047643 w 9510601"/>
              <a:gd name="connsiteY10" fmla="*/ 291259 h 989493"/>
              <a:gd name="connsiteX11" fmla="*/ 78190 w 9510601"/>
              <a:gd name="connsiteY11" fmla="*/ 291259 h 989493"/>
              <a:gd name="connsiteX12" fmla="*/ 78190 w 9510601"/>
              <a:gd name="connsiteY12" fmla="*/ 291259 h 989493"/>
              <a:gd name="connsiteX13" fmla="*/ 0 w 9510601"/>
              <a:gd name="connsiteY13" fmla="*/ 291259 h 989493"/>
              <a:gd name="connsiteX14" fmla="*/ 0 w 9510601"/>
              <a:gd name="connsiteY14" fmla="*/ 187637 h 989493"/>
              <a:gd name="connsiteX15" fmla="*/ 187775 w 9510601"/>
              <a:gd name="connsiteY15" fmla="*/ 0 h 98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10601" h="989493">
                <a:moveTo>
                  <a:pt x="187775" y="0"/>
                </a:moveTo>
                <a:lnTo>
                  <a:pt x="265965" y="0"/>
                </a:lnTo>
                <a:lnTo>
                  <a:pt x="391438" y="0"/>
                </a:lnTo>
                <a:lnTo>
                  <a:pt x="9322826" y="0"/>
                </a:lnTo>
                <a:cubicBezTo>
                  <a:pt x="9426757" y="0"/>
                  <a:pt x="9510601" y="84061"/>
                  <a:pt x="9510601" y="187637"/>
                </a:cubicBezTo>
                <a:lnTo>
                  <a:pt x="9510601" y="801856"/>
                </a:lnTo>
                <a:cubicBezTo>
                  <a:pt x="9510601" y="905432"/>
                  <a:pt x="9426757" y="989493"/>
                  <a:pt x="9322826" y="989493"/>
                </a:cubicBezTo>
                <a:lnTo>
                  <a:pt x="2587386" y="989493"/>
                </a:lnTo>
                <a:cubicBezTo>
                  <a:pt x="2511403" y="989493"/>
                  <a:pt x="2442843" y="943775"/>
                  <a:pt x="2414022" y="873777"/>
                </a:cubicBezTo>
                <a:lnTo>
                  <a:pt x="2221007" y="406975"/>
                </a:lnTo>
                <a:cubicBezTo>
                  <a:pt x="2192186" y="336977"/>
                  <a:pt x="2123626" y="291259"/>
                  <a:pt x="2047643" y="291259"/>
                </a:cubicBezTo>
                <a:lnTo>
                  <a:pt x="78190" y="291259"/>
                </a:lnTo>
                <a:lnTo>
                  <a:pt x="78190" y="291259"/>
                </a:lnTo>
                <a:lnTo>
                  <a:pt x="0" y="291259"/>
                </a:lnTo>
                <a:lnTo>
                  <a:pt x="0" y="187637"/>
                </a:lnTo>
                <a:cubicBezTo>
                  <a:pt x="0" y="84061"/>
                  <a:pt x="83844" y="0"/>
                  <a:pt x="187775" y="0"/>
                </a:cubicBezTo>
                <a:close/>
              </a:path>
            </a:pathLst>
          </a:custGeom>
          <a:solidFill>
            <a:schemeClr val="accent3"/>
          </a:solidFill>
          <a:ln w="12700">
            <a:miter lim="400000"/>
          </a:ln>
        </p:spPr>
        <p:txBody>
          <a:bodyPr wrap="square" lIns="2651760" tIns="38100" rIns="182880" bIns="38100" anchor="ctr">
            <a:noAutofit/>
          </a:bodyPr>
          <a:lstStyle/>
          <a:p>
            <a:pPr>
              <a:defRPr sz="3000">
                <a:solidFill>
                  <a:srgbClr val="FFFFFF"/>
                </a:solidFill>
              </a:defRPr>
            </a:pPr>
            <a:r>
              <a:rPr lang="en-US" sz="1600" noProof="1">
                <a:solidFill>
                  <a:schemeClr val="tx1">
                    <a:lumMod val="65000"/>
                    <a:lumOff val="35000"/>
                  </a:schemeClr>
                </a:solidFill>
              </a:rPr>
              <a:t>•	</a:t>
            </a:r>
            <a:r>
              <a:rPr lang="en-US" sz="1600" noProof="1">
                <a:solidFill>
                  <a:schemeClr val="bg1"/>
                </a:solidFill>
              </a:rPr>
              <a:t>To create a unified platform for marketplaces </a:t>
            </a:r>
          </a:p>
          <a:p>
            <a:pPr>
              <a:defRPr sz="3000">
                <a:solidFill>
                  <a:srgbClr val="FFFFFF"/>
                </a:solidFill>
              </a:defRPr>
            </a:pPr>
            <a:endParaRPr lang="en-US" sz="1600" noProof="1">
              <a:solidFill>
                <a:schemeClr val="tx1">
                  <a:lumMod val="65000"/>
                  <a:lumOff val="35000"/>
                </a:schemeClr>
              </a:solidFill>
            </a:endParaRPr>
          </a:p>
        </p:txBody>
      </p:sp>
      <p:sp>
        <p:nvSpPr>
          <p:cNvPr id="11" name="Freeform: Shape 10">
            <a:extLst>
              <a:ext uri="{FF2B5EF4-FFF2-40B4-BE49-F238E27FC236}">
                <a16:creationId xmlns:a16="http://schemas.microsoft.com/office/drawing/2014/main" id="{4821DB26-7393-4AAD-95C1-8A9CED68B2C8}"/>
              </a:ext>
            </a:extLst>
          </p:cNvPr>
          <p:cNvSpPr/>
          <p:nvPr/>
        </p:nvSpPr>
        <p:spPr>
          <a:xfrm>
            <a:off x="1301150" y="3589350"/>
            <a:ext cx="9510601" cy="693738"/>
          </a:xfrm>
          <a:custGeom>
            <a:avLst/>
            <a:gdLst>
              <a:gd name="connsiteX0" fmla="*/ 187775 w 9510601"/>
              <a:gd name="connsiteY0" fmla="*/ 0 h 989493"/>
              <a:gd name="connsiteX1" fmla="*/ 265965 w 9510601"/>
              <a:gd name="connsiteY1" fmla="*/ 0 h 989493"/>
              <a:gd name="connsiteX2" fmla="*/ 391438 w 9510601"/>
              <a:gd name="connsiteY2" fmla="*/ 0 h 989493"/>
              <a:gd name="connsiteX3" fmla="*/ 9322826 w 9510601"/>
              <a:gd name="connsiteY3" fmla="*/ 0 h 989493"/>
              <a:gd name="connsiteX4" fmla="*/ 9510601 w 9510601"/>
              <a:gd name="connsiteY4" fmla="*/ 187637 h 989493"/>
              <a:gd name="connsiteX5" fmla="*/ 9510601 w 9510601"/>
              <a:gd name="connsiteY5" fmla="*/ 801856 h 989493"/>
              <a:gd name="connsiteX6" fmla="*/ 9322826 w 9510601"/>
              <a:gd name="connsiteY6" fmla="*/ 989493 h 989493"/>
              <a:gd name="connsiteX7" fmla="*/ 2587386 w 9510601"/>
              <a:gd name="connsiteY7" fmla="*/ 989493 h 989493"/>
              <a:gd name="connsiteX8" fmla="*/ 2414022 w 9510601"/>
              <a:gd name="connsiteY8" fmla="*/ 873777 h 989493"/>
              <a:gd name="connsiteX9" fmla="*/ 2221007 w 9510601"/>
              <a:gd name="connsiteY9" fmla="*/ 406975 h 989493"/>
              <a:gd name="connsiteX10" fmla="*/ 2047643 w 9510601"/>
              <a:gd name="connsiteY10" fmla="*/ 291259 h 989493"/>
              <a:gd name="connsiteX11" fmla="*/ 78190 w 9510601"/>
              <a:gd name="connsiteY11" fmla="*/ 291259 h 989493"/>
              <a:gd name="connsiteX12" fmla="*/ 78190 w 9510601"/>
              <a:gd name="connsiteY12" fmla="*/ 291259 h 989493"/>
              <a:gd name="connsiteX13" fmla="*/ 0 w 9510601"/>
              <a:gd name="connsiteY13" fmla="*/ 291259 h 989493"/>
              <a:gd name="connsiteX14" fmla="*/ 0 w 9510601"/>
              <a:gd name="connsiteY14" fmla="*/ 187637 h 989493"/>
              <a:gd name="connsiteX15" fmla="*/ 187775 w 9510601"/>
              <a:gd name="connsiteY15" fmla="*/ 0 h 98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10601" h="989493">
                <a:moveTo>
                  <a:pt x="187775" y="0"/>
                </a:moveTo>
                <a:lnTo>
                  <a:pt x="265965" y="0"/>
                </a:lnTo>
                <a:lnTo>
                  <a:pt x="391438" y="0"/>
                </a:lnTo>
                <a:lnTo>
                  <a:pt x="9322826" y="0"/>
                </a:lnTo>
                <a:cubicBezTo>
                  <a:pt x="9426757" y="0"/>
                  <a:pt x="9510601" y="84061"/>
                  <a:pt x="9510601" y="187637"/>
                </a:cubicBezTo>
                <a:lnTo>
                  <a:pt x="9510601" y="801856"/>
                </a:lnTo>
                <a:cubicBezTo>
                  <a:pt x="9510601" y="905432"/>
                  <a:pt x="9426757" y="989493"/>
                  <a:pt x="9322826" y="989493"/>
                </a:cubicBezTo>
                <a:lnTo>
                  <a:pt x="2587386" y="989493"/>
                </a:lnTo>
                <a:cubicBezTo>
                  <a:pt x="2511403" y="989493"/>
                  <a:pt x="2442843" y="943775"/>
                  <a:pt x="2414022" y="873777"/>
                </a:cubicBezTo>
                <a:lnTo>
                  <a:pt x="2221007" y="406975"/>
                </a:lnTo>
                <a:cubicBezTo>
                  <a:pt x="2192186" y="336977"/>
                  <a:pt x="2123626" y="291259"/>
                  <a:pt x="2047643" y="291259"/>
                </a:cubicBezTo>
                <a:lnTo>
                  <a:pt x="78190" y="291259"/>
                </a:lnTo>
                <a:lnTo>
                  <a:pt x="78190" y="291259"/>
                </a:lnTo>
                <a:lnTo>
                  <a:pt x="0" y="291259"/>
                </a:lnTo>
                <a:lnTo>
                  <a:pt x="0" y="187637"/>
                </a:lnTo>
                <a:cubicBezTo>
                  <a:pt x="0" y="84061"/>
                  <a:pt x="83844" y="0"/>
                  <a:pt x="187775" y="0"/>
                </a:cubicBezTo>
                <a:close/>
              </a:path>
            </a:pathLst>
          </a:custGeom>
          <a:solidFill>
            <a:schemeClr val="accent6"/>
          </a:solidFill>
          <a:ln w="12700">
            <a:miter lim="400000"/>
          </a:ln>
        </p:spPr>
        <p:txBody>
          <a:bodyPr wrap="square" lIns="2651760" tIns="38100" rIns="182880" bIns="38100" anchor="ctr">
            <a:noAutofit/>
          </a:bodyPr>
          <a:lstStyle/>
          <a:p>
            <a:pPr>
              <a:defRPr sz="3000">
                <a:solidFill>
                  <a:srgbClr val="FFFFFF"/>
                </a:solidFill>
              </a:defRPr>
            </a:pPr>
            <a:r>
              <a:rPr lang="en-US" sz="1600" noProof="1">
                <a:solidFill>
                  <a:schemeClr val="bg1"/>
                </a:solidFill>
              </a:rPr>
              <a:t>•	To eliminate the extra cost of intermediaries</a:t>
            </a:r>
          </a:p>
          <a:p>
            <a:pPr>
              <a:defRPr sz="3000">
                <a:solidFill>
                  <a:srgbClr val="FFFFFF"/>
                </a:solidFill>
              </a:defRPr>
            </a:pPr>
            <a:endParaRPr lang="en-US" sz="1600" noProof="1">
              <a:solidFill>
                <a:schemeClr val="tx1">
                  <a:lumMod val="65000"/>
                  <a:lumOff val="35000"/>
                </a:schemeClr>
              </a:solidFill>
            </a:endParaRPr>
          </a:p>
        </p:txBody>
      </p:sp>
      <p:sp>
        <p:nvSpPr>
          <p:cNvPr id="12" name="Freeform: Shape 11">
            <a:extLst>
              <a:ext uri="{FF2B5EF4-FFF2-40B4-BE49-F238E27FC236}">
                <a16:creationId xmlns:a16="http://schemas.microsoft.com/office/drawing/2014/main" id="{D2A49EA1-FC93-4256-AFA7-851610165440}"/>
              </a:ext>
            </a:extLst>
          </p:cNvPr>
          <p:cNvSpPr/>
          <p:nvPr/>
        </p:nvSpPr>
        <p:spPr>
          <a:xfrm>
            <a:off x="1340693" y="4380403"/>
            <a:ext cx="9510601" cy="693739"/>
          </a:xfrm>
          <a:custGeom>
            <a:avLst/>
            <a:gdLst>
              <a:gd name="connsiteX0" fmla="*/ 187775 w 9510601"/>
              <a:gd name="connsiteY0" fmla="*/ 0 h 989493"/>
              <a:gd name="connsiteX1" fmla="*/ 265965 w 9510601"/>
              <a:gd name="connsiteY1" fmla="*/ 0 h 989493"/>
              <a:gd name="connsiteX2" fmla="*/ 391438 w 9510601"/>
              <a:gd name="connsiteY2" fmla="*/ 0 h 989493"/>
              <a:gd name="connsiteX3" fmla="*/ 9322826 w 9510601"/>
              <a:gd name="connsiteY3" fmla="*/ 0 h 989493"/>
              <a:gd name="connsiteX4" fmla="*/ 9510601 w 9510601"/>
              <a:gd name="connsiteY4" fmla="*/ 187637 h 989493"/>
              <a:gd name="connsiteX5" fmla="*/ 9510601 w 9510601"/>
              <a:gd name="connsiteY5" fmla="*/ 801856 h 989493"/>
              <a:gd name="connsiteX6" fmla="*/ 9322826 w 9510601"/>
              <a:gd name="connsiteY6" fmla="*/ 989493 h 989493"/>
              <a:gd name="connsiteX7" fmla="*/ 2587386 w 9510601"/>
              <a:gd name="connsiteY7" fmla="*/ 989493 h 989493"/>
              <a:gd name="connsiteX8" fmla="*/ 2414022 w 9510601"/>
              <a:gd name="connsiteY8" fmla="*/ 873777 h 989493"/>
              <a:gd name="connsiteX9" fmla="*/ 2221007 w 9510601"/>
              <a:gd name="connsiteY9" fmla="*/ 406975 h 989493"/>
              <a:gd name="connsiteX10" fmla="*/ 2047643 w 9510601"/>
              <a:gd name="connsiteY10" fmla="*/ 291259 h 989493"/>
              <a:gd name="connsiteX11" fmla="*/ 78190 w 9510601"/>
              <a:gd name="connsiteY11" fmla="*/ 291259 h 989493"/>
              <a:gd name="connsiteX12" fmla="*/ 78190 w 9510601"/>
              <a:gd name="connsiteY12" fmla="*/ 291259 h 989493"/>
              <a:gd name="connsiteX13" fmla="*/ 0 w 9510601"/>
              <a:gd name="connsiteY13" fmla="*/ 291259 h 989493"/>
              <a:gd name="connsiteX14" fmla="*/ 0 w 9510601"/>
              <a:gd name="connsiteY14" fmla="*/ 187637 h 989493"/>
              <a:gd name="connsiteX15" fmla="*/ 187775 w 9510601"/>
              <a:gd name="connsiteY15" fmla="*/ 0 h 98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10601" h="989493">
                <a:moveTo>
                  <a:pt x="187775" y="0"/>
                </a:moveTo>
                <a:lnTo>
                  <a:pt x="265965" y="0"/>
                </a:lnTo>
                <a:lnTo>
                  <a:pt x="391438" y="0"/>
                </a:lnTo>
                <a:lnTo>
                  <a:pt x="9322826" y="0"/>
                </a:lnTo>
                <a:cubicBezTo>
                  <a:pt x="9426757" y="0"/>
                  <a:pt x="9510601" y="84061"/>
                  <a:pt x="9510601" y="187637"/>
                </a:cubicBezTo>
                <a:lnTo>
                  <a:pt x="9510601" y="801856"/>
                </a:lnTo>
                <a:cubicBezTo>
                  <a:pt x="9510601" y="905432"/>
                  <a:pt x="9426757" y="989493"/>
                  <a:pt x="9322826" y="989493"/>
                </a:cubicBezTo>
                <a:lnTo>
                  <a:pt x="2587386" y="989493"/>
                </a:lnTo>
                <a:cubicBezTo>
                  <a:pt x="2511403" y="989493"/>
                  <a:pt x="2442843" y="943775"/>
                  <a:pt x="2414022" y="873777"/>
                </a:cubicBezTo>
                <a:lnTo>
                  <a:pt x="2221007" y="406975"/>
                </a:lnTo>
                <a:cubicBezTo>
                  <a:pt x="2192186" y="336977"/>
                  <a:pt x="2123626" y="291259"/>
                  <a:pt x="2047643" y="291259"/>
                </a:cubicBezTo>
                <a:lnTo>
                  <a:pt x="78190" y="291259"/>
                </a:lnTo>
                <a:lnTo>
                  <a:pt x="78190" y="291259"/>
                </a:lnTo>
                <a:lnTo>
                  <a:pt x="0" y="291259"/>
                </a:lnTo>
                <a:lnTo>
                  <a:pt x="0" y="187637"/>
                </a:lnTo>
                <a:cubicBezTo>
                  <a:pt x="0" y="84061"/>
                  <a:pt x="83844" y="0"/>
                  <a:pt x="187775" y="0"/>
                </a:cubicBezTo>
                <a:close/>
              </a:path>
            </a:pathLst>
          </a:custGeom>
          <a:solidFill>
            <a:schemeClr val="accent2"/>
          </a:solidFill>
          <a:ln w="12700">
            <a:miter lim="400000"/>
          </a:ln>
        </p:spPr>
        <p:txBody>
          <a:bodyPr wrap="square" lIns="2651760" tIns="38100" rIns="182880" bIns="38100" anchor="ctr">
            <a:noAutofit/>
          </a:bodyPr>
          <a:lstStyle/>
          <a:p>
            <a:pPr>
              <a:defRPr sz="3000">
                <a:solidFill>
                  <a:srgbClr val="FFFFFF"/>
                </a:solidFill>
              </a:defRPr>
            </a:pPr>
            <a:r>
              <a:rPr lang="en-US" sz="1600" noProof="1">
                <a:solidFill>
                  <a:schemeClr val="tx1">
                    <a:lumMod val="65000"/>
                    <a:lumOff val="35000"/>
                  </a:schemeClr>
                </a:solidFill>
              </a:rPr>
              <a:t>•	To increase the liquidity of real estate business</a:t>
            </a:r>
          </a:p>
          <a:p>
            <a:pPr>
              <a:defRPr sz="3000">
                <a:solidFill>
                  <a:srgbClr val="FFFFFF"/>
                </a:solidFill>
              </a:defRPr>
            </a:pPr>
            <a:endParaRPr lang="en-US" sz="1600" noProof="1">
              <a:solidFill>
                <a:schemeClr val="tx1">
                  <a:lumMod val="65000"/>
                  <a:lumOff val="35000"/>
                </a:schemeClr>
              </a:solidFill>
            </a:endParaRPr>
          </a:p>
        </p:txBody>
      </p:sp>
      <p:sp>
        <p:nvSpPr>
          <p:cNvPr id="15" name="Freeform: Shape 14">
            <a:extLst>
              <a:ext uri="{FF2B5EF4-FFF2-40B4-BE49-F238E27FC236}">
                <a16:creationId xmlns:a16="http://schemas.microsoft.com/office/drawing/2014/main" id="{329A9982-12E5-4257-86EB-935B95C683D9}"/>
              </a:ext>
            </a:extLst>
          </p:cNvPr>
          <p:cNvSpPr/>
          <p:nvPr/>
        </p:nvSpPr>
        <p:spPr>
          <a:xfrm>
            <a:off x="1293345" y="5140325"/>
            <a:ext cx="9510601" cy="693738"/>
          </a:xfrm>
          <a:custGeom>
            <a:avLst/>
            <a:gdLst>
              <a:gd name="connsiteX0" fmla="*/ 187775 w 9510601"/>
              <a:gd name="connsiteY0" fmla="*/ 0 h 989493"/>
              <a:gd name="connsiteX1" fmla="*/ 265965 w 9510601"/>
              <a:gd name="connsiteY1" fmla="*/ 0 h 989493"/>
              <a:gd name="connsiteX2" fmla="*/ 391438 w 9510601"/>
              <a:gd name="connsiteY2" fmla="*/ 0 h 989493"/>
              <a:gd name="connsiteX3" fmla="*/ 9322826 w 9510601"/>
              <a:gd name="connsiteY3" fmla="*/ 0 h 989493"/>
              <a:gd name="connsiteX4" fmla="*/ 9510601 w 9510601"/>
              <a:gd name="connsiteY4" fmla="*/ 187637 h 989493"/>
              <a:gd name="connsiteX5" fmla="*/ 9510601 w 9510601"/>
              <a:gd name="connsiteY5" fmla="*/ 801856 h 989493"/>
              <a:gd name="connsiteX6" fmla="*/ 9322826 w 9510601"/>
              <a:gd name="connsiteY6" fmla="*/ 989493 h 989493"/>
              <a:gd name="connsiteX7" fmla="*/ 2587386 w 9510601"/>
              <a:gd name="connsiteY7" fmla="*/ 989493 h 989493"/>
              <a:gd name="connsiteX8" fmla="*/ 2414022 w 9510601"/>
              <a:gd name="connsiteY8" fmla="*/ 873777 h 989493"/>
              <a:gd name="connsiteX9" fmla="*/ 2221007 w 9510601"/>
              <a:gd name="connsiteY9" fmla="*/ 406975 h 989493"/>
              <a:gd name="connsiteX10" fmla="*/ 2047643 w 9510601"/>
              <a:gd name="connsiteY10" fmla="*/ 291259 h 989493"/>
              <a:gd name="connsiteX11" fmla="*/ 78190 w 9510601"/>
              <a:gd name="connsiteY11" fmla="*/ 291259 h 989493"/>
              <a:gd name="connsiteX12" fmla="*/ 78190 w 9510601"/>
              <a:gd name="connsiteY12" fmla="*/ 291259 h 989493"/>
              <a:gd name="connsiteX13" fmla="*/ 0 w 9510601"/>
              <a:gd name="connsiteY13" fmla="*/ 291259 h 989493"/>
              <a:gd name="connsiteX14" fmla="*/ 0 w 9510601"/>
              <a:gd name="connsiteY14" fmla="*/ 187637 h 989493"/>
              <a:gd name="connsiteX15" fmla="*/ 187775 w 9510601"/>
              <a:gd name="connsiteY15" fmla="*/ 0 h 98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10601" h="989493">
                <a:moveTo>
                  <a:pt x="187775" y="0"/>
                </a:moveTo>
                <a:lnTo>
                  <a:pt x="265965" y="0"/>
                </a:lnTo>
                <a:lnTo>
                  <a:pt x="391438" y="0"/>
                </a:lnTo>
                <a:lnTo>
                  <a:pt x="9322826" y="0"/>
                </a:lnTo>
                <a:cubicBezTo>
                  <a:pt x="9426757" y="0"/>
                  <a:pt x="9510601" y="84061"/>
                  <a:pt x="9510601" y="187637"/>
                </a:cubicBezTo>
                <a:lnTo>
                  <a:pt x="9510601" y="801856"/>
                </a:lnTo>
                <a:cubicBezTo>
                  <a:pt x="9510601" y="905432"/>
                  <a:pt x="9426757" y="989493"/>
                  <a:pt x="9322826" y="989493"/>
                </a:cubicBezTo>
                <a:lnTo>
                  <a:pt x="2587386" y="989493"/>
                </a:lnTo>
                <a:cubicBezTo>
                  <a:pt x="2511403" y="989493"/>
                  <a:pt x="2442843" y="943775"/>
                  <a:pt x="2414022" y="873777"/>
                </a:cubicBezTo>
                <a:lnTo>
                  <a:pt x="2221007" y="406975"/>
                </a:lnTo>
                <a:cubicBezTo>
                  <a:pt x="2192186" y="336977"/>
                  <a:pt x="2123626" y="291259"/>
                  <a:pt x="2047643" y="291259"/>
                </a:cubicBezTo>
                <a:lnTo>
                  <a:pt x="78190" y="291259"/>
                </a:lnTo>
                <a:lnTo>
                  <a:pt x="78190" y="291259"/>
                </a:lnTo>
                <a:lnTo>
                  <a:pt x="0" y="291259"/>
                </a:lnTo>
                <a:lnTo>
                  <a:pt x="0" y="187637"/>
                </a:lnTo>
                <a:cubicBezTo>
                  <a:pt x="0" y="84061"/>
                  <a:pt x="83844" y="0"/>
                  <a:pt x="187775" y="0"/>
                </a:cubicBezTo>
                <a:close/>
              </a:path>
            </a:pathLst>
          </a:custGeom>
          <a:solidFill>
            <a:srgbClr val="FAD059"/>
          </a:solidFill>
          <a:ln w="12700">
            <a:miter lim="400000"/>
          </a:ln>
        </p:spPr>
        <p:txBody>
          <a:bodyPr wrap="square" lIns="2651760" tIns="38100" rIns="182880" bIns="38100" anchor="ctr">
            <a:noAutofit/>
          </a:bodyPr>
          <a:lstStyle/>
          <a:p>
            <a:pPr>
              <a:defRPr sz="3000">
                <a:solidFill>
                  <a:srgbClr val="FFFFFF"/>
                </a:solidFill>
              </a:defRPr>
            </a:pPr>
            <a:r>
              <a:rPr lang="en-US" sz="1600" noProof="1">
                <a:solidFill>
                  <a:schemeClr val="tx1">
                    <a:lumMod val="65000"/>
                    <a:lumOff val="35000"/>
                  </a:schemeClr>
                </a:solidFill>
              </a:rPr>
              <a:t>•	Push the concept of fractional ownership</a:t>
            </a:r>
          </a:p>
          <a:p>
            <a:pPr>
              <a:defRPr sz="3000">
                <a:solidFill>
                  <a:srgbClr val="FFFFFF"/>
                </a:solidFill>
              </a:defRPr>
            </a:pPr>
            <a:endParaRPr lang="en-US" sz="1600" noProof="1">
              <a:solidFill>
                <a:schemeClr val="tx1">
                  <a:lumMod val="65000"/>
                  <a:lumOff val="35000"/>
                </a:schemeClr>
              </a:solidFill>
            </a:endParaRPr>
          </a:p>
        </p:txBody>
      </p:sp>
      <p:sp>
        <p:nvSpPr>
          <p:cNvPr id="17" name="Freeform: Shape 16">
            <a:extLst>
              <a:ext uri="{FF2B5EF4-FFF2-40B4-BE49-F238E27FC236}">
                <a16:creationId xmlns:a16="http://schemas.microsoft.com/office/drawing/2014/main" id="{4D8ADE4B-DA7C-4840-9E30-D2A8AAD3DC91}"/>
              </a:ext>
            </a:extLst>
          </p:cNvPr>
          <p:cNvSpPr/>
          <p:nvPr/>
        </p:nvSpPr>
        <p:spPr>
          <a:xfrm>
            <a:off x="1293345" y="5900246"/>
            <a:ext cx="9510601" cy="756812"/>
          </a:xfrm>
          <a:custGeom>
            <a:avLst/>
            <a:gdLst>
              <a:gd name="connsiteX0" fmla="*/ 187775 w 9510601"/>
              <a:gd name="connsiteY0" fmla="*/ 0 h 989493"/>
              <a:gd name="connsiteX1" fmla="*/ 265965 w 9510601"/>
              <a:gd name="connsiteY1" fmla="*/ 0 h 989493"/>
              <a:gd name="connsiteX2" fmla="*/ 391438 w 9510601"/>
              <a:gd name="connsiteY2" fmla="*/ 0 h 989493"/>
              <a:gd name="connsiteX3" fmla="*/ 9322826 w 9510601"/>
              <a:gd name="connsiteY3" fmla="*/ 0 h 989493"/>
              <a:gd name="connsiteX4" fmla="*/ 9510601 w 9510601"/>
              <a:gd name="connsiteY4" fmla="*/ 187637 h 989493"/>
              <a:gd name="connsiteX5" fmla="*/ 9510601 w 9510601"/>
              <a:gd name="connsiteY5" fmla="*/ 801856 h 989493"/>
              <a:gd name="connsiteX6" fmla="*/ 9322826 w 9510601"/>
              <a:gd name="connsiteY6" fmla="*/ 989493 h 989493"/>
              <a:gd name="connsiteX7" fmla="*/ 2587386 w 9510601"/>
              <a:gd name="connsiteY7" fmla="*/ 989493 h 989493"/>
              <a:gd name="connsiteX8" fmla="*/ 2414022 w 9510601"/>
              <a:gd name="connsiteY8" fmla="*/ 873777 h 989493"/>
              <a:gd name="connsiteX9" fmla="*/ 2221007 w 9510601"/>
              <a:gd name="connsiteY9" fmla="*/ 406975 h 989493"/>
              <a:gd name="connsiteX10" fmla="*/ 2047643 w 9510601"/>
              <a:gd name="connsiteY10" fmla="*/ 291259 h 989493"/>
              <a:gd name="connsiteX11" fmla="*/ 78190 w 9510601"/>
              <a:gd name="connsiteY11" fmla="*/ 291259 h 989493"/>
              <a:gd name="connsiteX12" fmla="*/ 78190 w 9510601"/>
              <a:gd name="connsiteY12" fmla="*/ 291259 h 989493"/>
              <a:gd name="connsiteX13" fmla="*/ 0 w 9510601"/>
              <a:gd name="connsiteY13" fmla="*/ 291259 h 989493"/>
              <a:gd name="connsiteX14" fmla="*/ 0 w 9510601"/>
              <a:gd name="connsiteY14" fmla="*/ 187637 h 989493"/>
              <a:gd name="connsiteX15" fmla="*/ 187775 w 9510601"/>
              <a:gd name="connsiteY15" fmla="*/ 0 h 98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10601" h="989493">
                <a:moveTo>
                  <a:pt x="187775" y="0"/>
                </a:moveTo>
                <a:lnTo>
                  <a:pt x="265965" y="0"/>
                </a:lnTo>
                <a:lnTo>
                  <a:pt x="391438" y="0"/>
                </a:lnTo>
                <a:lnTo>
                  <a:pt x="9322826" y="0"/>
                </a:lnTo>
                <a:cubicBezTo>
                  <a:pt x="9426757" y="0"/>
                  <a:pt x="9510601" y="84061"/>
                  <a:pt x="9510601" y="187637"/>
                </a:cubicBezTo>
                <a:lnTo>
                  <a:pt x="9510601" y="801856"/>
                </a:lnTo>
                <a:cubicBezTo>
                  <a:pt x="9510601" y="905432"/>
                  <a:pt x="9426757" y="989493"/>
                  <a:pt x="9322826" y="989493"/>
                </a:cubicBezTo>
                <a:lnTo>
                  <a:pt x="2587386" y="989493"/>
                </a:lnTo>
                <a:cubicBezTo>
                  <a:pt x="2511403" y="989493"/>
                  <a:pt x="2442843" y="943775"/>
                  <a:pt x="2414022" y="873777"/>
                </a:cubicBezTo>
                <a:lnTo>
                  <a:pt x="2221007" y="406975"/>
                </a:lnTo>
                <a:cubicBezTo>
                  <a:pt x="2192186" y="336977"/>
                  <a:pt x="2123626" y="291259"/>
                  <a:pt x="2047643" y="291259"/>
                </a:cubicBezTo>
                <a:lnTo>
                  <a:pt x="78190" y="291259"/>
                </a:lnTo>
                <a:lnTo>
                  <a:pt x="78190" y="291259"/>
                </a:lnTo>
                <a:lnTo>
                  <a:pt x="0" y="291259"/>
                </a:lnTo>
                <a:lnTo>
                  <a:pt x="0" y="187637"/>
                </a:lnTo>
                <a:cubicBezTo>
                  <a:pt x="0" y="84061"/>
                  <a:pt x="83844" y="0"/>
                  <a:pt x="187775" y="0"/>
                </a:cubicBezTo>
                <a:close/>
              </a:path>
            </a:pathLst>
          </a:custGeom>
          <a:solidFill>
            <a:schemeClr val="accent3"/>
          </a:solidFill>
          <a:ln w="12700">
            <a:miter lim="400000"/>
          </a:ln>
        </p:spPr>
        <p:txBody>
          <a:bodyPr wrap="square" lIns="2651760" tIns="38100" rIns="182880" bIns="38100" anchor="ctr">
            <a:noAutofit/>
          </a:bodyPr>
          <a:lstStyle/>
          <a:p>
            <a:pPr>
              <a:defRPr sz="3000">
                <a:solidFill>
                  <a:srgbClr val="FFFFFF"/>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Decentratization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improve trust and security</a:t>
            </a:r>
          </a:p>
          <a:p>
            <a:pPr>
              <a:defRPr sz="3000">
                <a:solidFill>
                  <a:srgbClr val="FFFFFF"/>
                </a:solidFill>
              </a:defRPr>
            </a:pPr>
            <a:endParaRPr lang="en-US" sz="1600" noProof="1">
              <a:solidFill>
                <a:schemeClr val="tx1">
                  <a:lumMod val="65000"/>
                  <a:lumOff val="35000"/>
                </a:schemeClr>
              </a:solidFill>
            </a:endParaRPr>
          </a:p>
        </p:txBody>
      </p:sp>
      <p:sp>
        <p:nvSpPr>
          <p:cNvPr id="2" name="TextBox 1">
            <a:extLst>
              <a:ext uri="{FF2B5EF4-FFF2-40B4-BE49-F238E27FC236}">
                <a16:creationId xmlns:a16="http://schemas.microsoft.com/office/drawing/2014/main" id="{D0ACEB4E-1EE9-49FF-8F3F-1094DABB51AF}"/>
              </a:ext>
            </a:extLst>
          </p:cNvPr>
          <p:cNvSpPr txBox="1"/>
          <p:nvPr/>
        </p:nvSpPr>
        <p:spPr>
          <a:xfrm>
            <a:off x="1432874" y="1989056"/>
            <a:ext cx="9418420" cy="584775"/>
          </a:xfrm>
          <a:prstGeom prst="rect">
            <a:avLst/>
          </a:prstGeom>
          <a:noFill/>
        </p:spPr>
        <p:txBody>
          <a:bodyPr wrap="square" rtlCol="0">
            <a:spAutoFit/>
          </a:bodyPr>
          <a:lstStyle/>
          <a:p>
            <a:r>
              <a:rPr lang="en-US" sz="3200" dirty="0"/>
              <a:t>To create a Property Registration System that will help:</a:t>
            </a:r>
            <a:endParaRPr lang="en-IN" sz="3200" dirty="0"/>
          </a:p>
        </p:txBody>
      </p:sp>
    </p:spTree>
    <p:extLst>
      <p:ext uri="{BB962C8B-B14F-4D97-AF65-F5344CB8AC3E}">
        <p14:creationId xmlns:p14="http://schemas.microsoft.com/office/powerpoint/2010/main" val="42291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03D0-DAD1-4D0F-A339-8B8620F23F94}"/>
              </a:ext>
            </a:extLst>
          </p:cNvPr>
          <p:cNvSpPr>
            <a:spLocks noGrp="1"/>
          </p:cNvSpPr>
          <p:nvPr>
            <p:ph type="title"/>
          </p:nvPr>
        </p:nvSpPr>
        <p:spPr/>
        <p:txBody>
          <a:bodyPr/>
          <a:lstStyle/>
          <a:p>
            <a:r>
              <a:rPr lang="en-IN" dirty="0"/>
              <a:t>Tools used</a:t>
            </a:r>
          </a:p>
        </p:txBody>
      </p:sp>
      <p:sp>
        <p:nvSpPr>
          <p:cNvPr id="6" name="Slide Number Placeholder 5">
            <a:extLst>
              <a:ext uri="{FF2B5EF4-FFF2-40B4-BE49-F238E27FC236}">
                <a16:creationId xmlns:a16="http://schemas.microsoft.com/office/drawing/2014/main" id="{57021728-E5FB-4A6F-AFE2-CF444EC3282C}"/>
              </a:ext>
            </a:extLst>
          </p:cNvPr>
          <p:cNvSpPr>
            <a:spLocks noGrp="1"/>
          </p:cNvSpPr>
          <p:nvPr>
            <p:ph type="sldNum" sz="quarter" idx="12"/>
          </p:nvPr>
        </p:nvSpPr>
        <p:spPr/>
        <p:txBody>
          <a:bodyPr/>
          <a:lstStyle/>
          <a:p>
            <a:fld id="{672B7600-67E3-4D97-B453-880E2742B982}" type="slidenum">
              <a:rPr lang="en-US" smtClean="0"/>
              <a:t>6</a:t>
            </a:fld>
            <a:endParaRPr lang="en-US"/>
          </a:p>
        </p:txBody>
      </p:sp>
      <p:sp>
        <p:nvSpPr>
          <p:cNvPr id="23" name="TextBox 22">
            <a:extLst>
              <a:ext uri="{FF2B5EF4-FFF2-40B4-BE49-F238E27FC236}">
                <a16:creationId xmlns:a16="http://schemas.microsoft.com/office/drawing/2014/main" id="{1225BDDD-4456-4250-B569-C1C45312FF49}"/>
              </a:ext>
            </a:extLst>
          </p:cNvPr>
          <p:cNvSpPr txBox="1"/>
          <p:nvPr/>
        </p:nvSpPr>
        <p:spPr>
          <a:xfrm>
            <a:off x="904906" y="2265414"/>
            <a:ext cx="5708341" cy="3416320"/>
          </a:xfrm>
          <a:prstGeom prst="rect">
            <a:avLst/>
          </a:prstGeom>
          <a:solidFill>
            <a:schemeClr val="accent1">
              <a:lumMod val="20000"/>
              <a:lumOff val="80000"/>
            </a:schemeClr>
          </a:solid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•Python: It is an interpreted, object-oriented, high-level programming language used as a support for software developers, for build control and management, testing, and in many other ways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•Postman: It is an interactive and automatic tool for verifying the APIs of a project.</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•Spyder: It is an open-source cross-platform IDE, written completely in Python.</a:t>
            </a:r>
          </a:p>
          <a:p>
            <a:pPr marL="285750" indent="-285750">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5" name="Picture 14">
            <a:extLst>
              <a:ext uri="{FF2B5EF4-FFF2-40B4-BE49-F238E27FC236}">
                <a16:creationId xmlns:a16="http://schemas.microsoft.com/office/drawing/2014/main" id="{C0FA0192-EFB0-4D88-8C0D-2625BC645417}"/>
              </a:ext>
            </a:extLst>
          </p:cNvPr>
          <p:cNvPicPr>
            <a:picLocks noChangeAspect="1"/>
          </p:cNvPicPr>
          <p:nvPr/>
        </p:nvPicPr>
        <p:blipFill>
          <a:blip r:embed="rId2"/>
          <a:stretch>
            <a:fillRect/>
          </a:stretch>
        </p:blipFill>
        <p:spPr>
          <a:xfrm>
            <a:off x="7071995" y="2150610"/>
            <a:ext cx="1538605" cy="1180465"/>
          </a:xfrm>
          <a:prstGeom prst="rect">
            <a:avLst/>
          </a:prstGeom>
        </p:spPr>
      </p:pic>
      <p:pic>
        <p:nvPicPr>
          <p:cNvPr id="21" name="Picture 20">
            <a:extLst>
              <a:ext uri="{FF2B5EF4-FFF2-40B4-BE49-F238E27FC236}">
                <a16:creationId xmlns:a16="http://schemas.microsoft.com/office/drawing/2014/main" id="{31170A60-250E-448B-A376-67AF6AA77E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3807493"/>
            <a:ext cx="1600200" cy="1437640"/>
          </a:xfrm>
          <a:prstGeom prst="rect">
            <a:avLst/>
          </a:prstGeom>
          <a:noFill/>
          <a:ln>
            <a:noFill/>
          </a:ln>
        </p:spPr>
      </p:pic>
      <p:pic>
        <p:nvPicPr>
          <p:cNvPr id="24" name="Picture 23" descr="Spyder Reviews &amp;amp; Ratings 2021">
            <a:extLst>
              <a:ext uri="{FF2B5EF4-FFF2-40B4-BE49-F238E27FC236}">
                <a16:creationId xmlns:a16="http://schemas.microsoft.com/office/drawing/2014/main" id="{96D1250A-EE25-43EE-A35E-0404F21F08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2098624"/>
            <a:ext cx="1470660" cy="1470660"/>
          </a:xfrm>
          <a:prstGeom prst="rect">
            <a:avLst/>
          </a:prstGeom>
          <a:noFill/>
          <a:ln>
            <a:noFill/>
          </a:ln>
        </p:spPr>
      </p:pic>
    </p:spTree>
    <p:extLst>
      <p:ext uri="{BB962C8B-B14F-4D97-AF65-F5344CB8AC3E}">
        <p14:creationId xmlns:p14="http://schemas.microsoft.com/office/powerpoint/2010/main" val="347254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Shape">
            <a:extLst>
              <a:ext uri="{FF2B5EF4-FFF2-40B4-BE49-F238E27FC236}">
                <a16:creationId xmlns:a16="http://schemas.microsoft.com/office/drawing/2014/main" id="{EF8354BC-1647-8A49-B5AC-0CD248FB631D}"/>
              </a:ext>
            </a:extLst>
          </p:cNvPr>
          <p:cNvSpPr/>
          <p:nvPr/>
        </p:nvSpPr>
        <p:spPr>
          <a:xfrm>
            <a:off x="3913091" y="1045772"/>
            <a:ext cx="4364530" cy="5812228"/>
          </a:xfrm>
          <a:custGeom>
            <a:avLst/>
            <a:gdLst/>
            <a:ahLst/>
            <a:cxnLst>
              <a:cxn ang="0">
                <a:pos x="wd2" y="hd2"/>
              </a:cxn>
              <a:cxn ang="5400000">
                <a:pos x="wd2" y="hd2"/>
              </a:cxn>
              <a:cxn ang="10800000">
                <a:pos x="wd2" y="hd2"/>
              </a:cxn>
              <a:cxn ang="16200000">
                <a:pos x="wd2" y="hd2"/>
              </a:cxn>
            </a:cxnLst>
            <a:rect l="0" t="0" r="r" b="b"/>
            <a:pathLst>
              <a:path w="21600" h="21600" extrusionOk="0">
                <a:moveTo>
                  <a:pt x="21600" y="8110"/>
                </a:moveTo>
                <a:cubicBezTo>
                  <a:pt x="21600" y="3634"/>
                  <a:pt x="16767" y="0"/>
                  <a:pt x="10800" y="0"/>
                </a:cubicBezTo>
                <a:lnTo>
                  <a:pt x="10800" y="0"/>
                </a:lnTo>
                <a:cubicBezTo>
                  <a:pt x="4839" y="0"/>
                  <a:pt x="0" y="3629"/>
                  <a:pt x="0" y="8110"/>
                </a:cubicBezTo>
                <a:lnTo>
                  <a:pt x="0" y="21600"/>
                </a:lnTo>
                <a:lnTo>
                  <a:pt x="21594" y="21600"/>
                </a:lnTo>
                <a:lnTo>
                  <a:pt x="21594" y="8110"/>
                </a:lnTo>
                <a:close/>
              </a:path>
            </a:pathLst>
          </a:custGeom>
          <a:solidFill>
            <a:schemeClr val="bg2">
              <a:lumMod val="10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C969B415-96FB-494E-8517-052227B3089F}"/>
              </a:ext>
            </a:extLst>
          </p:cNvPr>
          <p:cNvSpPr/>
          <p:nvPr/>
        </p:nvSpPr>
        <p:spPr>
          <a:xfrm>
            <a:off x="3232708" y="831577"/>
            <a:ext cx="5726584" cy="5385107"/>
          </a:xfrm>
          <a:custGeom>
            <a:avLst/>
            <a:gdLst/>
            <a:ahLst/>
            <a:cxnLst>
              <a:cxn ang="0">
                <a:pos x="wd2" y="hd2"/>
              </a:cxn>
              <a:cxn ang="5400000">
                <a:pos x="wd2" y="hd2"/>
              </a:cxn>
              <a:cxn ang="10800000">
                <a:pos x="wd2" y="hd2"/>
              </a:cxn>
              <a:cxn ang="16200000">
                <a:pos x="wd2" y="hd2"/>
              </a:cxn>
            </a:cxnLst>
            <a:rect l="0" t="0" r="r" b="b"/>
            <a:pathLst>
              <a:path w="21572" h="21585" extrusionOk="0">
                <a:moveTo>
                  <a:pt x="21572" y="10055"/>
                </a:moveTo>
                <a:cubicBezTo>
                  <a:pt x="21567" y="8823"/>
                  <a:pt x="21377" y="7641"/>
                  <a:pt x="21035" y="6530"/>
                </a:cubicBezTo>
                <a:cubicBezTo>
                  <a:pt x="20584" y="5070"/>
                  <a:pt x="18966" y="4454"/>
                  <a:pt x="17756" y="5293"/>
                </a:cubicBezTo>
                <a:lnTo>
                  <a:pt x="17708" y="5328"/>
                </a:lnTo>
                <a:cubicBezTo>
                  <a:pt x="16868" y="5909"/>
                  <a:pt x="16517" y="7015"/>
                  <a:pt x="16825" y="8030"/>
                </a:cubicBezTo>
                <a:cubicBezTo>
                  <a:pt x="17015" y="8651"/>
                  <a:pt x="17120" y="9308"/>
                  <a:pt x="17134" y="9989"/>
                </a:cubicBezTo>
                <a:cubicBezTo>
                  <a:pt x="17196" y="13706"/>
                  <a:pt x="14329" y="16843"/>
                  <a:pt x="10831" y="16868"/>
                </a:cubicBezTo>
                <a:cubicBezTo>
                  <a:pt x="7304" y="16893"/>
                  <a:pt x="4438" y="13858"/>
                  <a:pt x="4438" y="10111"/>
                </a:cubicBezTo>
                <a:cubicBezTo>
                  <a:pt x="4438" y="8611"/>
                  <a:pt x="4898" y="7222"/>
                  <a:pt x="5676" y="6101"/>
                </a:cubicBezTo>
                <a:lnTo>
                  <a:pt x="5676" y="0"/>
                </a:lnTo>
                <a:cubicBezTo>
                  <a:pt x="2297" y="1939"/>
                  <a:pt x="0" y="5737"/>
                  <a:pt x="0" y="10111"/>
                </a:cubicBezTo>
                <a:cubicBezTo>
                  <a:pt x="0" y="16454"/>
                  <a:pt x="4836" y="21600"/>
                  <a:pt x="10802" y="21585"/>
                </a:cubicBezTo>
                <a:cubicBezTo>
                  <a:pt x="16754" y="21575"/>
                  <a:pt x="21600" y="16383"/>
                  <a:pt x="21572" y="10055"/>
                </a:cubicBezTo>
                <a:close/>
              </a:path>
            </a:pathLst>
          </a:custGeom>
          <a:gradFill>
            <a:gsLst>
              <a:gs pos="0">
                <a:schemeClr val="accent5">
                  <a:lumMod val="50000"/>
                </a:schemeClr>
              </a:gs>
              <a:gs pos="60000">
                <a:schemeClr val="accent4"/>
              </a:gs>
              <a:gs pos="100000">
                <a:schemeClr val="accent1"/>
              </a:gs>
            </a:gsLst>
            <a:lin ang="1800000" scaled="0"/>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6C79E49-8BE1-CF41-967A-A000FB40E48C}"/>
              </a:ext>
            </a:extLst>
          </p:cNvPr>
          <p:cNvSpPr/>
          <p:nvPr/>
        </p:nvSpPr>
        <p:spPr>
          <a:xfrm>
            <a:off x="4732070" y="0"/>
            <a:ext cx="2712707" cy="4658099"/>
          </a:xfrm>
          <a:custGeom>
            <a:avLst/>
            <a:gdLst/>
            <a:ahLst/>
            <a:cxnLst>
              <a:cxn ang="0">
                <a:pos x="wd2" y="hd2"/>
              </a:cxn>
              <a:cxn ang="5400000">
                <a:pos x="wd2" y="hd2"/>
              </a:cxn>
              <a:cxn ang="10800000">
                <a:pos x="wd2" y="hd2"/>
              </a:cxn>
              <a:cxn ang="16200000">
                <a:pos x="wd2" y="hd2"/>
              </a:cxn>
            </a:cxnLst>
            <a:rect l="0" t="0" r="r" b="b"/>
            <a:pathLst>
              <a:path w="21600" h="21600" extrusionOk="0">
                <a:moveTo>
                  <a:pt x="21600" y="15308"/>
                </a:moveTo>
                <a:lnTo>
                  <a:pt x="21600" y="0"/>
                </a:lnTo>
                <a:lnTo>
                  <a:pt x="0" y="0"/>
                </a:lnTo>
                <a:lnTo>
                  <a:pt x="0" y="15308"/>
                </a:lnTo>
                <a:cubicBezTo>
                  <a:pt x="0" y="18784"/>
                  <a:pt x="4836" y="21600"/>
                  <a:pt x="10805" y="21600"/>
                </a:cubicBezTo>
                <a:lnTo>
                  <a:pt x="10805" y="21600"/>
                </a:lnTo>
                <a:cubicBezTo>
                  <a:pt x="16764" y="21600"/>
                  <a:pt x="21600" y="18784"/>
                  <a:pt x="21600" y="15308"/>
                </a:cubicBezTo>
                <a:close/>
              </a:path>
            </a:pathLst>
          </a:custGeom>
          <a:solidFill>
            <a:schemeClr val="bg1">
              <a:alpha val="85000"/>
            </a:schemeClr>
          </a:solidFill>
          <a:ln w="12700">
            <a:miter lim="400000"/>
          </a:ln>
        </p:spPr>
        <p:txBody>
          <a:bodyPr lIns="38100" tIns="38100" rIns="38100" bIns="38100" anchor="ctr"/>
          <a:lstStyle/>
          <a:p>
            <a:pPr>
              <a:defRPr sz="3000">
                <a:solidFill>
                  <a:srgbClr val="FFFFFF"/>
                </a:solidFill>
              </a:defRPr>
            </a:pPr>
            <a:endParaRPr/>
          </a:p>
        </p:txBody>
      </p:sp>
      <p:sp>
        <p:nvSpPr>
          <p:cNvPr id="6" name="Slide Number Placeholder 5">
            <a:extLst>
              <a:ext uri="{FF2B5EF4-FFF2-40B4-BE49-F238E27FC236}">
                <a16:creationId xmlns:a16="http://schemas.microsoft.com/office/drawing/2014/main" id="{27CE8A21-3691-4C04-B978-15B30DA2E932}"/>
              </a:ext>
            </a:extLst>
          </p:cNvPr>
          <p:cNvSpPr>
            <a:spLocks noGrp="1"/>
          </p:cNvSpPr>
          <p:nvPr>
            <p:ph type="sldNum" sz="quarter" idx="12"/>
          </p:nvPr>
        </p:nvSpPr>
        <p:spPr/>
        <p:txBody>
          <a:bodyPr/>
          <a:lstStyle/>
          <a:p>
            <a:fld id="{672B7600-67E3-4D97-B453-880E2742B982}" type="slidenum">
              <a:rPr lang="en-US" smtClean="0"/>
              <a:pPr/>
              <a:t>7</a:t>
            </a:fld>
            <a:endParaRPr lang="en-US"/>
          </a:p>
        </p:txBody>
      </p:sp>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4872942" y="190263"/>
            <a:ext cx="2419109" cy="2930676"/>
          </a:xfrm>
        </p:spPr>
        <p:txBody>
          <a:bodyPr>
            <a:normAutofit/>
          </a:bodyPr>
          <a:lstStyle/>
          <a:p>
            <a:pPr algn="just"/>
            <a:r>
              <a:rPr lang="en-US" dirty="0"/>
              <a:t>	</a:t>
            </a:r>
            <a:endParaRPr lang="en-US" sz="2700" dirty="0"/>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4802505" y="2924289"/>
            <a:ext cx="2559982" cy="837964"/>
          </a:xfrm>
        </p:spPr>
        <p:txBody>
          <a:bodyPr>
            <a:noAutofit/>
          </a:bodyPr>
          <a:lstStyle/>
          <a:p>
            <a:r>
              <a:rPr lang="en-US" sz="3600" b="1" dirty="0">
                <a:solidFill>
                  <a:schemeClr val="tx1"/>
                </a:solidFill>
              </a:rPr>
              <a:t>Architecture</a:t>
            </a:r>
          </a:p>
        </p:txBody>
      </p:sp>
    </p:spTree>
    <p:extLst>
      <p:ext uri="{BB962C8B-B14F-4D97-AF65-F5344CB8AC3E}">
        <p14:creationId xmlns:p14="http://schemas.microsoft.com/office/powerpoint/2010/main" val="1359223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Program Flow Architecture</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8</a:t>
            </a:fld>
            <a:endParaRPr lang="en-US"/>
          </a:p>
        </p:txBody>
      </p:sp>
      <p:pic>
        <p:nvPicPr>
          <p:cNvPr id="9" name="Picture 8">
            <a:extLst>
              <a:ext uri="{FF2B5EF4-FFF2-40B4-BE49-F238E27FC236}">
                <a16:creationId xmlns:a16="http://schemas.microsoft.com/office/drawing/2014/main" id="{81049518-D430-4323-B144-3E0AA0F2E991}"/>
              </a:ext>
            </a:extLst>
          </p:cNvPr>
          <p:cNvPicPr>
            <a:picLocks noChangeAspect="1"/>
          </p:cNvPicPr>
          <p:nvPr/>
        </p:nvPicPr>
        <p:blipFill>
          <a:blip r:embed="rId3"/>
          <a:stretch>
            <a:fillRect/>
          </a:stretch>
        </p:blipFill>
        <p:spPr>
          <a:xfrm>
            <a:off x="1174820" y="1954530"/>
            <a:ext cx="10788830" cy="4538345"/>
          </a:xfrm>
          <a:prstGeom prst="rect">
            <a:avLst/>
          </a:prstGeom>
        </p:spPr>
      </p:pic>
    </p:spTree>
    <p:extLst>
      <p:ext uri="{BB962C8B-B14F-4D97-AF65-F5344CB8AC3E}">
        <p14:creationId xmlns:p14="http://schemas.microsoft.com/office/powerpoint/2010/main" val="49849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Architecture Description</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9</a:t>
            </a:fld>
            <a:endParaRPr lang="en-US"/>
          </a:p>
        </p:txBody>
      </p:sp>
      <p:sp>
        <p:nvSpPr>
          <p:cNvPr id="7" name="Rectangle: Diagonal Corners Rounded 6">
            <a:extLst>
              <a:ext uri="{FF2B5EF4-FFF2-40B4-BE49-F238E27FC236}">
                <a16:creationId xmlns:a16="http://schemas.microsoft.com/office/drawing/2014/main" id="{D2376934-6938-4A6E-B458-D4C095B16BC1}"/>
              </a:ext>
            </a:extLst>
          </p:cNvPr>
          <p:cNvSpPr/>
          <p:nvPr/>
        </p:nvSpPr>
        <p:spPr>
          <a:xfrm>
            <a:off x="1081443" y="2544269"/>
            <a:ext cx="4322621" cy="1597417"/>
          </a:xfrm>
          <a:prstGeom prst="round2DiagRect">
            <a:avLst/>
          </a:prstGeom>
          <a:solidFill>
            <a:schemeClr val="accent4">
              <a:lumMod val="60000"/>
              <a:lumOff val="40000"/>
            </a:schemeClr>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The first step is to input owner, buyer and property details to the Property Registration System portal. The customer use this portal when he/she buys a property from a land owner.</a:t>
            </a:r>
          </a:p>
          <a:p>
            <a:pPr marL="180975" lvl="1" indent="-180975">
              <a:buFont typeface="Arial" panose="020B0604020202020204" pitchFamily="34" charset="0"/>
              <a:buChar char="•"/>
            </a:pPr>
            <a:endParaRPr lang="en-US" sz="1200" dirty="0">
              <a:solidFill>
                <a:schemeClr val="tx1"/>
              </a:solidFill>
            </a:endParaRPr>
          </a:p>
          <a:p>
            <a:pPr marL="0" lvl="1"/>
            <a:endParaRPr lang="en-US" sz="1200" dirty="0">
              <a:solidFill>
                <a:schemeClr val="tx1"/>
              </a:solidFill>
            </a:endParaRPr>
          </a:p>
        </p:txBody>
      </p:sp>
      <p:sp>
        <p:nvSpPr>
          <p:cNvPr id="9" name="TextBox 8">
            <a:extLst>
              <a:ext uri="{FF2B5EF4-FFF2-40B4-BE49-F238E27FC236}">
                <a16:creationId xmlns:a16="http://schemas.microsoft.com/office/drawing/2014/main" id="{AD37109C-8066-420F-97EE-626DCB28FB79}"/>
              </a:ext>
            </a:extLst>
          </p:cNvPr>
          <p:cNvSpPr txBox="1"/>
          <p:nvPr/>
        </p:nvSpPr>
        <p:spPr>
          <a:xfrm>
            <a:off x="1317610" y="2230228"/>
            <a:ext cx="306201" cy="307777"/>
          </a:xfrm>
          <a:prstGeom prst="rect">
            <a:avLst/>
          </a:prstGeom>
          <a:solidFill>
            <a:schemeClr val="accent4">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b="1" dirty="0">
                <a:solidFill>
                  <a:schemeClr val="bg1"/>
                </a:solidFill>
                <a:latin typeface="Rockwell" panose="02060603020205020403" pitchFamily="18" charset="0"/>
              </a:rPr>
              <a:t>1</a:t>
            </a:r>
            <a:endParaRPr lang="en-IN" sz="1400" b="1" dirty="0">
              <a:solidFill>
                <a:schemeClr val="bg1"/>
              </a:solidFill>
              <a:latin typeface="Rockwell" panose="02060603020205020403" pitchFamily="18" charset="0"/>
            </a:endParaRPr>
          </a:p>
        </p:txBody>
      </p:sp>
      <p:sp>
        <p:nvSpPr>
          <p:cNvPr id="12" name="Rectangle 11">
            <a:extLst>
              <a:ext uri="{FF2B5EF4-FFF2-40B4-BE49-F238E27FC236}">
                <a16:creationId xmlns:a16="http://schemas.microsoft.com/office/drawing/2014/main" id="{66B9E4BC-AE8B-4F64-BB74-4D966245AE9B}"/>
              </a:ext>
            </a:extLst>
          </p:cNvPr>
          <p:cNvSpPr/>
          <p:nvPr/>
        </p:nvSpPr>
        <p:spPr>
          <a:xfrm>
            <a:off x="1561842" y="2186401"/>
            <a:ext cx="3155031" cy="400110"/>
          </a:xfrm>
          <a:prstGeom prst="rect">
            <a:avLst/>
          </a:prstGeom>
        </p:spPr>
        <p:txBody>
          <a:bodyPr wrap="none">
            <a:spAutoFit/>
          </a:bodyPr>
          <a:lstStyle/>
          <a:p>
            <a:r>
              <a:rPr lang="en-US" sz="2000" dirty="0">
                <a:latin typeface="Rockwell" panose="02060603020205020403" pitchFamily="18" charset="0"/>
              </a:rPr>
              <a:t>Registration Details Input</a:t>
            </a:r>
          </a:p>
        </p:txBody>
      </p:sp>
      <p:sp>
        <p:nvSpPr>
          <p:cNvPr id="13" name="Rectangle: Diagonal Corners Rounded 12">
            <a:extLst>
              <a:ext uri="{FF2B5EF4-FFF2-40B4-BE49-F238E27FC236}">
                <a16:creationId xmlns:a16="http://schemas.microsoft.com/office/drawing/2014/main" id="{8FCCD2C2-A85C-4FB7-BBD3-A0BE7672AEE6}"/>
              </a:ext>
            </a:extLst>
          </p:cNvPr>
          <p:cNvSpPr/>
          <p:nvPr/>
        </p:nvSpPr>
        <p:spPr>
          <a:xfrm>
            <a:off x="6621973" y="4649071"/>
            <a:ext cx="5070266" cy="1597417"/>
          </a:xfrm>
          <a:prstGeom prst="round2DiagRect">
            <a:avLst/>
          </a:prstGeom>
          <a:solidFill>
            <a:schemeClr val="accent2">
              <a:lumMod val="60000"/>
              <a:lumOff val="40000"/>
            </a:schemeClr>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Once the external verification agency completes the verification, they authenticate and certify the verification done and transfer the verified data to the government.</a:t>
            </a:r>
          </a:p>
        </p:txBody>
      </p:sp>
      <p:sp>
        <p:nvSpPr>
          <p:cNvPr id="15" name="Rectangle 14">
            <a:extLst>
              <a:ext uri="{FF2B5EF4-FFF2-40B4-BE49-F238E27FC236}">
                <a16:creationId xmlns:a16="http://schemas.microsoft.com/office/drawing/2014/main" id="{B8F230D1-3F2C-48B7-B7B6-E41697A3571F}"/>
              </a:ext>
            </a:extLst>
          </p:cNvPr>
          <p:cNvSpPr/>
          <p:nvPr/>
        </p:nvSpPr>
        <p:spPr>
          <a:xfrm>
            <a:off x="6924246" y="4238990"/>
            <a:ext cx="3308855" cy="400110"/>
          </a:xfrm>
          <a:prstGeom prst="rect">
            <a:avLst/>
          </a:prstGeom>
        </p:spPr>
        <p:txBody>
          <a:bodyPr wrap="none">
            <a:spAutoFit/>
          </a:bodyPr>
          <a:lstStyle/>
          <a:p>
            <a:r>
              <a:rPr lang="en-US" sz="2000" dirty="0">
                <a:latin typeface="Rockwell" panose="02060603020205020403" pitchFamily="18" charset="0"/>
              </a:rPr>
              <a:t>Agency to the government</a:t>
            </a:r>
          </a:p>
        </p:txBody>
      </p:sp>
      <p:sp>
        <p:nvSpPr>
          <p:cNvPr id="16" name="TextBox 15">
            <a:extLst>
              <a:ext uri="{FF2B5EF4-FFF2-40B4-BE49-F238E27FC236}">
                <a16:creationId xmlns:a16="http://schemas.microsoft.com/office/drawing/2014/main" id="{C96A1BB4-A578-4E8E-B3AB-74B5B75C6C58}"/>
              </a:ext>
            </a:extLst>
          </p:cNvPr>
          <p:cNvSpPr txBox="1"/>
          <p:nvPr/>
        </p:nvSpPr>
        <p:spPr>
          <a:xfrm>
            <a:off x="6599831" y="4313290"/>
            <a:ext cx="306201"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b="1" dirty="0">
                <a:solidFill>
                  <a:schemeClr val="bg1"/>
                </a:solidFill>
                <a:latin typeface="Rockwell" panose="02060603020205020403" pitchFamily="18" charset="0"/>
              </a:rPr>
              <a:t>4</a:t>
            </a:r>
            <a:endParaRPr lang="en-IN" sz="1400" b="1" dirty="0">
              <a:solidFill>
                <a:schemeClr val="bg1"/>
              </a:solidFill>
              <a:latin typeface="Rockwell" panose="02060603020205020403" pitchFamily="18" charset="0"/>
            </a:endParaRPr>
          </a:p>
        </p:txBody>
      </p:sp>
      <p:sp>
        <p:nvSpPr>
          <p:cNvPr id="19" name="Rectangle: Diagonal Corners Rounded 18">
            <a:extLst>
              <a:ext uri="{FF2B5EF4-FFF2-40B4-BE49-F238E27FC236}">
                <a16:creationId xmlns:a16="http://schemas.microsoft.com/office/drawing/2014/main" id="{487B5D28-F843-46BF-8C5A-F919D1DD62B3}"/>
              </a:ext>
            </a:extLst>
          </p:cNvPr>
          <p:cNvSpPr/>
          <p:nvPr/>
        </p:nvSpPr>
        <p:spPr>
          <a:xfrm>
            <a:off x="6526652" y="2616527"/>
            <a:ext cx="5070266" cy="1385674"/>
          </a:xfrm>
          <a:prstGeom prst="round2DiagRect">
            <a:avLst/>
          </a:prstGeom>
          <a:solidFill>
            <a:srgbClr val="92D050"/>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In this stage, the real estate agency transfers the documents to an external verification agency. The external verification agency will perform the physical verification of the owner, buyer, property details etc.</a:t>
            </a:r>
          </a:p>
          <a:p>
            <a:pPr marL="180975" lvl="1" indent="-180975">
              <a:buFont typeface="Arial" panose="020B0604020202020204" pitchFamily="34" charset="0"/>
              <a:buChar char="•"/>
            </a:pPr>
            <a:endParaRPr lang="en-US" sz="1200" dirty="0">
              <a:solidFill>
                <a:schemeClr val="tx1"/>
              </a:solidFill>
            </a:endParaRPr>
          </a:p>
          <a:p>
            <a:pPr marL="180975" lvl="1" indent="-180975">
              <a:buFont typeface="Arial" panose="020B0604020202020204" pitchFamily="34" charset="0"/>
              <a:buChar char="•"/>
            </a:pPr>
            <a:endParaRPr lang="en-US" sz="1200" dirty="0">
              <a:solidFill>
                <a:schemeClr val="tx1"/>
              </a:solidFill>
            </a:endParaRPr>
          </a:p>
        </p:txBody>
      </p:sp>
      <p:sp>
        <p:nvSpPr>
          <p:cNvPr id="20" name="TextBox 19">
            <a:extLst>
              <a:ext uri="{FF2B5EF4-FFF2-40B4-BE49-F238E27FC236}">
                <a16:creationId xmlns:a16="http://schemas.microsoft.com/office/drawing/2014/main" id="{6C44D233-C902-43A6-A2DC-4FBC6CE204F1}"/>
              </a:ext>
            </a:extLst>
          </p:cNvPr>
          <p:cNvSpPr txBox="1"/>
          <p:nvPr/>
        </p:nvSpPr>
        <p:spPr>
          <a:xfrm>
            <a:off x="6618045" y="2230228"/>
            <a:ext cx="306201" cy="307777"/>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b="1" dirty="0">
                <a:solidFill>
                  <a:schemeClr val="bg1"/>
                </a:solidFill>
                <a:latin typeface="Rockwell" panose="02060603020205020403" pitchFamily="18" charset="0"/>
              </a:rPr>
              <a:t>3</a:t>
            </a:r>
            <a:endParaRPr lang="en-IN" sz="1400" b="1" dirty="0">
              <a:solidFill>
                <a:schemeClr val="bg1"/>
              </a:solidFill>
              <a:latin typeface="Rockwell" panose="02060603020205020403" pitchFamily="18" charset="0"/>
            </a:endParaRPr>
          </a:p>
        </p:txBody>
      </p:sp>
      <p:sp>
        <p:nvSpPr>
          <p:cNvPr id="21" name="Rectangle 20">
            <a:extLst>
              <a:ext uri="{FF2B5EF4-FFF2-40B4-BE49-F238E27FC236}">
                <a16:creationId xmlns:a16="http://schemas.microsoft.com/office/drawing/2014/main" id="{3C1F654A-6B26-456A-94F3-F0FCE90A0BD8}"/>
              </a:ext>
            </a:extLst>
          </p:cNvPr>
          <p:cNvSpPr/>
          <p:nvPr/>
        </p:nvSpPr>
        <p:spPr>
          <a:xfrm>
            <a:off x="6460664" y="2198647"/>
            <a:ext cx="5636406" cy="400110"/>
          </a:xfrm>
          <a:prstGeom prst="rect">
            <a:avLst/>
          </a:prstGeom>
        </p:spPr>
        <p:txBody>
          <a:bodyPr wrap="square">
            <a:spAutoFit/>
          </a:bodyPr>
          <a:lstStyle/>
          <a:p>
            <a:pPr lvl="1">
              <a:buSzPts val="1600"/>
              <a:tabLst>
                <a:tab pos="367030" algn="l"/>
              </a:tabLst>
            </a:pPr>
            <a:r>
              <a:rPr lang="en-US" sz="2000" dirty="0">
                <a:latin typeface="Rockwell" panose="02060603020205020403" pitchFamily="18" charset="0"/>
              </a:rPr>
              <a:t>Data transferred to verification agency</a:t>
            </a:r>
            <a:endParaRPr lang="en-IN" sz="2000" dirty="0">
              <a:latin typeface="Rockwell" panose="02060603020205020403" pitchFamily="18" charset="0"/>
            </a:endParaRPr>
          </a:p>
        </p:txBody>
      </p:sp>
      <p:sp>
        <p:nvSpPr>
          <p:cNvPr id="27" name="Rectangle: Diagonal Corners Rounded 26">
            <a:extLst>
              <a:ext uri="{FF2B5EF4-FFF2-40B4-BE49-F238E27FC236}">
                <a16:creationId xmlns:a16="http://schemas.microsoft.com/office/drawing/2014/main" id="{659D0D62-0C3D-435B-A5BF-BA2590872628}"/>
              </a:ext>
            </a:extLst>
          </p:cNvPr>
          <p:cNvSpPr/>
          <p:nvPr/>
        </p:nvSpPr>
        <p:spPr>
          <a:xfrm>
            <a:off x="1081442" y="4649071"/>
            <a:ext cx="4322621" cy="1597417"/>
          </a:xfrm>
          <a:prstGeom prst="round2DiagRect">
            <a:avLst/>
          </a:prstGeom>
          <a:solidFill>
            <a:schemeClr val="accent1">
              <a:lumMod val="60000"/>
              <a:lumOff val="40000"/>
            </a:schemeClr>
          </a:solidFill>
          <a:ln/>
        </p:spPr>
        <p:style>
          <a:lnRef idx="0">
            <a:schemeClr val="accent2"/>
          </a:lnRef>
          <a:fillRef idx="3">
            <a:schemeClr val="accent2"/>
          </a:fillRef>
          <a:effectRef idx="3">
            <a:schemeClr val="accent2"/>
          </a:effectRef>
          <a:fontRef idx="minor">
            <a:schemeClr val="lt1"/>
          </a:fontRef>
        </p:style>
        <p:txBody>
          <a:bodyPr lIns="36000" tIns="36000" rIns="36000" bIns="36000" rtlCol="0" anchor="ctr"/>
          <a:lstStyle/>
          <a:p>
            <a:pPr marL="0" lvl="1"/>
            <a:r>
              <a:rPr lang="en-US" sz="1600" dirty="0">
                <a:solidFill>
                  <a:schemeClr val="tx1"/>
                </a:solidFill>
              </a:rPr>
              <a:t>The uploaded details get stored in the local database. The real estate agency maintain these databases only for the temporary storage of the customer’s files.</a:t>
            </a:r>
          </a:p>
        </p:txBody>
      </p:sp>
      <p:sp>
        <p:nvSpPr>
          <p:cNvPr id="28" name="TextBox 27">
            <a:extLst>
              <a:ext uri="{FF2B5EF4-FFF2-40B4-BE49-F238E27FC236}">
                <a16:creationId xmlns:a16="http://schemas.microsoft.com/office/drawing/2014/main" id="{828B1C28-9CED-46AB-A822-C7058C351C25}"/>
              </a:ext>
            </a:extLst>
          </p:cNvPr>
          <p:cNvSpPr txBox="1"/>
          <p:nvPr/>
        </p:nvSpPr>
        <p:spPr>
          <a:xfrm>
            <a:off x="1310422" y="4331323"/>
            <a:ext cx="306201" cy="307777"/>
          </a:xfrm>
          <a:prstGeom prst="rect">
            <a:avLst/>
          </a:prstGeom>
          <a:solidFill>
            <a:schemeClr val="accent1">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sz="1400" b="1" dirty="0">
                <a:solidFill>
                  <a:schemeClr val="bg1"/>
                </a:solidFill>
                <a:latin typeface="Rockwell" panose="02060603020205020403" pitchFamily="18" charset="0"/>
              </a:rPr>
              <a:t>2</a:t>
            </a:r>
          </a:p>
        </p:txBody>
      </p:sp>
      <p:sp>
        <p:nvSpPr>
          <p:cNvPr id="29" name="Rectangle 28">
            <a:extLst>
              <a:ext uri="{FF2B5EF4-FFF2-40B4-BE49-F238E27FC236}">
                <a16:creationId xmlns:a16="http://schemas.microsoft.com/office/drawing/2014/main" id="{48C3C3ED-833B-47B7-B5AC-1506EB8FEE32}"/>
              </a:ext>
            </a:extLst>
          </p:cNvPr>
          <p:cNvSpPr/>
          <p:nvPr/>
        </p:nvSpPr>
        <p:spPr>
          <a:xfrm>
            <a:off x="1573384" y="4267124"/>
            <a:ext cx="3143489" cy="400110"/>
          </a:xfrm>
          <a:prstGeom prst="rect">
            <a:avLst/>
          </a:prstGeom>
        </p:spPr>
        <p:txBody>
          <a:bodyPr wrap="none">
            <a:spAutoFit/>
          </a:bodyPr>
          <a:lstStyle/>
          <a:p>
            <a:r>
              <a:rPr lang="en-US" sz="2000" dirty="0">
                <a:latin typeface="Rockwell" panose="02060603020205020403" pitchFamily="18" charset="0"/>
              </a:rPr>
              <a:t>Storage in local database</a:t>
            </a:r>
          </a:p>
        </p:txBody>
      </p:sp>
    </p:spTree>
    <p:extLst>
      <p:ext uri="{BB962C8B-B14F-4D97-AF65-F5344CB8AC3E}">
        <p14:creationId xmlns:p14="http://schemas.microsoft.com/office/powerpoint/2010/main" val="406448446"/>
      </p:ext>
    </p:extLst>
  </p:cSld>
  <p:clrMapOvr>
    <a:masterClrMapping/>
  </p:clrMapOvr>
</p:sld>
</file>

<file path=ppt/theme/theme1.xml><?xml version="1.0" encoding="utf-8"?>
<a:theme xmlns:a="http://schemas.openxmlformats.org/drawingml/2006/main" name="PresentationGO">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09_T_PGO_chrono-16x9.potx" id="{35D7FF5D-ABC1-40D5-AB3D-396F438D87CC}" vid="{E4F97721-F6DB-4F04-A2E7-23E003D13A80}"/>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09_T_PGO_chrono-16x9.potx" id="{35D7FF5D-ABC1-40D5-AB3D-396F438D87CC}" vid="{E2DD9972-B456-49CF-A260-A7CAE256211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themeOverride>
</file>

<file path=docProps/app.xml><?xml version="1.0" encoding="utf-8"?>
<Properties xmlns="http://schemas.openxmlformats.org/officeDocument/2006/extended-properties" xmlns:vt="http://schemas.openxmlformats.org/officeDocument/2006/docPropsVTypes">
  <Template>0209_T_PGO_chrono-16x9</Template>
  <TotalTime>2319</TotalTime>
  <Words>1021</Words>
  <Application>Microsoft Office PowerPoint</Application>
  <PresentationFormat>Widescreen</PresentationFormat>
  <Paragraphs>102</Paragraphs>
  <Slides>12</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Open Sans</vt:lpstr>
      <vt:lpstr>Rockwell</vt:lpstr>
      <vt:lpstr>PresentationGO</vt:lpstr>
      <vt:lpstr>Designed by PresentationGO</vt:lpstr>
      <vt:lpstr>Property Registration System</vt:lpstr>
      <vt:lpstr>Introduction</vt:lpstr>
      <vt:lpstr> </vt:lpstr>
      <vt:lpstr>Product Perspective</vt:lpstr>
      <vt:lpstr>Objective</vt:lpstr>
      <vt:lpstr>Tools used</vt:lpstr>
      <vt:lpstr> </vt:lpstr>
      <vt:lpstr>Program Flow Architecture</vt:lpstr>
      <vt:lpstr>Architecture Description</vt:lpstr>
      <vt:lpstr>Architecture Description</vt:lpstr>
      <vt:lpstr>Broadcasting the updated blockchain</vt:lpstr>
      <vt:lpstr>Now let the demo begin…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Brokerage business landscape in US market</dc:title>
  <dc:creator>Varsha Satpathy</dc:creator>
  <dc:description>© Copyright PresentationGo.com</dc:description>
  <cp:lastModifiedBy>Varsha Satpathy</cp:lastModifiedBy>
  <cp:revision>73</cp:revision>
  <dcterms:created xsi:type="dcterms:W3CDTF">2021-06-16T17:04:31Z</dcterms:created>
  <dcterms:modified xsi:type="dcterms:W3CDTF">2021-11-29T16:08:46Z</dcterms:modified>
  <cp:category>Templates</cp:category>
</cp:coreProperties>
</file>