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60" r:id="rId5"/>
    <p:sldId id="268" r:id="rId6"/>
    <p:sldId id="261" r:id="rId7"/>
    <p:sldId id="269" r:id="rId8"/>
    <p:sldId id="273" r:id="rId9"/>
    <p:sldId id="265" r:id="rId10"/>
    <p:sldId id="274" r:id="rId11"/>
    <p:sldId id="271" r:id="rId12"/>
    <p:sldId id="275" r:id="rId13"/>
    <p:sldId id="270" r:id="rId14"/>
    <p:sldId id="266" r:id="rId15"/>
    <p:sldId id="272" r:id="rId16"/>
    <p:sldId id="263" r:id="rId17"/>
  </p:sldIdLst>
  <p:sldSz cx="9144000" cy="5143500" type="screen16x9"/>
  <p:notesSz cx="6858000" cy="9144000"/>
  <p:embeddedFontLst>
    <p:embeddedFont>
      <p:font typeface="Calibri" pitchFamily="34" charset="0"/>
      <p:regular r:id="rId19"/>
      <p:bold r:id="rId20"/>
      <p:italic r:id="rId21"/>
      <p:boldItalic r:id="rId22"/>
    </p:embeddedFont>
    <p:embeddedFont>
      <p:font typeface="Lato" charset="0"/>
      <p:regular r:id="rId23"/>
      <p:bold r:id="rId24"/>
      <p:italic r:id="rId25"/>
      <p:boldItalic r:id="rId26"/>
    </p:embeddedFont>
    <p:embeddedFont>
      <p:font typeface="Raleway"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50" autoAdjust="0"/>
    <p:restoredTop sz="94580" autoAdjust="0"/>
  </p:normalViewPr>
  <p:slideViewPr>
    <p:cSldViewPr snapToGrid="0">
      <p:cViewPr>
        <p:scale>
          <a:sx n="109" d="100"/>
          <a:sy n="109" d="100"/>
        </p:scale>
        <p:origin x="-318" y="42"/>
      </p:cViewPr>
      <p:guideLst>
        <p:guide orient="horz" pos="1620"/>
        <p:guide pos="2880"/>
      </p:guideLst>
    </p:cSldViewPr>
  </p:slideViewPr>
  <p:outlineViewPr>
    <p:cViewPr>
      <p:scale>
        <a:sx n="33" d="100"/>
        <a:sy n="33" d="100"/>
      </p:scale>
      <p:origin x="36" y="36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41037110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8a2d8de0c6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8a2d8de0c6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8a2d8de0c6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8a2d8de0c6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8a2d8de0c6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8a2d8de0c6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8a2d8de0c6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8a2d8de0c6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8a2d8de0c6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8a2d8de0c6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8a2d8de0c6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8a2d8de0c6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8a2d8de0c6_0_1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8a2d8de0c6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8a2d8de0c6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8a2d8de0c6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8a2d8de0c6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8a2d8de0c6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8a2d8de0c6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8a2d8de0c6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8a2d8de0c6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8a2d8de0c6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8a2d8de0c6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8a2d8de0c6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8a2d8de0c6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8a2d8de0c6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8a2d8de0c6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8a2d8de0c6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8a2d8de0c6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8a2d8de0c6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8" name="Google Shape;38;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2342606" y="630225"/>
            <a:ext cx="6360619" cy="219135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Abbreviation Disambiguation using NLP</a:t>
            </a:r>
            <a:endParaRPr dirty="0"/>
          </a:p>
        </p:txBody>
      </p:sp>
      <p:sp>
        <p:nvSpPr>
          <p:cNvPr id="73" name="Google Shape;73;p13"/>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By</a:t>
            </a:r>
            <a:br>
              <a:rPr lang="en" dirty="0"/>
            </a:br>
            <a:r>
              <a:rPr lang="en" dirty="0"/>
              <a:t>Subhanshu Gupta</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Modeling- Logistic Classfier</a:t>
            </a:r>
            <a:endParaRPr dirty="0"/>
          </a:p>
        </p:txBody>
      </p:sp>
      <p:sp>
        <p:nvSpPr>
          <p:cNvPr id="120" name="Google Shape;120;p18"/>
          <p:cNvSpPr txBox="1">
            <a:spLocks noGrp="1"/>
          </p:cNvSpPr>
          <p:nvPr>
            <p:ph type="subTitle" idx="1"/>
          </p:nvPr>
        </p:nvSpPr>
        <p:spPr>
          <a:xfrm>
            <a:off x="2455817" y="2309050"/>
            <a:ext cx="6265957" cy="2171100"/>
          </a:xfrm>
          <a:prstGeom prst="rect">
            <a:avLst/>
          </a:prstGeom>
        </p:spPr>
        <p:txBody>
          <a:bodyPr spcFirstLastPara="1" wrap="square" lIns="91425" tIns="91425" rIns="91425" bIns="91425" anchor="b" anchorCtr="0">
            <a:noAutofit/>
          </a:bodyPr>
          <a:lstStyle/>
          <a:p>
            <a:pPr marL="0" lvl="0" indent="0"/>
            <a:r>
              <a:rPr lang="en-US" dirty="0"/>
              <a:t>Logistic Classifier was trained on the 50K rows of the train dataset and then validated using the validation dataset. The model gave an Accuracy score of 69% and an F1-Score of 0.68 on Validation dataset</a:t>
            </a:r>
            <a:r>
              <a:rPr lang="en-US" dirty="0" smtClean="0"/>
              <a:t>.</a:t>
            </a:r>
          </a:p>
          <a:p>
            <a:pPr marL="0" lvl="0" indent="0"/>
            <a:r>
              <a:rPr lang="en-US" dirty="0"/>
              <a:t>This model was then used on Test dataset to predict the results. The model achieved an Accuracy score of 69.2% and F1-Score of 0.69</a:t>
            </a:r>
            <a:endParaRPr lang="en-US" dirty="0" smtClean="0"/>
          </a:p>
        </p:txBody>
      </p:sp>
    </p:spTree>
    <p:extLst>
      <p:ext uri="{BB962C8B-B14F-4D97-AF65-F5344CB8AC3E}">
        <p14:creationId xmlns:p14="http://schemas.microsoft.com/office/powerpoint/2010/main" val="4067141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Modeling- Support Vector Classifier</a:t>
            </a:r>
            <a:endParaRPr dirty="0"/>
          </a:p>
        </p:txBody>
      </p:sp>
      <p:sp>
        <p:nvSpPr>
          <p:cNvPr id="120" name="Google Shape;120;p18"/>
          <p:cNvSpPr txBox="1">
            <a:spLocks noGrp="1"/>
          </p:cNvSpPr>
          <p:nvPr>
            <p:ph type="subTitle" idx="1"/>
          </p:nvPr>
        </p:nvSpPr>
        <p:spPr>
          <a:xfrm>
            <a:off x="2455817" y="2309050"/>
            <a:ext cx="6265957" cy="2171100"/>
          </a:xfrm>
          <a:prstGeom prst="rect">
            <a:avLst/>
          </a:prstGeom>
        </p:spPr>
        <p:txBody>
          <a:bodyPr spcFirstLastPara="1" wrap="square" lIns="91425" tIns="91425" rIns="91425" bIns="91425" anchor="b" anchorCtr="0">
            <a:noAutofit/>
          </a:bodyPr>
          <a:lstStyle/>
          <a:p>
            <a:pPr marL="0" lvl="0" indent="0"/>
            <a:r>
              <a:rPr lang="en-US" dirty="0"/>
              <a:t>Support Vector Classifier was trained on the 50K rows of the train dataset and then validated using the validation dataset. The model gave an Accuracy score of 70.6% and an F1-Score of 0.70 on Validation dataset</a:t>
            </a:r>
            <a:r>
              <a:rPr lang="en-US" dirty="0" smtClean="0"/>
              <a:t>.</a:t>
            </a:r>
          </a:p>
          <a:p>
            <a:pPr marL="0" lvl="0" indent="0"/>
            <a:r>
              <a:rPr lang="en-US" dirty="0"/>
              <a:t>This model was then used on Test dataset to predict the results. The model achieved an Accuracy score of 70.5% and F1-Score of </a:t>
            </a:r>
            <a:r>
              <a:rPr lang="en-US" dirty="0" smtClean="0"/>
              <a:t>0.70.</a:t>
            </a:r>
          </a:p>
        </p:txBody>
      </p:sp>
    </p:spTree>
    <p:extLst>
      <p:ext uri="{BB962C8B-B14F-4D97-AF65-F5344CB8AC3E}">
        <p14:creationId xmlns:p14="http://schemas.microsoft.com/office/powerpoint/2010/main" val="2684596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Modeling- XG Boost Classifier</a:t>
            </a:r>
            <a:endParaRPr dirty="0"/>
          </a:p>
        </p:txBody>
      </p:sp>
      <p:sp>
        <p:nvSpPr>
          <p:cNvPr id="120" name="Google Shape;120;p18"/>
          <p:cNvSpPr txBox="1">
            <a:spLocks noGrp="1"/>
          </p:cNvSpPr>
          <p:nvPr>
            <p:ph type="subTitle" idx="1"/>
          </p:nvPr>
        </p:nvSpPr>
        <p:spPr>
          <a:xfrm>
            <a:off x="2455817" y="2309050"/>
            <a:ext cx="6265957" cy="2171100"/>
          </a:xfrm>
          <a:prstGeom prst="rect">
            <a:avLst/>
          </a:prstGeom>
        </p:spPr>
        <p:txBody>
          <a:bodyPr spcFirstLastPara="1" wrap="square" lIns="91425" tIns="91425" rIns="91425" bIns="91425" anchor="b" anchorCtr="0">
            <a:noAutofit/>
          </a:bodyPr>
          <a:lstStyle/>
          <a:p>
            <a:pPr marL="0" lvl="0" indent="0"/>
            <a:r>
              <a:rPr lang="en-US" dirty="0" smtClean="0"/>
              <a:t>XG Boost Classifier </a:t>
            </a:r>
            <a:r>
              <a:rPr lang="en-US" dirty="0"/>
              <a:t>was trained on the 50K rows of the train dataset and then validated using the validation dataset. The model gave an Accuracy score of </a:t>
            </a:r>
            <a:r>
              <a:rPr lang="en-US" dirty="0" smtClean="0"/>
              <a:t>59.2% </a:t>
            </a:r>
            <a:r>
              <a:rPr lang="en-US" dirty="0"/>
              <a:t>and an F1-Score of </a:t>
            </a:r>
            <a:r>
              <a:rPr lang="en-US" dirty="0" smtClean="0"/>
              <a:t>0.59 </a:t>
            </a:r>
            <a:r>
              <a:rPr lang="en-US" dirty="0"/>
              <a:t>on Validation dataset</a:t>
            </a:r>
            <a:r>
              <a:rPr lang="en-US" dirty="0" smtClean="0"/>
              <a:t>.</a:t>
            </a:r>
          </a:p>
          <a:p>
            <a:pPr marL="0" lvl="0" indent="0"/>
            <a:r>
              <a:rPr lang="en-US" dirty="0"/>
              <a:t>This model was then used on Test dataset to predict the results. The model achieved an Accuracy score of </a:t>
            </a:r>
            <a:r>
              <a:rPr lang="en-US" dirty="0" smtClean="0"/>
              <a:t>58.9% </a:t>
            </a:r>
            <a:r>
              <a:rPr lang="en-US" dirty="0"/>
              <a:t>and F1-Score of </a:t>
            </a:r>
            <a:r>
              <a:rPr lang="en-US" dirty="0" smtClean="0"/>
              <a:t>0.58.</a:t>
            </a:r>
          </a:p>
        </p:txBody>
      </p:sp>
    </p:spTree>
    <p:extLst>
      <p:ext uri="{BB962C8B-B14F-4D97-AF65-F5344CB8AC3E}">
        <p14:creationId xmlns:p14="http://schemas.microsoft.com/office/powerpoint/2010/main" val="1500108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Analysis &amp; Results</a:t>
            </a:r>
            <a:endParaRPr dirty="0"/>
          </a:p>
        </p:txBody>
      </p:sp>
      <p:sp>
        <p:nvSpPr>
          <p:cNvPr id="120" name="Google Shape;120;p18"/>
          <p:cNvSpPr txBox="1">
            <a:spLocks noGrp="1"/>
          </p:cNvSpPr>
          <p:nvPr>
            <p:ph type="subTitle" idx="1"/>
          </p:nvPr>
        </p:nvSpPr>
        <p:spPr>
          <a:xfrm>
            <a:off x="3196045" y="2309050"/>
            <a:ext cx="5525729" cy="217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t>The adjoining table shows how each model performed on the same dataset. The major takeaways are:</a:t>
            </a:r>
          </a:p>
          <a:p>
            <a:pPr marL="285750" lvl="0" indent="-285750" algn="l" rtl="0">
              <a:spcBef>
                <a:spcPts val="0"/>
              </a:spcBef>
              <a:spcAft>
                <a:spcPts val="0"/>
              </a:spcAft>
              <a:buFont typeface="Arial" pitchFamily="34" charset="0"/>
              <a:buChar char="•"/>
            </a:pPr>
            <a:endParaRPr lang="en-US" dirty="0" smtClean="0"/>
          </a:p>
        </p:txBody>
      </p:sp>
      <p:graphicFrame>
        <p:nvGraphicFramePr>
          <p:cNvPr id="2" name="Table 1"/>
          <p:cNvGraphicFramePr>
            <a:graphicFrameLocks noGrp="1"/>
          </p:cNvGraphicFramePr>
          <p:nvPr>
            <p:extLst>
              <p:ext uri="{D42A27DB-BD31-4B8C-83A1-F6EECF244321}">
                <p14:modId xmlns:p14="http://schemas.microsoft.com/office/powerpoint/2010/main" val="641244997"/>
              </p:ext>
            </p:extLst>
          </p:nvPr>
        </p:nvGraphicFramePr>
        <p:xfrm>
          <a:off x="74339" y="2196170"/>
          <a:ext cx="3104289" cy="2042683"/>
        </p:xfrm>
        <a:graphic>
          <a:graphicData uri="http://schemas.openxmlformats.org/drawingml/2006/table">
            <a:tbl>
              <a:tblPr firstRow="1" firstCol="1" bandRow="1">
                <a:tableStyleId>{5C22544A-7EE6-4342-B048-85BDC9FD1C3A}</a:tableStyleId>
              </a:tblPr>
              <a:tblGrid>
                <a:gridCol w="802346"/>
                <a:gridCol w="699545"/>
                <a:gridCol w="757275"/>
                <a:gridCol w="845123"/>
              </a:tblGrid>
              <a:tr h="303190">
                <a:tc>
                  <a:txBody>
                    <a:bodyPr/>
                    <a:lstStyle/>
                    <a:p>
                      <a:pPr marL="0" marR="0">
                        <a:lnSpc>
                          <a:spcPct val="115000"/>
                        </a:lnSpc>
                        <a:spcBef>
                          <a:spcPts val="0"/>
                        </a:spcBef>
                        <a:spcAft>
                          <a:spcPts val="0"/>
                        </a:spcAft>
                        <a:tabLst>
                          <a:tab pos="756285" algn="ctr"/>
                        </a:tabLst>
                      </a:pPr>
                      <a:r>
                        <a:rPr lang="en-US" sz="1000" dirty="0">
                          <a:effectLst/>
                        </a:rPr>
                        <a:t>	Metric</a:t>
                      </a:r>
                      <a:endParaRPr lang="en-US" sz="1100" dirty="0">
                        <a:solidFill>
                          <a:srgbClr val="31849B"/>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000">
                          <a:effectLst/>
                        </a:rPr>
                        <a:t>Logistic</a:t>
                      </a:r>
                      <a:endParaRPr lang="en-US" sz="1100">
                        <a:solidFill>
                          <a:srgbClr val="31849B"/>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000" dirty="0">
                          <a:effectLst/>
                        </a:rPr>
                        <a:t>SVC</a:t>
                      </a:r>
                      <a:endParaRPr lang="en-US" sz="1100" dirty="0">
                        <a:solidFill>
                          <a:srgbClr val="31849B"/>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000" b="1" i="0" u="none" strike="noStrike" cap="none" dirty="0" smtClean="0">
                          <a:solidFill>
                            <a:schemeClr val="lt1"/>
                          </a:solidFill>
                          <a:effectLst/>
                          <a:latin typeface="+mn-lt"/>
                          <a:ea typeface="+mn-ea"/>
                          <a:cs typeface="+mn-cs"/>
                          <a:sym typeface="Arial"/>
                        </a:rPr>
                        <a:t>XG Boost</a:t>
                      </a:r>
                      <a:endParaRPr lang="en-US" sz="1000" b="1" i="0" u="none" strike="noStrike" cap="none" dirty="0">
                        <a:solidFill>
                          <a:schemeClr val="lt1"/>
                        </a:solidFill>
                        <a:effectLst/>
                        <a:latin typeface="+mn-lt"/>
                        <a:ea typeface="+mn-ea"/>
                        <a:cs typeface="+mn-cs"/>
                        <a:sym typeface="Arial"/>
                      </a:endParaRPr>
                    </a:p>
                  </a:txBody>
                  <a:tcPr marL="68580" marR="68580" marT="0" marB="0"/>
                </a:tc>
              </a:tr>
              <a:tr h="496998">
                <a:tc>
                  <a:txBody>
                    <a:bodyPr/>
                    <a:lstStyle/>
                    <a:p>
                      <a:pPr marL="0" marR="0">
                        <a:lnSpc>
                          <a:spcPct val="115000"/>
                        </a:lnSpc>
                        <a:spcBef>
                          <a:spcPts val="0"/>
                        </a:spcBef>
                        <a:spcAft>
                          <a:spcPts val="0"/>
                        </a:spcAft>
                      </a:pPr>
                      <a:r>
                        <a:rPr lang="en-US" sz="1000">
                          <a:effectLst/>
                        </a:rPr>
                        <a:t>Validation Accuracy</a:t>
                      </a:r>
                      <a:endParaRPr lang="en-US" sz="1100">
                        <a:solidFill>
                          <a:srgbClr val="31849B"/>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000">
                          <a:effectLst/>
                        </a:rPr>
                        <a:t>69.1%</a:t>
                      </a:r>
                      <a:endParaRPr lang="en-US" sz="1100">
                        <a:solidFill>
                          <a:srgbClr val="31849B"/>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000">
                          <a:effectLst/>
                        </a:rPr>
                        <a:t>70.7%</a:t>
                      </a:r>
                      <a:endParaRPr lang="en-US" sz="1100">
                        <a:solidFill>
                          <a:srgbClr val="31849B"/>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000" dirty="0">
                          <a:effectLst/>
                        </a:rPr>
                        <a:t> </a:t>
                      </a:r>
                      <a:r>
                        <a:rPr lang="en-US" sz="1000" dirty="0" smtClean="0">
                          <a:effectLst/>
                        </a:rPr>
                        <a:t>59.2%</a:t>
                      </a:r>
                      <a:endParaRPr lang="en-US" sz="1100" dirty="0">
                        <a:solidFill>
                          <a:srgbClr val="31849B"/>
                        </a:solidFill>
                        <a:effectLst/>
                        <a:latin typeface="Calibri"/>
                        <a:ea typeface="Calibri"/>
                        <a:cs typeface="Times New Roman"/>
                      </a:endParaRPr>
                    </a:p>
                  </a:txBody>
                  <a:tcPr marL="68580" marR="68580" marT="0" marB="0"/>
                </a:tc>
              </a:tr>
              <a:tr h="496998">
                <a:tc>
                  <a:txBody>
                    <a:bodyPr/>
                    <a:lstStyle/>
                    <a:p>
                      <a:pPr marL="0" marR="0">
                        <a:lnSpc>
                          <a:spcPct val="115000"/>
                        </a:lnSpc>
                        <a:spcBef>
                          <a:spcPts val="0"/>
                        </a:spcBef>
                        <a:spcAft>
                          <a:spcPts val="0"/>
                        </a:spcAft>
                      </a:pPr>
                      <a:r>
                        <a:rPr lang="en-US" sz="1000">
                          <a:effectLst/>
                        </a:rPr>
                        <a:t>Test Accuracy</a:t>
                      </a:r>
                      <a:endParaRPr lang="en-US" sz="1100">
                        <a:solidFill>
                          <a:srgbClr val="31849B"/>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000">
                          <a:effectLst/>
                        </a:rPr>
                        <a:t>69.6%</a:t>
                      </a:r>
                      <a:endParaRPr lang="en-US" sz="1100">
                        <a:solidFill>
                          <a:srgbClr val="31849B"/>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000">
                          <a:effectLst/>
                        </a:rPr>
                        <a:t>70.6%</a:t>
                      </a:r>
                      <a:endParaRPr lang="en-US" sz="1100">
                        <a:solidFill>
                          <a:srgbClr val="31849B"/>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000" dirty="0">
                          <a:effectLst/>
                        </a:rPr>
                        <a:t> </a:t>
                      </a:r>
                      <a:r>
                        <a:rPr lang="en-US" sz="1000" dirty="0" smtClean="0">
                          <a:effectLst/>
                        </a:rPr>
                        <a:t>58.9%</a:t>
                      </a:r>
                      <a:endParaRPr lang="en-US" sz="1100" dirty="0">
                        <a:solidFill>
                          <a:srgbClr val="31849B"/>
                        </a:solidFill>
                        <a:effectLst/>
                        <a:latin typeface="Calibri"/>
                        <a:ea typeface="Calibri"/>
                        <a:cs typeface="Times New Roman"/>
                      </a:endParaRPr>
                    </a:p>
                  </a:txBody>
                  <a:tcPr marL="68580" marR="68580" marT="0" marB="0"/>
                </a:tc>
              </a:tr>
              <a:tr h="248499">
                <a:tc>
                  <a:txBody>
                    <a:bodyPr/>
                    <a:lstStyle/>
                    <a:p>
                      <a:pPr marL="0" marR="0">
                        <a:lnSpc>
                          <a:spcPct val="115000"/>
                        </a:lnSpc>
                        <a:spcBef>
                          <a:spcPts val="0"/>
                        </a:spcBef>
                        <a:spcAft>
                          <a:spcPts val="0"/>
                        </a:spcAft>
                      </a:pPr>
                      <a:r>
                        <a:rPr lang="en-US" sz="1000">
                          <a:effectLst/>
                        </a:rPr>
                        <a:t>Precision</a:t>
                      </a:r>
                      <a:endParaRPr lang="en-US" sz="1100">
                        <a:solidFill>
                          <a:srgbClr val="31849B"/>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000">
                          <a:effectLst/>
                        </a:rPr>
                        <a:t>69%</a:t>
                      </a:r>
                      <a:endParaRPr lang="en-US" sz="1100">
                        <a:solidFill>
                          <a:srgbClr val="31849B"/>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000">
                          <a:effectLst/>
                        </a:rPr>
                        <a:t>71%</a:t>
                      </a:r>
                      <a:endParaRPr lang="en-US" sz="1100">
                        <a:solidFill>
                          <a:srgbClr val="31849B"/>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000" dirty="0">
                          <a:effectLst/>
                        </a:rPr>
                        <a:t> </a:t>
                      </a:r>
                      <a:r>
                        <a:rPr lang="en-US" sz="1000" dirty="0" smtClean="0">
                          <a:effectLst/>
                        </a:rPr>
                        <a:t>59%</a:t>
                      </a:r>
                      <a:endParaRPr lang="en-US" sz="1100" dirty="0">
                        <a:solidFill>
                          <a:srgbClr val="31849B"/>
                        </a:solidFill>
                        <a:effectLst/>
                        <a:latin typeface="Calibri"/>
                        <a:ea typeface="Calibri"/>
                        <a:cs typeface="Times New Roman"/>
                      </a:endParaRPr>
                    </a:p>
                  </a:txBody>
                  <a:tcPr marL="68580" marR="68580" marT="0" marB="0"/>
                </a:tc>
              </a:tr>
              <a:tr h="248499">
                <a:tc>
                  <a:txBody>
                    <a:bodyPr/>
                    <a:lstStyle/>
                    <a:p>
                      <a:pPr marL="0" marR="0">
                        <a:lnSpc>
                          <a:spcPct val="115000"/>
                        </a:lnSpc>
                        <a:spcBef>
                          <a:spcPts val="0"/>
                        </a:spcBef>
                        <a:spcAft>
                          <a:spcPts val="0"/>
                        </a:spcAft>
                      </a:pPr>
                      <a:r>
                        <a:rPr lang="en-US" sz="1000">
                          <a:effectLst/>
                        </a:rPr>
                        <a:t>Recall</a:t>
                      </a:r>
                      <a:endParaRPr lang="en-US" sz="1100">
                        <a:solidFill>
                          <a:srgbClr val="31849B"/>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000">
                          <a:effectLst/>
                        </a:rPr>
                        <a:t>70%</a:t>
                      </a:r>
                      <a:endParaRPr lang="en-US" sz="1100">
                        <a:solidFill>
                          <a:srgbClr val="31849B"/>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000">
                          <a:effectLst/>
                        </a:rPr>
                        <a:t>71%</a:t>
                      </a:r>
                      <a:endParaRPr lang="en-US" sz="1100">
                        <a:solidFill>
                          <a:srgbClr val="31849B"/>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000" dirty="0">
                          <a:effectLst/>
                        </a:rPr>
                        <a:t> </a:t>
                      </a:r>
                      <a:r>
                        <a:rPr lang="en-US" sz="1000" dirty="0" smtClean="0">
                          <a:effectLst/>
                        </a:rPr>
                        <a:t>59%</a:t>
                      </a:r>
                      <a:endParaRPr lang="en-US" sz="1100" dirty="0">
                        <a:solidFill>
                          <a:srgbClr val="31849B"/>
                        </a:solidFill>
                        <a:effectLst/>
                        <a:latin typeface="Calibri"/>
                        <a:ea typeface="Calibri"/>
                        <a:cs typeface="Times New Roman"/>
                      </a:endParaRPr>
                    </a:p>
                  </a:txBody>
                  <a:tcPr marL="68580" marR="68580" marT="0" marB="0"/>
                </a:tc>
              </a:tr>
              <a:tr h="248499">
                <a:tc>
                  <a:txBody>
                    <a:bodyPr/>
                    <a:lstStyle/>
                    <a:p>
                      <a:pPr marL="0" marR="0">
                        <a:lnSpc>
                          <a:spcPct val="115000"/>
                        </a:lnSpc>
                        <a:spcBef>
                          <a:spcPts val="0"/>
                        </a:spcBef>
                        <a:spcAft>
                          <a:spcPts val="0"/>
                        </a:spcAft>
                      </a:pPr>
                      <a:r>
                        <a:rPr lang="en-US" sz="1000">
                          <a:effectLst/>
                        </a:rPr>
                        <a:t>F1 Score</a:t>
                      </a:r>
                      <a:endParaRPr lang="en-US" sz="1100">
                        <a:solidFill>
                          <a:srgbClr val="31849B"/>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000">
                          <a:effectLst/>
                        </a:rPr>
                        <a:t>0.69</a:t>
                      </a:r>
                      <a:endParaRPr lang="en-US" sz="1100">
                        <a:solidFill>
                          <a:srgbClr val="31849B"/>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000">
                          <a:effectLst/>
                        </a:rPr>
                        <a:t>0.70</a:t>
                      </a:r>
                      <a:endParaRPr lang="en-US" sz="1100">
                        <a:solidFill>
                          <a:srgbClr val="31849B"/>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000" dirty="0">
                          <a:effectLst/>
                        </a:rPr>
                        <a:t> </a:t>
                      </a:r>
                      <a:r>
                        <a:rPr lang="en-US" sz="1000" dirty="0" smtClean="0">
                          <a:effectLst/>
                        </a:rPr>
                        <a:t>0.58</a:t>
                      </a:r>
                      <a:endParaRPr lang="en-US" sz="1100" dirty="0">
                        <a:solidFill>
                          <a:srgbClr val="31849B"/>
                        </a:solidFill>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1269055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9"/>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Conclusion</a:t>
            </a:r>
            <a:endParaRPr dirty="0"/>
          </a:p>
        </p:txBody>
      </p:sp>
      <p:sp>
        <p:nvSpPr>
          <p:cNvPr id="126" name="Google Shape;126;p19"/>
          <p:cNvSpPr txBox="1">
            <a:spLocks noGrp="1"/>
          </p:cNvSpPr>
          <p:nvPr>
            <p:ph type="subTitle" idx="1"/>
          </p:nvPr>
        </p:nvSpPr>
        <p:spPr>
          <a:xfrm>
            <a:off x="661851" y="1463040"/>
            <a:ext cx="8059923" cy="3226091"/>
          </a:xfrm>
          <a:prstGeom prst="rect">
            <a:avLst/>
          </a:prstGeom>
        </p:spPr>
        <p:txBody>
          <a:bodyPr spcFirstLastPara="1" wrap="square" lIns="91425" tIns="91425" rIns="91425" bIns="91425" anchor="b" anchorCtr="0">
            <a:noAutofit/>
          </a:bodyPr>
          <a:lstStyle/>
          <a:p>
            <a:pPr marL="285750" lvl="0" indent="-285750" algn="just">
              <a:buFont typeface="Arial" pitchFamily="34" charset="0"/>
              <a:buChar char="•"/>
            </a:pPr>
            <a:r>
              <a:rPr lang="en-US" sz="1600" dirty="0"/>
              <a:t>This project employed the implementation of some of the well-known NLP libraries like spacy and gensim to understand the context of a medical text and based on that context predict what the expanded form of an Abbreviation (if any) is in that medical text. </a:t>
            </a:r>
            <a:endParaRPr lang="en-US" sz="1600" dirty="0" smtClean="0"/>
          </a:p>
          <a:p>
            <a:pPr marL="285750" lvl="0" indent="-285750" algn="just">
              <a:buFont typeface="Arial" pitchFamily="34" charset="0"/>
              <a:buChar char="•"/>
            </a:pPr>
            <a:r>
              <a:rPr lang="en-US" sz="1600" dirty="0"/>
              <a:t>The classification was performed using as subset of MeDAL Dataset containing Medical Extracts having Abbreviations and there Location and Expanded forms</a:t>
            </a:r>
            <a:r>
              <a:rPr lang="en-US" sz="1600" dirty="0" smtClean="0"/>
              <a:t>. </a:t>
            </a:r>
          </a:p>
          <a:p>
            <a:pPr marL="285750" lvl="0" indent="-285750" algn="just">
              <a:buFont typeface="Arial" pitchFamily="34" charset="0"/>
              <a:buChar char="•"/>
            </a:pPr>
            <a:r>
              <a:rPr lang="en-US" sz="1600" dirty="0"/>
              <a:t>All the models created, showed a satisfactory Accuracy score with Support Vector Classifier performing the best with an Accuracy of 71% on both Validation and Test Datasets</a:t>
            </a:r>
            <a:r>
              <a:rPr lang="en-US" sz="1600" dirty="0" smtClean="0"/>
              <a:t>.</a:t>
            </a:r>
            <a:endParaRPr lang="en-US" sz="1600" dirty="0" smtClean="0"/>
          </a:p>
        </p:txBody>
      </p:sp>
    </p:spTree>
    <p:extLst>
      <p:ext uri="{BB962C8B-B14F-4D97-AF65-F5344CB8AC3E}">
        <p14:creationId xmlns:p14="http://schemas.microsoft.com/office/powerpoint/2010/main" val="1264748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9"/>
          <p:cNvSpPr txBox="1">
            <a:spLocks noGrp="1"/>
          </p:cNvSpPr>
          <p:nvPr>
            <p:ph type="ctrTitle"/>
          </p:nvPr>
        </p:nvSpPr>
        <p:spPr>
          <a:xfrm>
            <a:off x="2037806" y="630225"/>
            <a:ext cx="6665419" cy="15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Future Enhancements</a:t>
            </a:r>
            <a:endParaRPr dirty="0"/>
          </a:p>
        </p:txBody>
      </p:sp>
      <p:sp>
        <p:nvSpPr>
          <p:cNvPr id="126" name="Google Shape;126;p19"/>
          <p:cNvSpPr txBox="1">
            <a:spLocks noGrp="1"/>
          </p:cNvSpPr>
          <p:nvPr>
            <p:ph type="subTitle" idx="1"/>
          </p:nvPr>
        </p:nvSpPr>
        <p:spPr>
          <a:xfrm>
            <a:off x="1750423" y="2098764"/>
            <a:ext cx="6971351" cy="2555531"/>
          </a:xfrm>
          <a:prstGeom prst="rect">
            <a:avLst/>
          </a:prstGeom>
        </p:spPr>
        <p:txBody>
          <a:bodyPr spcFirstLastPara="1" wrap="square" lIns="91425" tIns="91425" rIns="91425" bIns="91425" anchor="b" anchorCtr="0">
            <a:noAutofit/>
          </a:bodyPr>
          <a:lstStyle/>
          <a:p>
            <a:pPr marL="0" lvl="0" indent="0" algn="just"/>
            <a:r>
              <a:rPr lang="en-US" dirty="0"/>
              <a:t>In </a:t>
            </a:r>
            <a:r>
              <a:rPr lang="en-US" dirty="0" smtClean="0"/>
              <a:t>future:</a:t>
            </a:r>
            <a:endParaRPr lang="en-US" dirty="0" smtClean="0"/>
          </a:p>
          <a:p>
            <a:pPr marL="285750" lvl="0" indent="-285750" algn="just">
              <a:buFont typeface="Arial" pitchFamily="34" charset="0"/>
              <a:buChar char="•"/>
            </a:pPr>
            <a:r>
              <a:rPr lang="en-US" dirty="0" smtClean="0"/>
              <a:t>This Model can also be generalized </a:t>
            </a:r>
            <a:r>
              <a:rPr lang="en-US" dirty="0"/>
              <a:t>to predict expanded forms for Abbreviations for not only Medical Extracts but other domains as well, like Banking and Astronomy</a:t>
            </a:r>
            <a:r>
              <a:rPr lang="en-US" dirty="0" smtClean="0"/>
              <a:t>. </a:t>
            </a:r>
          </a:p>
          <a:p>
            <a:pPr marL="285750" lvl="0" indent="-285750" algn="just">
              <a:buFont typeface="Arial" pitchFamily="34" charset="0"/>
              <a:buChar char="•"/>
            </a:pPr>
            <a:r>
              <a:rPr lang="en-US" dirty="0"/>
              <a:t>This Model can also be </a:t>
            </a:r>
            <a:r>
              <a:rPr lang="en-US" dirty="0" smtClean="0"/>
              <a:t>trained </a:t>
            </a:r>
            <a:r>
              <a:rPr lang="en-US" dirty="0"/>
              <a:t>to detect the Drugs and Adverse Reactions in the Medical Journals as well</a:t>
            </a:r>
            <a:r>
              <a:rPr lang="en-US" dirty="0" smtClean="0"/>
              <a:t>.</a:t>
            </a:r>
          </a:p>
          <a:p>
            <a:pPr marL="285750" lvl="0" indent="-285750" algn="just">
              <a:buFont typeface="Arial" pitchFamily="34" charset="0"/>
              <a:buChar char="•"/>
            </a:pPr>
            <a:r>
              <a:rPr lang="en-US" dirty="0" smtClean="0"/>
              <a:t>A variety of other complex models can also be trained which require a better Hardware </a:t>
            </a:r>
            <a:r>
              <a:rPr lang="en-US" smtClean="0"/>
              <a:t>for training.</a:t>
            </a:r>
            <a:endParaRPr lang="en-US" dirty="0" smtClean="0"/>
          </a:p>
        </p:txBody>
      </p:sp>
    </p:spTree>
    <p:extLst>
      <p:ext uri="{BB962C8B-B14F-4D97-AF65-F5344CB8AC3E}">
        <p14:creationId xmlns:p14="http://schemas.microsoft.com/office/powerpoint/2010/main" val="6094381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0"/>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Thank You!</a:t>
            </a:r>
            <a:endParaRPr/>
          </a:p>
        </p:txBody>
      </p:sp>
      <p:sp>
        <p:nvSpPr>
          <p:cNvPr id="132" name="Google Shape;132;p20"/>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Contents</a:t>
            </a:r>
            <a:endParaRPr dirty="0"/>
          </a:p>
        </p:txBody>
      </p:sp>
      <p:sp>
        <p:nvSpPr>
          <p:cNvPr id="79" name="Google Shape;79;p14"/>
          <p:cNvSpPr txBox="1">
            <a:spLocks noGrp="1"/>
          </p:cNvSpPr>
          <p:nvPr>
            <p:ph type="subTitle" idx="1"/>
          </p:nvPr>
        </p:nvSpPr>
        <p:spPr>
          <a:xfrm>
            <a:off x="2390267" y="2081349"/>
            <a:ext cx="6331500" cy="2398801"/>
          </a:xfrm>
          <a:prstGeom prst="rect">
            <a:avLst/>
          </a:prstGeom>
        </p:spPr>
        <p:txBody>
          <a:bodyPr spcFirstLastPara="1" wrap="square" lIns="91425" tIns="91425" rIns="91425" bIns="91425" anchor="b" anchorCtr="0">
            <a:noAutofit/>
          </a:bodyPr>
          <a:lstStyle/>
          <a:p>
            <a:pPr marL="457200" lvl="0" indent="-342900" algn="l" rtl="0">
              <a:spcBef>
                <a:spcPts val="0"/>
              </a:spcBef>
              <a:spcAft>
                <a:spcPts val="0"/>
              </a:spcAft>
              <a:buSzPts val="1800"/>
              <a:buChar char="●"/>
            </a:pPr>
            <a:r>
              <a:rPr lang="en-US" dirty="0" smtClean="0"/>
              <a:t>Overview</a:t>
            </a:r>
            <a:endParaRPr dirty="0"/>
          </a:p>
          <a:p>
            <a:pPr marL="457200" lvl="0" indent="-342900" algn="l" rtl="0">
              <a:spcBef>
                <a:spcPts val="0"/>
              </a:spcBef>
              <a:spcAft>
                <a:spcPts val="0"/>
              </a:spcAft>
              <a:buSzPts val="1800"/>
              <a:buChar char="●"/>
            </a:pPr>
            <a:r>
              <a:rPr lang="en-US" dirty="0" smtClean="0"/>
              <a:t>Additional Details</a:t>
            </a:r>
            <a:endParaRPr dirty="0"/>
          </a:p>
          <a:p>
            <a:pPr marL="457200" lvl="0" indent="-342900" algn="l" rtl="0">
              <a:spcBef>
                <a:spcPts val="0"/>
              </a:spcBef>
              <a:spcAft>
                <a:spcPts val="0"/>
              </a:spcAft>
              <a:buSzPts val="1800"/>
              <a:buChar char="●"/>
            </a:pPr>
            <a:r>
              <a:rPr lang="en" dirty="0" smtClean="0"/>
              <a:t>Classification Pipeline</a:t>
            </a:r>
          </a:p>
          <a:p>
            <a:pPr marL="457200" lvl="0" indent="-342900" algn="l" rtl="0">
              <a:spcBef>
                <a:spcPts val="0"/>
              </a:spcBef>
              <a:spcAft>
                <a:spcPts val="0"/>
              </a:spcAft>
              <a:buSzPts val="1800"/>
              <a:buChar char="●"/>
            </a:pPr>
            <a:r>
              <a:rPr lang="en" dirty="0" smtClean="0"/>
              <a:t>Data Cleaning</a:t>
            </a:r>
          </a:p>
          <a:p>
            <a:pPr marL="457200" lvl="0" indent="-342900" algn="l" rtl="0">
              <a:spcBef>
                <a:spcPts val="0"/>
              </a:spcBef>
              <a:spcAft>
                <a:spcPts val="0"/>
              </a:spcAft>
              <a:buSzPts val="1800"/>
              <a:buChar char="●"/>
            </a:pPr>
            <a:r>
              <a:rPr lang="en" dirty="0" smtClean="0"/>
              <a:t>Data Preprocessing</a:t>
            </a:r>
          </a:p>
          <a:p>
            <a:pPr marL="457200" lvl="0" indent="-342900" algn="l" rtl="0">
              <a:spcBef>
                <a:spcPts val="0"/>
              </a:spcBef>
              <a:spcAft>
                <a:spcPts val="0"/>
              </a:spcAft>
              <a:buSzPts val="1800"/>
              <a:buChar char="●"/>
            </a:pPr>
            <a:r>
              <a:rPr lang="en" dirty="0" smtClean="0"/>
              <a:t>Paragraph Embeddings</a:t>
            </a:r>
          </a:p>
          <a:p>
            <a:pPr marL="457200" lvl="0" indent="-342900" algn="l" rtl="0">
              <a:spcBef>
                <a:spcPts val="0"/>
              </a:spcBef>
              <a:spcAft>
                <a:spcPts val="0"/>
              </a:spcAft>
              <a:buSzPts val="1800"/>
              <a:buChar char="●"/>
            </a:pPr>
            <a:r>
              <a:rPr lang="en" dirty="0" smtClean="0"/>
              <a:t>Modeling</a:t>
            </a:r>
          </a:p>
          <a:p>
            <a:pPr marL="457200" lvl="0" indent="-342900" algn="l" rtl="0">
              <a:spcBef>
                <a:spcPts val="0"/>
              </a:spcBef>
              <a:spcAft>
                <a:spcPts val="0"/>
              </a:spcAft>
              <a:buSzPts val="1800"/>
              <a:buChar char="●"/>
            </a:pPr>
            <a:r>
              <a:rPr lang="en" dirty="0" smtClean="0"/>
              <a:t>Analysis &amp; Results</a:t>
            </a:r>
          </a:p>
          <a:p>
            <a:pPr marL="457200" lvl="0" indent="-342900" algn="l" rtl="0">
              <a:spcBef>
                <a:spcPts val="0"/>
              </a:spcBef>
              <a:spcAft>
                <a:spcPts val="0"/>
              </a:spcAft>
              <a:buSzPts val="1800"/>
              <a:buChar char="●"/>
            </a:pPr>
            <a:r>
              <a:rPr lang="en" dirty="0" smtClean="0"/>
              <a:t>Conclusion</a:t>
            </a:r>
          </a:p>
          <a:p>
            <a:pPr marL="457200" lvl="0" indent="-342900" algn="l" rtl="0">
              <a:spcBef>
                <a:spcPts val="0"/>
              </a:spcBef>
              <a:spcAft>
                <a:spcPts val="0"/>
              </a:spcAft>
              <a:buSzPts val="1800"/>
              <a:buChar char="●"/>
            </a:pPr>
            <a:r>
              <a:rPr lang="en" smtClean="0"/>
              <a:t>Future Enhancements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5"/>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Overview</a:t>
            </a:r>
            <a:endParaRPr dirty="0"/>
          </a:p>
        </p:txBody>
      </p:sp>
      <p:sp>
        <p:nvSpPr>
          <p:cNvPr id="85" name="Google Shape;85;p15"/>
          <p:cNvSpPr txBox="1">
            <a:spLocks noGrp="1"/>
          </p:cNvSpPr>
          <p:nvPr>
            <p:ph type="subTitle" idx="1"/>
          </p:nvPr>
        </p:nvSpPr>
        <p:spPr>
          <a:xfrm>
            <a:off x="2416394" y="2055224"/>
            <a:ext cx="6331500" cy="2433636"/>
          </a:xfrm>
          <a:prstGeom prst="rect">
            <a:avLst/>
          </a:prstGeom>
        </p:spPr>
        <p:txBody>
          <a:bodyPr spcFirstLastPara="1" wrap="square" lIns="91425" tIns="91425" rIns="91425" bIns="91425" anchor="b" anchorCtr="0">
            <a:noAutofit/>
          </a:bodyPr>
          <a:lstStyle/>
          <a:p>
            <a:pPr marL="0" lvl="0" indent="0" algn="just"/>
            <a:r>
              <a:rPr lang="en-US" sz="1400" i="1" dirty="0"/>
              <a:t>Acronyms and abbreviations within clinical text are widespread, and their use continues to increase. Several reasons for this ongoing growth include adoption of electronic health record (EHR) systems with increased volume of electronic clinical notes accompanied by the wide usage of acronyms and abbreviations, the time-constrained nature of clinical medicine encouraging the use of shortened word forms, and a longstanding tradition of commonly using acronyms and abbreviations in clinical documentation</a:t>
            </a:r>
            <a:r>
              <a:rPr lang="en-US" sz="1400" i="1" dirty="0" smtClean="0"/>
              <a:t>. </a:t>
            </a:r>
          </a:p>
          <a:p>
            <a:pPr marL="0" lvl="0" indent="0" algn="just"/>
            <a:endParaRPr lang="en-US" sz="1400" i="1" dirty="0" smtClean="0"/>
          </a:p>
          <a:p>
            <a:pPr marL="0" lvl="0" indent="0" algn="just"/>
            <a:r>
              <a:rPr lang="en-US" sz="1400" i="1" dirty="0"/>
              <a:t>What is the possibility for a Data Scientist to create a </a:t>
            </a:r>
            <a:r>
              <a:rPr lang="en-US" sz="1400" i="1" dirty="0" smtClean="0"/>
              <a:t>model </a:t>
            </a:r>
            <a:r>
              <a:rPr lang="en-US" sz="1400" i="1" dirty="0"/>
              <a:t>that can read Medical Text and correctly classify the Medical Abbreviations to enable readers to make sense of the Medical Text in correct context?</a:t>
            </a:r>
            <a:endParaRPr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7"/>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Additional Details</a:t>
            </a:r>
            <a:endParaRPr dirty="0"/>
          </a:p>
        </p:txBody>
      </p:sp>
      <p:sp>
        <p:nvSpPr>
          <p:cNvPr id="97" name="Google Shape;97;p17"/>
          <p:cNvSpPr txBox="1">
            <a:spLocks noGrp="1"/>
          </p:cNvSpPr>
          <p:nvPr>
            <p:ph type="subTitle" idx="1"/>
          </p:nvPr>
        </p:nvSpPr>
        <p:spPr>
          <a:xfrm>
            <a:off x="2390267" y="3117668"/>
            <a:ext cx="6331500" cy="1362481"/>
          </a:xfrm>
          <a:prstGeom prst="rect">
            <a:avLst/>
          </a:prstGeom>
        </p:spPr>
        <p:txBody>
          <a:bodyPr spcFirstLastPara="1" wrap="square" lIns="91425" tIns="91425" rIns="91425" bIns="91425" anchor="b" anchorCtr="0">
            <a:noAutofit/>
          </a:bodyPr>
          <a:lstStyle/>
          <a:p>
            <a:pPr marL="368300">
              <a:buFont typeface="Arial" pitchFamily="34" charset="0"/>
              <a:buChar char="•"/>
            </a:pPr>
            <a:r>
              <a:rPr lang="en-US" dirty="0" smtClean="0"/>
              <a:t>The project uses and compares the application of several Classification models like Logistic Classifier, Support Vector Machines and XG Boost.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7"/>
          <p:cNvSpPr txBox="1">
            <a:spLocks noGrp="1"/>
          </p:cNvSpPr>
          <p:nvPr>
            <p:ph type="ctrTitle"/>
          </p:nvPr>
        </p:nvSpPr>
        <p:spPr>
          <a:xfrm>
            <a:off x="1880601" y="630225"/>
            <a:ext cx="6822624" cy="15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Classification Pipeline</a:t>
            </a:r>
            <a:endParaRPr dirty="0"/>
          </a:p>
        </p:txBody>
      </p:sp>
      <p:sp>
        <p:nvSpPr>
          <p:cNvPr id="98" name="Google Shape;98;p17"/>
          <p:cNvSpPr/>
          <p:nvPr/>
        </p:nvSpPr>
        <p:spPr>
          <a:xfrm>
            <a:off x="428600" y="1673025"/>
            <a:ext cx="1023300" cy="525300"/>
          </a:xfrm>
          <a:prstGeom prst="rect">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MeDAL Dataset</a:t>
            </a:r>
            <a:endParaRPr dirty="0"/>
          </a:p>
        </p:txBody>
      </p:sp>
      <p:sp>
        <p:nvSpPr>
          <p:cNvPr id="99" name="Google Shape;99;p17"/>
          <p:cNvSpPr/>
          <p:nvPr/>
        </p:nvSpPr>
        <p:spPr>
          <a:xfrm>
            <a:off x="608375" y="2322875"/>
            <a:ext cx="1977200" cy="525300"/>
          </a:xfrm>
          <a:prstGeom prst="flowChartMagneticDrum">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Data Wrangling</a:t>
            </a:r>
            <a:endParaRPr dirty="0"/>
          </a:p>
        </p:txBody>
      </p:sp>
      <p:sp>
        <p:nvSpPr>
          <p:cNvPr id="100" name="Google Shape;100;p17"/>
          <p:cNvSpPr/>
          <p:nvPr/>
        </p:nvSpPr>
        <p:spPr>
          <a:xfrm>
            <a:off x="1451900" y="3098650"/>
            <a:ext cx="1977200" cy="593050"/>
          </a:xfrm>
          <a:prstGeom prst="flowChartMagneticDrum">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solidFill>
                  <a:schemeClr val="dk2"/>
                </a:solidFill>
              </a:rPr>
              <a:t>Data Cleaning</a:t>
            </a:r>
            <a:endParaRPr dirty="0"/>
          </a:p>
        </p:txBody>
      </p:sp>
      <p:sp>
        <p:nvSpPr>
          <p:cNvPr id="101" name="Google Shape;101;p17"/>
          <p:cNvSpPr/>
          <p:nvPr/>
        </p:nvSpPr>
        <p:spPr>
          <a:xfrm rot="5400000">
            <a:off x="1424300" y="1866578"/>
            <a:ext cx="483900" cy="428700"/>
          </a:xfrm>
          <a:prstGeom prst="bentArrow">
            <a:avLst>
              <a:gd name="adj1" fmla="val 25000"/>
              <a:gd name="adj2" fmla="val 25000"/>
              <a:gd name="adj3" fmla="val 25000"/>
              <a:gd name="adj4" fmla="val 4375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7"/>
          <p:cNvSpPr/>
          <p:nvPr/>
        </p:nvSpPr>
        <p:spPr>
          <a:xfrm>
            <a:off x="2295625" y="3791450"/>
            <a:ext cx="2032100" cy="525300"/>
          </a:xfrm>
          <a:prstGeom prst="flowChartMagneticDrum">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EDA</a:t>
            </a:r>
            <a:endParaRPr dirty="0"/>
          </a:p>
        </p:txBody>
      </p:sp>
      <p:sp>
        <p:nvSpPr>
          <p:cNvPr id="103" name="Google Shape;103;p17"/>
          <p:cNvSpPr/>
          <p:nvPr/>
        </p:nvSpPr>
        <p:spPr>
          <a:xfrm rot="5400000">
            <a:off x="2268025" y="2642353"/>
            <a:ext cx="483900" cy="428700"/>
          </a:xfrm>
          <a:prstGeom prst="bentArrow">
            <a:avLst>
              <a:gd name="adj1" fmla="val 25000"/>
              <a:gd name="adj2" fmla="val 25000"/>
              <a:gd name="adj3" fmla="val 25000"/>
              <a:gd name="adj4" fmla="val 4375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7"/>
          <p:cNvSpPr/>
          <p:nvPr/>
        </p:nvSpPr>
        <p:spPr>
          <a:xfrm rot="5400000">
            <a:off x="3208550" y="3321328"/>
            <a:ext cx="483900" cy="428700"/>
          </a:xfrm>
          <a:prstGeom prst="bentArrow">
            <a:avLst>
              <a:gd name="adj1" fmla="val 25000"/>
              <a:gd name="adj2" fmla="val 25000"/>
              <a:gd name="adj3" fmla="val 25000"/>
              <a:gd name="adj4" fmla="val 4375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7"/>
          <p:cNvSpPr/>
          <p:nvPr/>
        </p:nvSpPr>
        <p:spPr>
          <a:xfrm>
            <a:off x="4613925" y="3791450"/>
            <a:ext cx="2396175" cy="525300"/>
          </a:xfrm>
          <a:prstGeom prst="flowChartMagneticDrum">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Data Pre-processing</a:t>
            </a:r>
            <a:endParaRPr dirty="0"/>
          </a:p>
        </p:txBody>
      </p:sp>
      <p:sp>
        <p:nvSpPr>
          <p:cNvPr id="106" name="Google Shape;106;p17"/>
          <p:cNvSpPr/>
          <p:nvPr/>
        </p:nvSpPr>
        <p:spPr>
          <a:xfrm>
            <a:off x="5595925" y="3132513"/>
            <a:ext cx="1894250" cy="525300"/>
          </a:xfrm>
          <a:prstGeom prst="flowChartMagneticDrum">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ML Model</a:t>
            </a:r>
            <a:endParaRPr dirty="0"/>
          </a:p>
        </p:txBody>
      </p:sp>
      <p:sp>
        <p:nvSpPr>
          <p:cNvPr id="107" name="Google Shape;107;p17"/>
          <p:cNvSpPr/>
          <p:nvPr/>
        </p:nvSpPr>
        <p:spPr>
          <a:xfrm>
            <a:off x="6163125" y="2322875"/>
            <a:ext cx="1894250" cy="525300"/>
          </a:xfrm>
          <a:prstGeom prst="flowChartMagneticDrum">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Classifier</a:t>
            </a:r>
            <a:endParaRPr dirty="0"/>
          </a:p>
        </p:txBody>
      </p:sp>
      <p:sp>
        <p:nvSpPr>
          <p:cNvPr id="108" name="Google Shape;108;p17"/>
          <p:cNvSpPr/>
          <p:nvPr/>
        </p:nvSpPr>
        <p:spPr>
          <a:xfrm>
            <a:off x="5149013" y="3362753"/>
            <a:ext cx="483900" cy="428700"/>
          </a:xfrm>
          <a:prstGeom prst="bentArrow">
            <a:avLst>
              <a:gd name="adj1" fmla="val 25000"/>
              <a:gd name="adj2" fmla="val 25000"/>
              <a:gd name="adj3" fmla="val 25000"/>
              <a:gd name="adj4" fmla="val 4375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7"/>
          <p:cNvSpPr/>
          <p:nvPr/>
        </p:nvSpPr>
        <p:spPr>
          <a:xfrm>
            <a:off x="5752725" y="2560149"/>
            <a:ext cx="483900" cy="593100"/>
          </a:xfrm>
          <a:prstGeom prst="bentArrow">
            <a:avLst>
              <a:gd name="adj1" fmla="val 25000"/>
              <a:gd name="adj2" fmla="val 25000"/>
              <a:gd name="adj3" fmla="val 25000"/>
              <a:gd name="adj4" fmla="val 53542"/>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7"/>
          <p:cNvSpPr/>
          <p:nvPr/>
        </p:nvSpPr>
        <p:spPr>
          <a:xfrm>
            <a:off x="4106500" y="3968250"/>
            <a:ext cx="507300" cy="207300"/>
          </a:xfrm>
          <a:prstGeom prst="rightArrow">
            <a:avLst>
              <a:gd name="adj1" fmla="val 50000"/>
              <a:gd name="adj2"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7"/>
          <p:cNvSpPr/>
          <p:nvPr/>
        </p:nvSpPr>
        <p:spPr>
          <a:xfrm>
            <a:off x="7577575" y="1539649"/>
            <a:ext cx="1070036" cy="658676"/>
          </a:xfrm>
          <a:prstGeom prst="rect">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Predicted Expanded form</a:t>
            </a:r>
            <a:endParaRPr dirty="0"/>
          </a:p>
        </p:txBody>
      </p:sp>
      <p:sp>
        <p:nvSpPr>
          <p:cNvPr id="113" name="Google Shape;113;p17"/>
          <p:cNvSpPr/>
          <p:nvPr/>
        </p:nvSpPr>
        <p:spPr>
          <a:xfrm>
            <a:off x="7093663" y="1759131"/>
            <a:ext cx="483900" cy="612347"/>
          </a:xfrm>
          <a:prstGeom prst="bentArrow">
            <a:avLst>
              <a:gd name="adj1" fmla="val 25000"/>
              <a:gd name="adj2" fmla="val 25000"/>
              <a:gd name="adj3" fmla="val 25000"/>
              <a:gd name="adj4" fmla="val 4375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3424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Data Cleaning</a:t>
            </a:r>
            <a:endParaRPr dirty="0"/>
          </a:p>
        </p:txBody>
      </p:sp>
      <p:sp>
        <p:nvSpPr>
          <p:cNvPr id="120" name="Google Shape;120;p18"/>
          <p:cNvSpPr txBox="1">
            <a:spLocks noGrp="1"/>
          </p:cNvSpPr>
          <p:nvPr>
            <p:ph type="subTitle" idx="1"/>
          </p:nvPr>
        </p:nvSpPr>
        <p:spPr>
          <a:xfrm>
            <a:off x="3500845" y="2309050"/>
            <a:ext cx="5220929" cy="217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t>The adjoining figure shows some data (out of 10M records) from the Dataset used in the project. The Dataset did not contain any Duplicate or Null values which needed to be handled. Hence, no cleaning steps were performed.</a:t>
            </a:r>
          </a:p>
        </p:txBody>
      </p:sp>
      <p:pic>
        <p:nvPicPr>
          <p:cNvPr id="6" name="Picture 5"/>
          <p:cNvPicPr/>
          <p:nvPr/>
        </p:nvPicPr>
        <p:blipFill>
          <a:blip r:embed="rId3"/>
          <a:stretch>
            <a:fillRect/>
          </a:stretch>
        </p:blipFill>
        <p:spPr>
          <a:xfrm>
            <a:off x="78377" y="2294300"/>
            <a:ext cx="3361509" cy="203386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Data Preprocessing</a:t>
            </a:r>
            <a:endParaRPr dirty="0"/>
          </a:p>
        </p:txBody>
      </p:sp>
      <p:sp>
        <p:nvSpPr>
          <p:cNvPr id="120" name="Google Shape;120;p18"/>
          <p:cNvSpPr txBox="1">
            <a:spLocks noGrp="1"/>
          </p:cNvSpPr>
          <p:nvPr>
            <p:ph type="subTitle" idx="1"/>
          </p:nvPr>
        </p:nvSpPr>
        <p:spPr>
          <a:xfrm>
            <a:off x="2386149" y="2309050"/>
            <a:ext cx="6335625" cy="217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Dataset was reduced to 70K records for further processing due to Hardware limitations. Following preprocessing steps were performed on data:</a:t>
            </a:r>
          </a:p>
          <a:p>
            <a:pPr marL="285750" lvl="0" indent="-285750" algn="l" rtl="0">
              <a:spcBef>
                <a:spcPts val="0"/>
              </a:spcBef>
              <a:spcAft>
                <a:spcPts val="0"/>
              </a:spcAft>
              <a:buFont typeface="Arial" pitchFamily="34" charset="0"/>
              <a:buChar char="•"/>
            </a:pPr>
            <a:r>
              <a:rPr lang="en-US" dirty="0" smtClean="0"/>
              <a:t>Created a new feature ‘ABV’ using TEXT and LOCATION columns.</a:t>
            </a:r>
          </a:p>
          <a:p>
            <a:pPr marL="285750" lvl="0" indent="-285750">
              <a:buFont typeface="Arial" pitchFamily="34" charset="0"/>
              <a:buChar char="•"/>
            </a:pPr>
            <a:r>
              <a:rPr lang="en-US" dirty="0"/>
              <a:t>Convert data in </a:t>
            </a:r>
            <a:r>
              <a:rPr lang="en-US" dirty="0" smtClean="0"/>
              <a:t>TEXT </a:t>
            </a:r>
            <a:r>
              <a:rPr lang="en-US" dirty="0"/>
              <a:t>column to </a:t>
            </a:r>
            <a:r>
              <a:rPr lang="en-US" dirty="0" smtClean="0"/>
              <a:t>lowercase.</a:t>
            </a:r>
          </a:p>
          <a:p>
            <a:pPr marL="285750" lvl="0" indent="-285750">
              <a:buFont typeface="Arial" pitchFamily="34" charset="0"/>
              <a:buChar char="•"/>
            </a:pPr>
            <a:r>
              <a:rPr lang="en-US" dirty="0"/>
              <a:t>Remove punctuations marks from data in TEXT </a:t>
            </a:r>
            <a:r>
              <a:rPr lang="en-US" dirty="0" smtClean="0"/>
              <a:t>column.</a:t>
            </a:r>
          </a:p>
        </p:txBody>
      </p:sp>
    </p:spTree>
    <p:extLst>
      <p:ext uri="{BB962C8B-B14F-4D97-AF65-F5344CB8AC3E}">
        <p14:creationId xmlns:p14="http://schemas.microsoft.com/office/powerpoint/2010/main" val="90304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Data Preprocessing – Contd.</a:t>
            </a:r>
            <a:endParaRPr dirty="0"/>
          </a:p>
        </p:txBody>
      </p:sp>
      <p:sp>
        <p:nvSpPr>
          <p:cNvPr id="120" name="Google Shape;120;p18"/>
          <p:cNvSpPr txBox="1">
            <a:spLocks noGrp="1"/>
          </p:cNvSpPr>
          <p:nvPr>
            <p:ph type="subTitle" idx="1"/>
          </p:nvPr>
        </p:nvSpPr>
        <p:spPr>
          <a:xfrm>
            <a:off x="2386149" y="2309050"/>
            <a:ext cx="6335625" cy="217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lang="en-US" dirty="0" smtClean="0"/>
          </a:p>
          <a:p>
            <a:pPr marL="285750" lvl="0" indent="-285750">
              <a:buFont typeface="Arial" pitchFamily="34" charset="0"/>
              <a:buChar char="•"/>
            </a:pPr>
            <a:r>
              <a:rPr lang="en-US" dirty="0"/>
              <a:t>Convert the data in TEXT </a:t>
            </a:r>
            <a:r>
              <a:rPr lang="en-US" dirty="0" smtClean="0"/>
              <a:t>column </a:t>
            </a:r>
            <a:r>
              <a:rPr lang="en-US" dirty="0"/>
              <a:t>into Tokens</a:t>
            </a:r>
            <a:r>
              <a:rPr lang="en-US" dirty="0" smtClean="0"/>
              <a:t>.</a:t>
            </a:r>
          </a:p>
          <a:p>
            <a:pPr marL="285750" lvl="0" indent="-285750">
              <a:buFont typeface="Arial" pitchFamily="34" charset="0"/>
              <a:buChar char="•"/>
            </a:pPr>
            <a:r>
              <a:rPr lang="en-US" dirty="0"/>
              <a:t>Dropping columns which are not required. In this case </a:t>
            </a:r>
            <a:r>
              <a:rPr lang="en-US" dirty="0" smtClean="0"/>
              <a:t>ABSTRACT ID </a:t>
            </a:r>
            <a:r>
              <a:rPr lang="en-US" dirty="0"/>
              <a:t>and </a:t>
            </a:r>
            <a:r>
              <a:rPr lang="en-US" dirty="0" smtClean="0"/>
              <a:t>LOCATION.</a:t>
            </a:r>
          </a:p>
          <a:p>
            <a:pPr marL="285750" lvl="0" indent="-285750">
              <a:buFont typeface="Arial" pitchFamily="34" charset="0"/>
              <a:buChar char="•"/>
            </a:pPr>
            <a:r>
              <a:rPr lang="en-US" dirty="0"/>
              <a:t>Remove stop words from the Tokenized array</a:t>
            </a:r>
            <a:r>
              <a:rPr lang="en-US" dirty="0" smtClean="0"/>
              <a:t>.</a:t>
            </a:r>
          </a:p>
          <a:p>
            <a:pPr marL="285750" lvl="0" indent="-285750">
              <a:buFont typeface="Arial" pitchFamily="34" charset="0"/>
              <a:buChar char="•"/>
            </a:pPr>
            <a:r>
              <a:rPr lang="en-US" dirty="0" smtClean="0"/>
              <a:t>Dividing the data in Train, Validation and Test sets having 50K, 10K and 10K records each.</a:t>
            </a:r>
          </a:p>
        </p:txBody>
      </p:sp>
    </p:spTree>
    <p:extLst>
      <p:ext uri="{BB962C8B-B14F-4D97-AF65-F5344CB8AC3E}">
        <p14:creationId xmlns:p14="http://schemas.microsoft.com/office/powerpoint/2010/main" val="708506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Paragraph Embeddings</a:t>
            </a:r>
            <a:endParaRPr dirty="0"/>
          </a:p>
        </p:txBody>
      </p:sp>
      <p:sp>
        <p:nvSpPr>
          <p:cNvPr id="120" name="Google Shape;120;p18"/>
          <p:cNvSpPr txBox="1">
            <a:spLocks noGrp="1"/>
          </p:cNvSpPr>
          <p:nvPr>
            <p:ph type="subTitle" idx="1"/>
          </p:nvPr>
        </p:nvSpPr>
        <p:spPr>
          <a:xfrm>
            <a:off x="2455817" y="2309050"/>
            <a:ext cx="6265957" cy="217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t>Preprocessed Tokenized array of Medical text was now used to create Paragraph embeddings so that the context of the Text can be preserved for further use.</a:t>
            </a:r>
          </a:p>
        </p:txBody>
      </p:sp>
    </p:spTree>
    <p:extLst>
      <p:ext uri="{BB962C8B-B14F-4D97-AF65-F5344CB8AC3E}">
        <p14:creationId xmlns:p14="http://schemas.microsoft.com/office/powerpoint/2010/main" val="1678226485"/>
      </p:ext>
    </p:extLst>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192</TotalTime>
  <Words>797</Words>
  <Application>Microsoft Office PowerPoint</Application>
  <PresentationFormat>On-screen Show (16:9)</PresentationFormat>
  <Paragraphs>89</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Lato</vt:lpstr>
      <vt:lpstr>Times New Roman</vt:lpstr>
      <vt:lpstr>Raleway</vt:lpstr>
      <vt:lpstr>Swiss</vt:lpstr>
      <vt:lpstr>Abbreviation Disambiguation using NLP</vt:lpstr>
      <vt:lpstr>Contents</vt:lpstr>
      <vt:lpstr>Overview</vt:lpstr>
      <vt:lpstr>Additional Details</vt:lpstr>
      <vt:lpstr>Classification Pipeline</vt:lpstr>
      <vt:lpstr>Data Cleaning</vt:lpstr>
      <vt:lpstr>Data Preprocessing</vt:lpstr>
      <vt:lpstr>Data Preprocessing – Contd.</vt:lpstr>
      <vt:lpstr>Paragraph Embeddings</vt:lpstr>
      <vt:lpstr>Modeling- Logistic Classfier</vt:lpstr>
      <vt:lpstr>Modeling- Support Vector Classifier</vt:lpstr>
      <vt:lpstr>Modeling- XG Boost Classifier</vt:lpstr>
      <vt:lpstr>Analysis &amp; Results</vt:lpstr>
      <vt:lpstr>Conclusion</vt:lpstr>
      <vt:lpstr>Future Enhancements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Mountain Resort</dc:title>
  <cp:lastModifiedBy>Subhanshu Gupta</cp:lastModifiedBy>
  <cp:revision>66</cp:revision>
  <dcterms:modified xsi:type="dcterms:W3CDTF">2021-03-17T17:11:20Z</dcterms:modified>
</cp:coreProperties>
</file>