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8" r:id="rId6"/>
    <p:sldId id="261" r:id="rId7"/>
    <p:sldId id="269" r:id="rId8"/>
    <p:sldId id="265" r:id="rId9"/>
    <p:sldId id="271" r:id="rId10"/>
    <p:sldId id="270" r:id="rId11"/>
    <p:sldId id="266" r:id="rId12"/>
    <p:sldId id="272" r:id="rId13"/>
    <p:sldId id="263" r:id="rId14"/>
  </p:sldIdLst>
  <p:sldSz cx="9144000" cy="5143500" type="screen16x9"/>
  <p:notesSz cx="6858000" cy="9144000"/>
  <p:embeddedFontLst>
    <p:embeddedFont>
      <p:font typeface="Calibri" pitchFamily="34" charset="0"/>
      <p:regular r:id="rId16"/>
      <p:bold r:id="rId17"/>
      <p:italic r:id="rId18"/>
      <p:boldItalic r:id="rId19"/>
    </p:embeddedFont>
    <p:embeddedFont>
      <p:font typeface="Raleway" charset="0"/>
      <p:regular r:id="rId20"/>
      <p:bold r:id="rId21"/>
      <p:italic r:id="rId22"/>
      <p:boldItalic r:id="rId23"/>
    </p:embeddedFont>
    <p:embeddedFont>
      <p:font typeface="La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580" autoAdjust="0"/>
  </p:normalViewPr>
  <p:slideViewPr>
    <p:cSldViewPr snapToGrid="0">
      <p:cViewPr>
        <p:scale>
          <a:sx n="109" d="100"/>
          <a:sy n="109" d="100"/>
        </p:scale>
        <p:origin x="-318" y="372"/>
      </p:cViewPr>
      <p:guideLst>
        <p:guide orient="horz" pos="1620"/>
        <p:guide pos="2880"/>
      </p:guideLst>
    </p:cSldViewPr>
  </p:slideViewPr>
  <p:outlineViewPr>
    <p:cViewPr>
      <p:scale>
        <a:sx n="33" d="100"/>
        <a:sy n="33" d="100"/>
      </p:scale>
      <p:origin x="36" y="3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10371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2d8de0c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2d8de0c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2d8de0c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2d8de0c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a2d8de0c6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a2d8de0c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2d8de0c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2d8de0c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a2d8de0c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a2d8de0c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2d8de0c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2d8de0c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2d8de0c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2d8de0c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42606" y="630225"/>
            <a:ext cx="6360619" cy="21913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Predicting Brain Tumors from MRI scans</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By</a:t>
            </a:r>
            <a:br>
              <a:rPr lang="en" dirty="0"/>
            </a:br>
            <a:r>
              <a:rPr lang="en" dirty="0"/>
              <a:t>Subhanshu Gupta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Analysis &amp; Results</a:t>
            </a:r>
            <a:endParaRPr dirty="0"/>
          </a:p>
        </p:txBody>
      </p:sp>
      <p:sp>
        <p:nvSpPr>
          <p:cNvPr id="120" name="Google Shape;120;p18"/>
          <p:cNvSpPr txBox="1">
            <a:spLocks noGrp="1"/>
          </p:cNvSpPr>
          <p:nvPr>
            <p:ph type="subTitle" idx="1"/>
          </p:nvPr>
        </p:nvSpPr>
        <p:spPr>
          <a:xfrm>
            <a:off x="3196045" y="2309050"/>
            <a:ext cx="5525729"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The adjoining table shows how each model performed on the same dataset. The major takeaways are:</a:t>
            </a:r>
          </a:p>
          <a:p>
            <a:pPr marL="285750" lvl="0" indent="-285750" algn="l" rtl="0">
              <a:spcBef>
                <a:spcPts val="0"/>
              </a:spcBef>
              <a:spcAft>
                <a:spcPts val="0"/>
              </a:spcAft>
              <a:buFont typeface="Arial" pitchFamily="34" charset="0"/>
              <a:buChar char="•"/>
            </a:pPr>
            <a:r>
              <a:rPr lang="en-US" dirty="0" smtClean="0"/>
              <a:t>Inception is 10% more accurate than VGG and takes nearly 75% less time to train.</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100562425"/>
              </p:ext>
            </p:extLst>
          </p:nvPr>
        </p:nvGraphicFramePr>
        <p:xfrm>
          <a:off x="78378" y="2429690"/>
          <a:ext cx="3082833" cy="2194588"/>
        </p:xfrm>
        <a:graphic>
          <a:graphicData uri="http://schemas.openxmlformats.org/drawingml/2006/table">
            <a:tbl>
              <a:tblPr firstRow="1" firstCol="1" bandRow="1">
                <a:tableStyleId>{5C22544A-7EE6-4342-B048-85BDC9FD1C3A}</a:tableStyleId>
              </a:tblPr>
              <a:tblGrid>
                <a:gridCol w="1341119"/>
                <a:gridCol w="862149"/>
                <a:gridCol w="879565"/>
              </a:tblGrid>
              <a:tr h="161082">
                <a:tc>
                  <a:txBody>
                    <a:bodyPr/>
                    <a:lstStyle/>
                    <a:p>
                      <a:pPr marL="0" marR="0">
                        <a:lnSpc>
                          <a:spcPct val="115000"/>
                        </a:lnSpc>
                        <a:spcBef>
                          <a:spcPts val="0"/>
                        </a:spcBef>
                        <a:spcAft>
                          <a:spcPts val="0"/>
                        </a:spcAft>
                      </a:pPr>
                      <a:r>
                        <a:rPr lang="en-US" sz="1000">
                          <a:effectLst/>
                        </a:rPr>
                        <a:t> </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smtClean="0">
                          <a:effectLst/>
                        </a:rPr>
                        <a:t>VGG</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smtClean="0">
                          <a:effectLst/>
                        </a:rPr>
                        <a:t>Inception</a:t>
                      </a:r>
                      <a:endParaRPr lang="en-US" sz="1100" dirty="0">
                        <a:solidFill>
                          <a:srgbClr val="31849B"/>
                        </a:solidFill>
                        <a:effectLst/>
                        <a:latin typeface="Calibri"/>
                        <a:ea typeface="Calibri"/>
                        <a:cs typeface="Times New Roman"/>
                      </a:endParaRPr>
                    </a:p>
                  </a:txBody>
                  <a:tcPr marL="68580" marR="68580" marT="0" marB="0"/>
                </a:tc>
              </a:tr>
              <a:tr h="333270">
                <a:tc>
                  <a:txBody>
                    <a:bodyPr/>
                    <a:lstStyle/>
                    <a:p>
                      <a:pPr marL="0" marR="0">
                        <a:lnSpc>
                          <a:spcPct val="115000"/>
                        </a:lnSpc>
                        <a:spcBef>
                          <a:spcPts val="0"/>
                        </a:spcBef>
                        <a:spcAft>
                          <a:spcPts val="0"/>
                        </a:spcAft>
                      </a:pPr>
                      <a:r>
                        <a:rPr lang="en-US" sz="1000">
                          <a:effectLst/>
                        </a:rPr>
                        <a:t>Validation Accuracy</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86.56%</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96.25%</a:t>
                      </a:r>
                      <a:endParaRPr lang="en-US" sz="1100">
                        <a:solidFill>
                          <a:srgbClr val="31849B"/>
                        </a:solidFill>
                        <a:effectLst/>
                        <a:latin typeface="Calibri"/>
                        <a:ea typeface="Calibri"/>
                        <a:cs typeface="Times New Roman"/>
                      </a:endParaRPr>
                    </a:p>
                  </a:txBody>
                  <a:tcPr marL="68580" marR="68580" marT="0" marB="0"/>
                </a:tc>
              </a:tr>
              <a:tr h="234443">
                <a:tc>
                  <a:txBody>
                    <a:bodyPr/>
                    <a:lstStyle/>
                    <a:p>
                      <a:pPr marL="0" marR="0">
                        <a:lnSpc>
                          <a:spcPct val="115000"/>
                        </a:lnSpc>
                        <a:spcBef>
                          <a:spcPts val="0"/>
                        </a:spcBef>
                        <a:spcAft>
                          <a:spcPts val="0"/>
                        </a:spcAft>
                      </a:pPr>
                      <a:r>
                        <a:rPr lang="en-US" sz="1000">
                          <a:effectLst/>
                        </a:rPr>
                        <a:t>Time taken</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1100s/epoch</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260s/epoch</a:t>
                      </a:r>
                      <a:endParaRPr lang="en-US" sz="1100">
                        <a:solidFill>
                          <a:srgbClr val="31849B"/>
                        </a:solidFill>
                        <a:effectLst/>
                        <a:latin typeface="Calibri"/>
                        <a:ea typeface="Calibri"/>
                        <a:cs typeface="Times New Roman"/>
                      </a:endParaRPr>
                    </a:p>
                  </a:txBody>
                  <a:tcPr marL="68580" marR="68580" marT="0" marB="0"/>
                </a:tc>
              </a:tr>
              <a:tr h="482550">
                <a:tc>
                  <a:txBody>
                    <a:bodyPr/>
                    <a:lstStyle/>
                    <a:p>
                      <a:pPr marL="0" marR="0">
                        <a:lnSpc>
                          <a:spcPct val="115000"/>
                        </a:lnSpc>
                        <a:spcBef>
                          <a:spcPts val="0"/>
                        </a:spcBef>
                        <a:spcAft>
                          <a:spcPts val="0"/>
                        </a:spcAft>
                      </a:pPr>
                      <a:r>
                        <a:rPr lang="en-US" sz="1000" dirty="0">
                          <a:effectLst/>
                        </a:rPr>
                        <a:t>Correct Predictions with Tumor</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20/20</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18/20</a:t>
                      </a:r>
                      <a:endParaRPr lang="en-US" sz="1100" dirty="0">
                        <a:solidFill>
                          <a:srgbClr val="31849B"/>
                        </a:solidFill>
                        <a:effectLst/>
                        <a:latin typeface="Calibri"/>
                        <a:ea typeface="Calibri"/>
                        <a:cs typeface="Times New Roman"/>
                      </a:endParaRPr>
                    </a:p>
                  </a:txBody>
                  <a:tcPr marL="68580" marR="68580" marT="0" marB="0"/>
                </a:tc>
              </a:tr>
              <a:tr h="482550">
                <a:tc>
                  <a:txBody>
                    <a:bodyPr/>
                    <a:lstStyle/>
                    <a:p>
                      <a:pPr marL="0" marR="0">
                        <a:lnSpc>
                          <a:spcPct val="115000"/>
                        </a:lnSpc>
                        <a:spcBef>
                          <a:spcPts val="0"/>
                        </a:spcBef>
                        <a:spcAft>
                          <a:spcPts val="0"/>
                        </a:spcAft>
                      </a:pPr>
                      <a:r>
                        <a:rPr lang="en-US" sz="1000" dirty="0">
                          <a:effectLst/>
                        </a:rPr>
                        <a:t>Correct Predictions without Tumor</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20/20</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20/20</a:t>
                      </a:r>
                      <a:endParaRPr lang="en-US" sz="1100">
                        <a:solidFill>
                          <a:srgbClr val="31849B"/>
                        </a:solidFill>
                        <a:effectLst/>
                        <a:latin typeface="Calibri"/>
                        <a:ea typeface="Calibri"/>
                        <a:cs typeface="Times New Roman"/>
                      </a:endParaRPr>
                    </a:p>
                  </a:txBody>
                  <a:tcPr marL="68580" marR="68580" marT="0" marB="0"/>
                </a:tc>
              </a:tr>
              <a:tr h="161082">
                <a:tc>
                  <a:txBody>
                    <a:bodyPr/>
                    <a:lstStyle/>
                    <a:p>
                      <a:pPr marL="0" marR="0">
                        <a:lnSpc>
                          <a:spcPct val="115000"/>
                        </a:lnSpc>
                        <a:spcBef>
                          <a:spcPts val="0"/>
                        </a:spcBef>
                        <a:spcAft>
                          <a:spcPts val="0"/>
                        </a:spcAft>
                      </a:pPr>
                      <a:r>
                        <a:rPr lang="en-US" sz="1000">
                          <a:effectLst/>
                        </a:rPr>
                        <a:t>Precision</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100%</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100%</a:t>
                      </a:r>
                      <a:endParaRPr lang="en-US" sz="1100">
                        <a:solidFill>
                          <a:srgbClr val="31849B"/>
                        </a:solidFill>
                        <a:effectLst/>
                        <a:latin typeface="Calibri"/>
                        <a:ea typeface="Calibri"/>
                        <a:cs typeface="Times New Roman"/>
                      </a:endParaRPr>
                    </a:p>
                  </a:txBody>
                  <a:tcPr marL="68580" marR="68580" marT="0" marB="0"/>
                </a:tc>
              </a:tr>
              <a:tr h="161082">
                <a:tc>
                  <a:txBody>
                    <a:bodyPr/>
                    <a:lstStyle/>
                    <a:p>
                      <a:pPr marL="0" marR="0">
                        <a:lnSpc>
                          <a:spcPct val="115000"/>
                        </a:lnSpc>
                        <a:spcBef>
                          <a:spcPts val="0"/>
                        </a:spcBef>
                        <a:spcAft>
                          <a:spcPts val="0"/>
                        </a:spcAft>
                      </a:pPr>
                      <a:r>
                        <a:rPr lang="en-US" sz="1000">
                          <a:effectLst/>
                        </a:rPr>
                        <a:t>Recall</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100%</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90%</a:t>
                      </a:r>
                      <a:endParaRPr lang="en-US" sz="1100">
                        <a:solidFill>
                          <a:srgbClr val="31849B"/>
                        </a:solidFill>
                        <a:effectLst/>
                        <a:latin typeface="Calibri"/>
                        <a:ea typeface="Calibri"/>
                        <a:cs typeface="Times New Roman"/>
                      </a:endParaRPr>
                    </a:p>
                  </a:txBody>
                  <a:tcPr marL="68580" marR="68580" marT="0" marB="0"/>
                </a:tc>
              </a:tr>
              <a:tr h="161082">
                <a:tc>
                  <a:txBody>
                    <a:bodyPr/>
                    <a:lstStyle/>
                    <a:p>
                      <a:pPr marL="0" marR="0">
                        <a:lnSpc>
                          <a:spcPct val="115000"/>
                        </a:lnSpc>
                        <a:spcBef>
                          <a:spcPts val="0"/>
                        </a:spcBef>
                        <a:spcAft>
                          <a:spcPts val="0"/>
                        </a:spcAft>
                      </a:pPr>
                      <a:r>
                        <a:rPr lang="en-US" sz="1000">
                          <a:effectLst/>
                        </a:rPr>
                        <a:t>F1 Score</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1</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0.947</a:t>
                      </a:r>
                      <a:endParaRPr lang="en-US" sz="1100" dirty="0">
                        <a:solidFill>
                          <a:srgbClr val="31849B"/>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6905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126" name="Google Shape;126;p19"/>
          <p:cNvSpPr txBox="1">
            <a:spLocks noGrp="1"/>
          </p:cNvSpPr>
          <p:nvPr>
            <p:ph type="subTitle" idx="1"/>
          </p:nvPr>
        </p:nvSpPr>
        <p:spPr>
          <a:xfrm>
            <a:off x="661851" y="1463040"/>
            <a:ext cx="8059923" cy="3226091"/>
          </a:xfrm>
          <a:prstGeom prst="rect">
            <a:avLst/>
          </a:prstGeom>
        </p:spPr>
        <p:txBody>
          <a:bodyPr spcFirstLastPara="1" wrap="square" lIns="91425" tIns="91425" rIns="91425" bIns="91425" anchor="b" anchorCtr="0">
            <a:noAutofit/>
          </a:bodyPr>
          <a:lstStyle/>
          <a:p>
            <a:pPr marL="285750" lvl="0" indent="-285750" algn="just">
              <a:buFont typeface="Arial" pitchFamily="34" charset="0"/>
              <a:buChar char="•"/>
            </a:pPr>
            <a:r>
              <a:rPr lang="en-US" sz="1700" dirty="0"/>
              <a:t>This project used two of the most famous CNN Architectures </a:t>
            </a:r>
            <a:r>
              <a:rPr lang="en-US" sz="1700" dirty="0" smtClean="0"/>
              <a:t>for </a:t>
            </a:r>
            <a:r>
              <a:rPr lang="en-US" sz="1700" dirty="0"/>
              <a:t>Image Classification</a:t>
            </a:r>
            <a:r>
              <a:rPr lang="en-US" sz="1700" dirty="0" smtClean="0"/>
              <a:t>. </a:t>
            </a:r>
          </a:p>
          <a:p>
            <a:pPr marL="285750" lvl="0" indent="-285750" algn="just">
              <a:buFont typeface="Arial" pitchFamily="34" charset="0"/>
              <a:buChar char="•"/>
            </a:pPr>
            <a:r>
              <a:rPr lang="en-US" sz="1700" dirty="0" smtClean="0"/>
              <a:t>The </a:t>
            </a:r>
            <a:r>
              <a:rPr lang="en-US" sz="1700" dirty="0"/>
              <a:t>classification was performed using a contrast-enhanced MRI Image database which </a:t>
            </a:r>
            <a:r>
              <a:rPr lang="en-US" sz="1700" dirty="0" smtClean="0"/>
              <a:t>contained two types </a:t>
            </a:r>
            <a:r>
              <a:rPr lang="en-US" sz="1700" dirty="0"/>
              <a:t>of images- </a:t>
            </a:r>
            <a:r>
              <a:rPr lang="en-US" sz="1700" dirty="0" smtClean="0"/>
              <a:t>1) with Tumor</a:t>
            </a:r>
            <a:r>
              <a:rPr lang="en-US" sz="1700" dirty="0"/>
              <a:t>, </a:t>
            </a:r>
            <a:r>
              <a:rPr lang="en-US" sz="1700" dirty="0" smtClean="0"/>
              <a:t>&amp; 2) without Tumor.</a:t>
            </a:r>
            <a:r>
              <a:rPr lang="en-US" sz="1700" dirty="0"/>
              <a:t> </a:t>
            </a:r>
            <a:endParaRPr lang="en-US" sz="1700" dirty="0" smtClean="0"/>
          </a:p>
          <a:p>
            <a:pPr marL="285750" lvl="0" indent="-285750" algn="just">
              <a:buFont typeface="Arial" pitchFamily="34" charset="0"/>
              <a:buChar char="•"/>
            </a:pPr>
            <a:r>
              <a:rPr lang="en-US" sz="1700" dirty="0" smtClean="0"/>
              <a:t>Both </a:t>
            </a:r>
            <a:r>
              <a:rPr lang="en-US" sz="1700" dirty="0"/>
              <a:t>the architectures showed a high Accuracy in predictions but the time taken in training </a:t>
            </a:r>
            <a:r>
              <a:rPr lang="en-US" sz="1700" dirty="0" smtClean="0"/>
              <a:t>VGG </a:t>
            </a:r>
            <a:r>
              <a:rPr lang="en-US" sz="1700" dirty="0"/>
              <a:t>was 4-times the time taken to </a:t>
            </a:r>
            <a:r>
              <a:rPr lang="en-US" sz="1700" dirty="0" smtClean="0"/>
              <a:t>train Inception.</a:t>
            </a:r>
          </a:p>
          <a:p>
            <a:pPr marL="285750" lvl="0" indent="-285750" algn="just">
              <a:buFont typeface="Arial" pitchFamily="34" charset="0"/>
              <a:buChar char="•"/>
            </a:pPr>
            <a:r>
              <a:rPr lang="en-US" sz="1700" dirty="0" smtClean="0"/>
              <a:t>Inception </a:t>
            </a:r>
            <a:r>
              <a:rPr lang="en-US" sz="1700" dirty="0"/>
              <a:t>showed more promise over </a:t>
            </a:r>
            <a:r>
              <a:rPr lang="en-US" sz="1700" dirty="0" smtClean="0"/>
              <a:t>VGG </a:t>
            </a:r>
            <a:r>
              <a:rPr lang="en-US" sz="1700" dirty="0"/>
              <a:t>in terms of Accuracy as </a:t>
            </a:r>
            <a:r>
              <a:rPr lang="en-US" sz="1700" dirty="0" smtClean="0"/>
              <a:t>well, </a:t>
            </a:r>
            <a:r>
              <a:rPr lang="en-US" sz="1700" dirty="0"/>
              <a:t>as Inception had a Validation Accuracy of 96% while </a:t>
            </a:r>
            <a:r>
              <a:rPr lang="en-US" sz="1700" dirty="0" smtClean="0"/>
              <a:t>VGG </a:t>
            </a:r>
            <a:r>
              <a:rPr lang="en-US" sz="1700" dirty="0"/>
              <a:t>had around 86</a:t>
            </a:r>
            <a:r>
              <a:rPr lang="en-US" sz="1700" dirty="0" smtClean="0"/>
              <a:t>%.</a:t>
            </a:r>
          </a:p>
          <a:p>
            <a:pPr marL="285750" lvl="0" indent="-285750" algn="just">
              <a:buFont typeface="Arial" pitchFamily="34" charset="0"/>
              <a:buChar char="•"/>
            </a:pPr>
            <a:endParaRPr lang="en-US" sz="1700" dirty="0"/>
          </a:p>
          <a:p>
            <a:pPr marL="0" lvl="0" indent="0" algn="just"/>
            <a:r>
              <a:rPr lang="en-US" sz="1700" dirty="0"/>
              <a:t>These results show that Inception has a good generalization capability and good execution speed, so it could be used as an effective decision-support tool for radiologists in medical diagnostics.</a:t>
            </a:r>
            <a:endParaRPr sz="1700" dirty="0"/>
          </a:p>
        </p:txBody>
      </p:sp>
    </p:spTree>
    <p:extLst>
      <p:ext uri="{BB962C8B-B14F-4D97-AF65-F5344CB8AC3E}">
        <p14:creationId xmlns:p14="http://schemas.microsoft.com/office/powerpoint/2010/main" val="126474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2037806" y="630225"/>
            <a:ext cx="6665419"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Enhancements</a:t>
            </a:r>
            <a:endParaRPr dirty="0"/>
          </a:p>
        </p:txBody>
      </p:sp>
      <p:sp>
        <p:nvSpPr>
          <p:cNvPr id="126" name="Google Shape;126;p19"/>
          <p:cNvSpPr txBox="1">
            <a:spLocks noGrp="1"/>
          </p:cNvSpPr>
          <p:nvPr>
            <p:ph type="subTitle" idx="1"/>
          </p:nvPr>
        </p:nvSpPr>
        <p:spPr>
          <a:xfrm>
            <a:off x="1750423" y="2098764"/>
            <a:ext cx="6971351" cy="2555531"/>
          </a:xfrm>
          <a:prstGeom prst="rect">
            <a:avLst/>
          </a:prstGeom>
        </p:spPr>
        <p:txBody>
          <a:bodyPr spcFirstLastPara="1" wrap="square" lIns="91425" tIns="91425" rIns="91425" bIns="91425" anchor="b" anchorCtr="0">
            <a:noAutofit/>
          </a:bodyPr>
          <a:lstStyle/>
          <a:p>
            <a:pPr marL="0" lvl="0" indent="0" algn="just"/>
            <a:r>
              <a:rPr lang="en-US" dirty="0"/>
              <a:t>In future, this Model can also </a:t>
            </a:r>
            <a:r>
              <a:rPr lang="en-US" dirty="0" smtClean="0"/>
              <a:t>be:</a:t>
            </a:r>
          </a:p>
          <a:p>
            <a:pPr marL="285750" lvl="0" indent="-285750" algn="just">
              <a:buFont typeface="Arial" pitchFamily="34" charset="0"/>
              <a:buChar char="•"/>
            </a:pPr>
            <a:r>
              <a:rPr lang="en-US" dirty="0" smtClean="0"/>
              <a:t>generalized </a:t>
            </a:r>
            <a:r>
              <a:rPr lang="en-US" dirty="0"/>
              <a:t>to predict the type of Brain Tumors </a:t>
            </a:r>
            <a:r>
              <a:rPr lang="en-US" dirty="0" err="1"/>
              <a:t>i.e</a:t>
            </a:r>
            <a:r>
              <a:rPr lang="en-US" dirty="0"/>
              <a:t>, </a:t>
            </a:r>
            <a:r>
              <a:rPr lang="en-US" dirty="0" err="1"/>
              <a:t>Glioma</a:t>
            </a:r>
            <a:r>
              <a:rPr lang="en-US" dirty="0"/>
              <a:t>, Meningioma, and Pituitary Tumors. </a:t>
            </a:r>
            <a:endParaRPr lang="en-US" dirty="0" smtClean="0"/>
          </a:p>
          <a:p>
            <a:pPr marL="285750" lvl="0" indent="-285750" algn="just">
              <a:buFont typeface="Arial" pitchFamily="34" charset="0"/>
              <a:buChar char="•"/>
            </a:pPr>
            <a:r>
              <a:rPr lang="en-US" dirty="0" smtClean="0"/>
              <a:t>One </a:t>
            </a:r>
            <a:r>
              <a:rPr lang="en-US" dirty="0"/>
              <a:t>of the main improvements will be adjusting the architecture so that it could be used during brain surgery, classifying and accurately locating the tumor. </a:t>
            </a:r>
            <a:endParaRPr lang="en-US" dirty="0" smtClean="0"/>
          </a:p>
          <a:p>
            <a:pPr marL="285750" lvl="0" indent="-285750" algn="just">
              <a:buFont typeface="Arial" pitchFamily="34" charset="0"/>
              <a:buChar char="•"/>
            </a:pPr>
            <a:r>
              <a:rPr lang="en-US" dirty="0" smtClean="0"/>
              <a:t>Detecting </a:t>
            </a:r>
            <a:r>
              <a:rPr lang="en-US" dirty="0"/>
              <a:t>the tumors in the operating room should be performed in real-time and real-world conditions; thus, in that case, the improvement would also involve adapting the network to a 3D system.</a:t>
            </a:r>
            <a:endParaRPr dirty="0"/>
          </a:p>
        </p:txBody>
      </p:sp>
    </p:spTree>
    <p:extLst>
      <p:ext uri="{BB962C8B-B14F-4D97-AF65-F5344CB8AC3E}">
        <p14:creationId xmlns:p14="http://schemas.microsoft.com/office/powerpoint/2010/main" val="60943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132" name="Google Shape;132;p20"/>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79" name="Google Shape;79;p14"/>
          <p:cNvSpPr txBox="1">
            <a:spLocks noGrp="1"/>
          </p:cNvSpPr>
          <p:nvPr>
            <p:ph type="subTitle" idx="1"/>
          </p:nvPr>
        </p:nvSpPr>
        <p:spPr>
          <a:xfrm>
            <a:off x="2390267" y="2081349"/>
            <a:ext cx="6331500" cy="2398801"/>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SzPts val="1800"/>
              <a:buChar char="●"/>
            </a:pPr>
            <a:r>
              <a:rPr lang="en-US" dirty="0" smtClean="0"/>
              <a:t>Overview</a:t>
            </a:r>
            <a:endParaRPr dirty="0"/>
          </a:p>
          <a:p>
            <a:pPr marL="457200" lvl="0" indent="-342900" algn="l" rtl="0">
              <a:spcBef>
                <a:spcPts val="0"/>
              </a:spcBef>
              <a:spcAft>
                <a:spcPts val="0"/>
              </a:spcAft>
              <a:buSzPts val="1800"/>
              <a:buChar char="●"/>
            </a:pPr>
            <a:r>
              <a:rPr lang="en-US" dirty="0" smtClean="0"/>
              <a:t>Additional Details</a:t>
            </a:r>
            <a:endParaRPr dirty="0"/>
          </a:p>
          <a:p>
            <a:pPr marL="457200" lvl="0" indent="-342900" algn="l" rtl="0">
              <a:spcBef>
                <a:spcPts val="0"/>
              </a:spcBef>
              <a:spcAft>
                <a:spcPts val="0"/>
              </a:spcAft>
              <a:buSzPts val="1800"/>
              <a:buChar char="●"/>
            </a:pPr>
            <a:r>
              <a:rPr lang="en" dirty="0" smtClean="0"/>
              <a:t>Classification Pipeline</a:t>
            </a:r>
          </a:p>
          <a:p>
            <a:pPr marL="457200" lvl="0" indent="-342900" algn="l" rtl="0">
              <a:spcBef>
                <a:spcPts val="0"/>
              </a:spcBef>
              <a:spcAft>
                <a:spcPts val="0"/>
              </a:spcAft>
              <a:buSzPts val="1800"/>
              <a:buChar char="●"/>
            </a:pPr>
            <a:r>
              <a:rPr lang="en" dirty="0" smtClean="0"/>
              <a:t>Data Cleaning</a:t>
            </a:r>
            <a:endParaRPr lang="en" dirty="0" smtClean="0"/>
          </a:p>
          <a:p>
            <a:pPr marL="457200" lvl="0" indent="-342900" algn="l" rtl="0">
              <a:spcBef>
                <a:spcPts val="0"/>
              </a:spcBef>
              <a:spcAft>
                <a:spcPts val="0"/>
              </a:spcAft>
              <a:buSzPts val="1800"/>
              <a:buChar char="●"/>
            </a:pPr>
            <a:r>
              <a:rPr lang="en" dirty="0" smtClean="0"/>
              <a:t>Data Preprocessing</a:t>
            </a:r>
            <a:endParaRPr lang="en" dirty="0" smtClean="0"/>
          </a:p>
          <a:p>
            <a:pPr marL="457200" lvl="0" indent="-342900" algn="l" rtl="0">
              <a:spcBef>
                <a:spcPts val="0"/>
              </a:spcBef>
              <a:spcAft>
                <a:spcPts val="0"/>
              </a:spcAft>
              <a:buSzPts val="1800"/>
              <a:buChar char="●"/>
            </a:pPr>
            <a:r>
              <a:rPr lang="en" dirty="0" smtClean="0"/>
              <a:t>Modeling-VGG &amp; Inception</a:t>
            </a:r>
          </a:p>
          <a:p>
            <a:pPr marL="457200" lvl="0" indent="-342900" algn="l" rtl="0">
              <a:spcBef>
                <a:spcPts val="0"/>
              </a:spcBef>
              <a:spcAft>
                <a:spcPts val="0"/>
              </a:spcAft>
              <a:buSzPts val="1800"/>
              <a:buChar char="●"/>
            </a:pPr>
            <a:r>
              <a:rPr lang="en" dirty="0" smtClean="0"/>
              <a:t>Analysis &amp; Results</a:t>
            </a:r>
            <a:endParaRPr lang="en" dirty="0" smtClean="0"/>
          </a:p>
          <a:p>
            <a:pPr marL="457200" lvl="0" indent="-342900" algn="l" rtl="0">
              <a:spcBef>
                <a:spcPts val="0"/>
              </a:spcBef>
              <a:spcAft>
                <a:spcPts val="0"/>
              </a:spcAft>
              <a:buSzPts val="1800"/>
              <a:buChar char="●"/>
            </a:pPr>
            <a:r>
              <a:rPr lang="en" dirty="0" smtClean="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85" name="Google Shape;85;p15"/>
          <p:cNvSpPr txBox="1">
            <a:spLocks noGrp="1"/>
          </p:cNvSpPr>
          <p:nvPr>
            <p:ph type="subTitle" idx="1"/>
          </p:nvPr>
        </p:nvSpPr>
        <p:spPr>
          <a:xfrm>
            <a:off x="2416394" y="2464527"/>
            <a:ext cx="6331500" cy="2024332"/>
          </a:xfrm>
          <a:prstGeom prst="rect">
            <a:avLst/>
          </a:prstGeom>
        </p:spPr>
        <p:txBody>
          <a:bodyPr spcFirstLastPara="1" wrap="square" lIns="91425" tIns="91425" rIns="91425" bIns="91425" anchor="b" anchorCtr="0">
            <a:noAutofit/>
          </a:bodyPr>
          <a:lstStyle/>
          <a:p>
            <a:pPr marL="0" lvl="0" indent="0"/>
            <a:r>
              <a:rPr lang="en-US" i="1" dirty="0"/>
              <a:t>Brain Tumors are complex. There are a lot of abnormalities in the sizes and location of the brain tumor(s). This makes it really difficult for complete understanding of the nature of the tumor. </a:t>
            </a:r>
            <a:endParaRPr lang="en-US" i="1" dirty="0" smtClean="0"/>
          </a:p>
          <a:p>
            <a:pPr marL="0" lvl="0" indent="0"/>
            <a:endParaRPr lang="en-US" i="1" dirty="0" smtClean="0"/>
          </a:p>
          <a:p>
            <a:pPr marL="0" lvl="0" indent="0"/>
            <a:r>
              <a:rPr lang="en-US" i="1" dirty="0"/>
              <a:t>What are the options for a Hospital to correctly identify if the patient has a Brain Tumor or not by automating the MRI scanning and </a:t>
            </a:r>
            <a:r>
              <a:rPr lang="en-US" i="1" dirty="0" smtClean="0"/>
              <a:t>study, </a:t>
            </a:r>
            <a:r>
              <a:rPr lang="en-US" i="1" dirty="0"/>
              <a:t>to produce results within a day when the MRI was performed?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Additional Details</a:t>
            </a:r>
            <a:endParaRPr dirty="0"/>
          </a:p>
        </p:txBody>
      </p:sp>
      <p:sp>
        <p:nvSpPr>
          <p:cNvPr id="97" name="Google Shape;97;p17"/>
          <p:cNvSpPr txBox="1">
            <a:spLocks noGrp="1"/>
          </p:cNvSpPr>
          <p:nvPr>
            <p:ph type="subTitle" idx="1"/>
          </p:nvPr>
        </p:nvSpPr>
        <p:spPr>
          <a:xfrm>
            <a:off x="2390267" y="3117668"/>
            <a:ext cx="6331500" cy="1362481"/>
          </a:xfrm>
          <a:prstGeom prst="rect">
            <a:avLst/>
          </a:prstGeom>
        </p:spPr>
        <p:txBody>
          <a:bodyPr spcFirstLastPara="1" wrap="square" lIns="91425" tIns="91425" rIns="91425" bIns="91425" anchor="b" anchorCtr="0">
            <a:noAutofit/>
          </a:bodyPr>
          <a:lstStyle/>
          <a:p>
            <a:pPr marL="368300">
              <a:buFont typeface="Arial" pitchFamily="34" charset="0"/>
              <a:buChar char="•"/>
            </a:pPr>
            <a:r>
              <a:rPr lang="en-US" dirty="0" smtClean="0"/>
              <a:t>The project uses and compares the application of two of the well known Architectures of Convolutional Neural Networks- VGG &amp; Inception.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1880601" y="630225"/>
            <a:ext cx="6822624"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Classification Pipeline</a:t>
            </a:r>
            <a:endParaRPr dirty="0"/>
          </a:p>
        </p:txBody>
      </p:sp>
      <p:sp>
        <p:nvSpPr>
          <p:cNvPr id="98" name="Google Shape;98;p17"/>
          <p:cNvSpPr/>
          <p:nvPr/>
        </p:nvSpPr>
        <p:spPr>
          <a:xfrm>
            <a:off x="428600" y="1673025"/>
            <a:ext cx="1023300" cy="525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MRI Scans</a:t>
            </a:r>
            <a:endParaRPr dirty="0"/>
          </a:p>
        </p:txBody>
      </p:sp>
      <p:sp>
        <p:nvSpPr>
          <p:cNvPr id="99" name="Google Shape;99;p17"/>
          <p:cNvSpPr/>
          <p:nvPr/>
        </p:nvSpPr>
        <p:spPr>
          <a:xfrm>
            <a:off x="608375" y="2322875"/>
            <a:ext cx="197720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Wrangling</a:t>
            </a:r>
            <a:endParaRPr dirty="0"/>
          </a:p>
        </p:txBody>
      </p:sp>
      <p:sp>
        <p:nvSpPr>
          <p:cNvPr id="100" name="Google Shape;100;p17"/>
          <p:cNvSpPr/>
          <p:nvPr/>
        </p:nvSpPr>
        <p:spPr>
          <a:xfrm>
            <a:off x="1451900" y="3098650"/>
            <a:ext cx="1977200" cy="59305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Data Cleaning</a:t>
            </a:r>
            <a:endParaRPr dirty="0"/>
          </a:p>
        </p:txBody>
      </p:sp>
      <p:sp>
        <p:nvSpPr>
          <p:cNvPr id="101" name="Google Shape;101;p17"/>
          <p:cNvSpPr/>
          <p:nvPr/>
        </p:nvSpPr>
        <p:spPr>
          <a:xfrm rot="5400000">
            <a:off x="1424300" y="1866578"/>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295625" y="3791450"/>
            <a:ext cx="203210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EDA</a:t>
            </a:r>
            <a:endParaRPr dirty="0"/>
          </a:p>
        </p:txBody>
      </p:sp>
      <p:sp>
        <p:nvSpPr>
          <p:cNvPr id="103" name="Google Shape;103;p17"/>
          <p:cNvSpPr/>
          <p:nvPr/>
        </p:nvSpPr>
        <p:spPr>
          <a:xfrm rot="5400000">
            <a:off x="2268025" y="2642353"/>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5400000">
            <a:off x="3208550" y="3321328"/>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4613925" y="3791450"/>
            <a:ext cx="2396175"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Pre-processing</a:t>
            </a:r>
            <a:endParaRPr dirty="0"/>
          </a:p>
        </p:txBody>
      </p:sp>
      <p:sp>
        <p:nvSpPr>
          <p:cNvPr id="106" name="Google Shape;106;p17"/>
          <p:cNvSpPr/>
          <p:nvPr/>
        </p:nvSpPr>
        <p:spPr>
          <a:xfrm>
            <a:off x="5595925" y="3132513"/>
            <a:ext cx="189425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Model</a:t>
            </a:r>
            <a:endParaRPr dirty="0"/>
          </a:p>
        </p:txBody>
      </p:sp>
      <p:sp>
        <p:nvSpPr>
          <p:cNvPr id="107" name="Google Shape;107;p17"/>
          <p:cNvSpPr/>
          <p:nvPr/>
        </p:nvSpPr>
        <p:spPr>
          <a:xfrm>
            <a:off x="6163125" y="2322875"/>
            <a:ext cx="189425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Classifier</a:t>
            </a:r>
            <a:endParaRPr dirty="0"/>
          </a:p>
        </p:txBody>
      </p:sp>
      <p:sp>
        <p:nvSpPr>
          <p:cNvPr id="108" name="Google Shape;108;p17"/>
          <p:cNvSpPr/>
          <p:nvPr/>
        </p:nvSpPr>
        <p:spPr>
          <a:xfrm>
            <a:off x="5149013" y="3362753"/>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5752725" y="2560149"/>
            <a:ext cx="483900" cy="593100"/>
          </a:xfrm>
          <a:prstGeom prst="bentArrow">
            <a:avLst>
              <a:gd name="adj1" fmla="val 25000"/>
              <a:gd name="adj2" fmla="val 25000"/>
              <a:gd name="adj3" fmla="val 25000"/>
              <a:gd name="adj4" fmla="val 53542"/>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4106500" y="3968250"/>
            <a:ext cx="507300" cy="2073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5752725" y="1664200"/>
            <a:ext cx="1023300" cy="525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Tumor</a:t>
            </a:r>
            <a:endParaRPr dirty="0"/>
          </a:p>
        </p:txBody>
      </p:sp>
      <p:sp>
        <p:nvSpPr>
          <p:cNvPr id="112" name="Google Shape;112;p17"/>
          <p:cNvSpPr/>
          <p:nvPr/>
        </p:nvSpPr>
        <p:spPr>
          <a:xfrm>
            <a:off x="7577575" y="1664200"/>
            <a:ext cx="1023300" cy="525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No Tumor</a:t>
            </a:r>
            <a:endParaRPr dirty="0"/>
          </a:p>
        </p:txBody>
      </p:sp>
      <p:sp>
        <p:nvSpPr>
          <p:cNvPr id="113" name="Google Shape;113;p17"/>
          <p:cNvSpPr/>
          <p:nvPr/>
        </p:nvSpPr>
        <p:spPr>
          <a:xfrm>
            <a:off x="7093663" y="1942778"/>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flipH="1">
            <a:off x="6776024" y="1942775"/>
            <a:ext cx="4287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42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Cleaning</a:t>
            </a:r>
            <a:endParaRPr dirty="0"/>
          </a:p>
        </p:txBody>
      </p:sp>
      <p:sp>
        <p:nvSpPr>
          <p:cNvPr id="120" name="Google Shape;120;p18"/>
          <p:cNvSpPr txBox="1">
            <a:spLocks noGrp="1"/>
          </p:cNvSpPr>
          <p:nvPr>
            <p:ph type="subTitle" idx="1"/>
          </p:nvPr>
        </p:nvSpPr>
        <p:spPr>
          <a:xfrm>
            <a:off x="3500845" y="2309050"/>
            <a:ext cx="5220929"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The adjoining figure shows </a:t>
            </a:r>
            <a:r>
              <a:rPr lang="en-US" dirty="0" smtClean="0"/>
              <a:t>some images (out of 3525) from the Dataset used in the project</a:t>
            </a:r>
            <a:r>
              <a:rPr lang="en-US" dirty="0" smtClean="0"/>
              <a:t>. The Dataset was cleaned to:</a:t>
            </a:r>
          </a:p>
          <a:p>
            <a:pPr marL="285750" lvl="0" indent="-285750" algn="l" rtl="0">
              <a:spcBef>
                <a:spcPts val="0"/>
              </a:spcBef>
              <a:spcAft>
                <a:spcPts val="0"/>
              </a:spcAft>
              <a:buFont typeface="Arial" pitchFamily="34" charset="0"/>
              <a:buChar char="•"/>
            </a:pPr>
            <a:r>
              <a:rPr lang="en-US" dirty="0" smtClean="0"/>
              <a:t>Make all the images to a common format-JPG.</a:t>
            </a:r>
          </a:p>
          <a:p>
            <a:pPr marL="285750" lvl="0" indent="-285750" algn="l" rtl="0">
              <a:spcBef>
                <a:spcPts val="0"/>
              </a:spcBef>
              <a:spcAft>
                <a:spcPts val="0"/>
              </a:spcAft>
              <a:buFont typeface="Arial" pitchFamily="34" charset="0"/>
              <a:buChar char="•"/>
            </a:pPr>
            <a:r>
              <a:rPr lang="en-US" dirty="0" smtClean="0"/>
              <a:t>Rename the images to a specific format: Y-&lt;#&gt; (with Tumor) or N-&lt;#&gt; (without Tumor).</a:t>
            </a:r>
          </a:p>
        </p:txBody>
      </p:sp>
      <p:pic>
        <p:nvPicPr>
          <p:cNvPr id="5" name="Picture 4"/>
          <p:cNvPicPr/>
          <p:nvPr/>
        </p:nvPicPr>
        <p:blipFill>
          <a:blip r:embed="rId3"/>
          <a:stretch>
            <a:fillRect/>
          </a:stretch>
        </p:blipFill>
        <p:spPr>
          <a:xfrm>
            <a:off x="217440" y="2205626"/>
            <a:ext cx="3117941" cy="2235746"/>
          </a:xfrm>
          <a:prstGeom prst="rect">
            <a:avLst/>
          </a:prstGeom>
          <a:ln>
            <a:solidFill>
              <a:schemeClr val="accent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a:t>
            </a:r>
            <a:endParaRPr dirty="0"/>
          </a:p>
        </p:txBody>
      </p:sp>
      <p:sp>
        <p:nvSpPr>
          <p:cNvPr id="120" name="Google Shape;120;p18"/>
          <p:cNvSpPr txBox="1">
            <a:spLocks noGrp="1"/>
          </p:cNvSpPr>
          <p:nvPr>
            <p:ph type="subTitle" idx="1"/>
          </p:nvPr>
        </p:nvSpPr>
        <p:spPr>
          <a:xfrm>
            <a:off x="2386149" y="2309050"/>
            <a:ext cx="6335625"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step, all the images in the dataset were:</a:t>
            </a:r>
          </a:p>
          <a:p>
            <a:pPr marL="285750" lvl="0" indent="-285750" algn="l" rtl="0">
              <a:spcBef>
                <a:spcPts val="0"/>
              </a:spcBef>
              <a:spcAft>
                <a:spcPts val="0"/>
              </a:spcAft>
              <a:buFont typeface="Arial" pitchFamily="34" charset="0"/>
              <a:buChar char="•"/>
            </a:pPr>
            <a:r>
              <a:rPr lang="en-US" dirty="0" smtClean="0"/>
              <a:t>resized to 150x150 pixels</a:t>
            </a:r>
          </a:p>
          <a:p>
            <a:pPr marL="285750" lvl="0" indent="-285750" algn="l" rtl="0">
              <a:spcBef>
                <a:spcPts val="0"/>
              </a:spcBef>
              <a:spcAft>
                <a:spcPts val="0"/>
              </a:spcAft>
              <a:buFont typeface="Arial" pitchFamily="34" charset="0"/>
              <a:buChar char="•"/>
            </a:pPr>
            <a:r>
              <a:rPr lang="en-US" dirty="0" smtClean="0"/>
              <a:t>Divided in train and test sets in 80%-20% ratio.</a:t>
            </a:r>
          </a:p>
        </p:txBody>
      </p:sp>
    </p:spTree>
    <p:extLst>
      <p:ext uri="{BB962C8B-B14F-4D97-AF65-F5344CB8AC3E}">
        <p14:creationId xmlns:p14="http://schemas.microsoft.com/office/powerpoint/2010/main" val="903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Modeling-VGG</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Visual Geometry Group (VGG), is a sequential CNN developed by Oxford. </a:t>
            </a:r>
            <a:r>
              <a:rPr lang="en-US" dirty="0"/>
              <a:t>A </a:t>
            </a:r>
            <a:r>
              <a:rPr lang="en-US" dirty="0" smtClean="0"/>
              <a:t>CNN with </a:t>
            </a:r>
            <a:r>
              <a:rPr lang="en-US" dirty="0"/>
              <a:t>VGG-blocks is a sensible starting point when developing a new model from scratch as it is easy to understand, easy to implement, and very effective at extracting features from images.</a:t>
            </a:r>
            <a:endParaRPr lang="en-US" dirty="0" smtClean="0"/>
          </a:p>
        </p:txBody>
      </p:sp>
    </p:spTree>
    <p:extLst>
      <p:ext uri="{BB962C8B-B14F-4D97-AF65-F5344CB8AC3E}">
        <p14:creationId xmlns:p14="http://schemas.microsoft.com/office/powerpoint/2010/main" val="16782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Modeling-Inception</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r>
              <a:rPr lang="en-US" dirty="0"/>
              <a:t>The inception module was described and used in the </a:t>
            </a:r>
            <a:r>
              <a:rPr lang="en-US" dirty="0" err="1"/>
              <a:t>GoogLeNet</a:t>
            </a:r>
            <a:r>
              <a:rPr lang="en-US" dirty="0"/>
              <a:t> model in the 2015 paper by Christian </a:t>
            </a:r>
            <a:r>
              <a:rPr lang="en-US" dirty="0" err="1"/>
              <a:t>Szegedy</a:t>
            </a:r>
            <a:r>
              <a:rPr lang="en-US" dirty="0"/>
              <a:t>, et al. titled “Going Deeper with Convolutions</a:t>
            </a:r>
            <a:r>
              <a:rPr lang="en-US" dirty="0" smtClean="0"/>
              <a:t>.”</a:t>
            </a:r>
          </a:p>
          <a:p>
            <a:pPr marL="0" lvl="0" indent="0"/>
            <a:r>
              <a:rPr lang="en-US" dirty="0"/>
              <a:t>This is a very simple and powerful architectural unit that allows the model to learn not only parallel filters of the same size, but parallel filters of differing sizes, allowing learning at multiple scales.</a:t>
            </a:r>
            <a:endParaRPr lang="en-US" dirty="0" smtClean="0"/>
          </a:p>
        </p:txBody>
      </p:sp>
    </p:spTree>
    <p:extLst>
      <p:ext uri="{BB962C8B-B14F-4D97-AF65-F5344CB8AC3E}">
        <p14:creationId xmlns:p14="http://schemas.microsoft.com/office/powerpoint/2010/main" val="2684596152"/>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644</Words>
  <Application>Microsoft Office PowerPoint</Application>
  <PresentationFormat>On-screen Show (16:9)</PresentationFormat>
  <Paragraphs>81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Raleway</vt:lpstr>
      <vt:lpstr>Lato</vt:lpstr>
      <vt:lpstr>Times New Roman</vt:lpstr>
      <vt:lpstr>Swiss</vt:lpstr>
      <vt:lpstr>Predicting Brain Tumors from MRI scans</vt:lpstr>
      <vt:lpstr>Contents</vt:lpstr>
      <vt:lpstr>Overview</vt:lpstr>
      <vt:lpstr>Additional Details</vt:lpstr>
      <vt:lpstr>Classification Pipeline</vt:lpstr>
      <vt:lpstr>Data Cleaning</vt:lpstr>
      <vt:lpstr>Data Preprocessing</vt:lpstr>
      <vt:lpstr>Modeling-VGG</vt:lpstr>
      <vt:lpstr>Modeling-Inception</vt:lpstr>
      <vt:lpstr>Analysis &amp; Results</vt:lpstr>
      <vt:lpstr>Conclusion</vt:lpstr>
      <vt:lpstr>Future Enhancements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cp:lastModifiedBy>Subhanshu Gupta</cp:lastModifiedBy>
  <cp:revision>53</cp:revision>
  <dcterms:modified xsi:type="dcterms:W3CDTF">2020-12-19T06:24:13Z</dcterms:modified>
</cp:coreProperties>
</file>