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2187000" y="5068800"/>
            <a:ext cx="3851208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2187000" y="15501240"/>
            <a:ext cx="3851208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218700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2192076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2192076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218700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2187000" y="5068800"/>
            <a:ext cx="3851208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2187000" y="5068800"/>
            <a:ext cx="3851208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8926200" y="5068800"/>
            <a:ext cx="25033320" cy="19973520"/>
          </a:xfrm>
          <a:prstGeom prst="rect">
            <a:avLst/>
          </a:prstGeom>
          <a:ln>
            <a:noFill/>
          </a:ln>
        </p:spPr>
      </p:pic>
      <p:pic>
        <p:nvPicPr>
          <p:cNvPr id="39" name="" descr=""/>
          <p:cNvPicPr/>
          <p:nvPr/>
        </p:nvPicPr>
        <p:blipFill>
          <a:blip r:embed="rId3"/>
          <a:stretch/>
        </p:blipFill>
        <p:spPr>
          <a:xfrm>
            <a:off x="8926200" y="5068800"/>
            <a:ext cx="25033320" cy="199735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2187000" y="5068800"/>
            <a:ext cx="38512080" cy="199735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2187000" y="5068800"/>
            <a:ext cx="3851208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218700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2192076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67320" y="298800"/>
            <a:ext cx="29120040" cy="11508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218700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218700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2192076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2187000" y="5068800"/>
            <a:ext cx="18793800" cy="1997352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2192076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21920760" y="1550124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67320" y="298800"/>
            <a:ext cx="29120040" cy="2482560"/>
          </a:xfrm>
          <a:prstGeom prst="rect">
            <a:avLst/>
          </a:prstGeom>
        </p:spPr>
        <p:txBody>
          <a:bodyPr lIns="0" rIns="0" tIns="0" bIns="0" anchor="ctr"/>
          <a:p>
            <a:endParaRPr b="0" lang="en-US" sz="82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218700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21920760" y="5068800"/>
            <a:ext cx="1879380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2187000" y="15501240"/>
            <a:ext cx="38512080" cy="9527040"/>
          </a:xfrm>
          <a:prstGeom prst="rect">
            <a:avLst/>
          </a:prstGeom>
        </p:spPr>
        <p:txBody>
          <a:bodyPr lIns="0" rIns="0" tIns="0" bIns="0"/>
          <a:p>
            <a:endParaRPr b="0" lang="en-US" sz="64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20" y="0"/>
            <a:ext cx="42792480" cy="30267000"/>
          </a:xfrm>
          <a:prstGeom prst="rect">
            <a:avLst/>
          </a:prstGeom>
          <a:ln>
            <a:noFill/>
          </a:ln>
        </p:spPr>
      </p:pic>
      <p:sp>
        <p:nvSpPr>
          <p:cNvPr id="1" name="PlaceHolder 1"/>
          <p:cNvSpPr>
            <a:spLocks noGrp="1"/>
          </p:cNvSpPr>
          <p:nvPr>
            <p:ph type="title"/>
          </p:nvPr>
        </p:nvSpPr>
        <p:spPr>
          <a:xfrm>
            <a:off x="967320" y="298800"/>
            <a:ext cx="29120040" cy="2482560"/>
          </a:xfrm>
          <a:prstGeom prst="rect">
            <a:avLst/>
          </a:prstGeom>
        </p:spPr>
        <p:txBody>
          <a:bodyPr lIns="182880" rIns="182880" tIns="91440" bIns="91440" anchor="ctr"/>
          <a:p>
            <a:pPr>
              <a:lnSpc>
                <a:spcPct val="100000"/>
              </a:lnSpc>
            </a:pPr>
            <a:r>
              <a:rPr b="1" lang="en-US" sz="8800" spc="-1" strike="noStrike">
                <a:solidFill>
                  <a:srgbClr val="ffffff"/>
                </a:solidFill>
                <a:uFill>
                  <a:solidFill>
                    <a:srgbClr val="ffffff"/>
                  </a:solidFill>
                </a:uFill>
                <a:latin typeface="Calibri"/>
              </a:rPr>
              <a:t>Click to edit Master title style</a:t>
            </a:r>
            <a:endParaRPr b="0" lang="en-US" sz="8200" spc="-1" strike="noStrike">
              <a:solidFill>
                <a:srgbClr val="000000"/>
              </a:solidFill>
              <a:uFill>
                <a:solidFill>
                  <a:srgbClr val="ffffff"/>
                </a:solidFill>
              </a:uFill>
              <a:latin typeface="Calibri"/>
            </a:endParaRPr>
          </a:p>
        </p:txBody>
      </p:sp>
      <p:sp>
        <p:nvSpPr>
          <p:cNvPr id="2" name="PlaceHolder 2"/>
          <p:cNvSpPr>
            <a:spLocks noGrp="1"/>
          </p:cNvSpPr>
          <p:nvPr>
            <p:ph type="body"/>
          </p:nvPr>
        </p:nvSpPr>
        <p:spPr>
          <a:xfrm>
            <a:off x="2187000" y="5068800"/>
            <a:ext cx="38512080" cy="19973520"/>
          </a:xfrm>
          <a:prstGeom prst="rect">
            <a:avLst/>
          </a:prstGeom>
        </p:spPr>
        <p:txBody>
          <a:bodyPr lIns="182880" rIns="182880" tIns="91440" bIns="91440"/>
          <a:p>
            <a:pPr marL="432000" indent="-324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Click to edit the outline text format</a:t>
            </a:r>
            <a:endParaRPr b="0" lang="en-US" sz="6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6400" spc="-1" strike="noStrike">
                <a:solidFill>
                  <a:srgbClr val="000000"/>
                </a:solidFill>
                <a:uFill>
                  <a:solidFill>
                    <a:srgbClr val="ffffff"/>
                  </a:solidFill>
                </a:uFill>
                <a:latin typeface="Calibri"/>
              </a:rPr>
              <a:t>Second Outline Level</a:t>
            </a:r>
            <a:endParaRPr b="0" lang="en-US" sz="6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Third Outline Level</a:t>
            </a:r>
            <a:endParaRPr b="0" lang="en-US" sz="6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6400" spc="-1" strike="noStrike">
                <a:solidFill>
                  <a:srgbClr val="000000"/>
                </a:solidFill>
                <a:uFill>
                  <a:solidFill>
                    <a:srgbClr val="ffffff"/>
                  </a:solidFill>
                </a:uFill>
                <a:latin typeface="Calibri"/>
              </a:rPr>
              <a:t>Fourth Outline Level</a:t>
            </a:r>
            <a:endParaRPr b="0" lang="en-US" sz="6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Fifth Outline Level</a:t>
            </a:r>
            <a:endParaRPr b="0" lang="en-US" sz="6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6400" spc="-1" strike="noStrike">
                <a:solidFill>
                  <a:srgbClr val="000000"/>
                </a:solidFill>
                <a:uFill>
                  <a:solidFill>
                    <a:srgbClr val="ffffff"/>
                  </a:solidFill>
                </a:uFill>
                <a:latin typeface="Calibri"/>
              </a:rPr>
              <a:t>Sixth Outline Level</a:t>
            </a:r>
            <a:endParaRPr b="0" lang="en-US" sz="6400" spc="-1" strike="noStrike">
              <a:solidFill>
                <a:srgbClr val="000000"/>
              </a:solidFill>
              <a:uFill>
                <a:solidFill>
                  <a:srgbClr val="ffffff"/>
                </a:solidFill>
              </a:uFill>
              <a:latin typeface="Calibri"/>
            </a:endParaRPr>
          </a:p>
          <a:p>
            <a:pPr marL="686160" indent="-685800">
              <a:lnSpc>
                <a:spcPct val="100000"/>
              </a:lnSpc>
              <a:buClr>
                <a:srgbClr val="000000"/>
              </a:buClr>
              <a:buFont typeface="Arial"/>
              <a:buChar char="•"/>
            </a:pPr>
            <a:r>
              <a:rPr b="0" lang="en-US" sz="6400" spc="-1" strike="noStrike">
                <a:solidFill>
                  <a:srgbClr val="000000"/>
                </a:solidFill>
                <a:uFill>
                  <a:solidFill>
                    <a:srgbClr val="ffffff"/>
                  </a:solidFill>
                </a:uFill>
                <a:latin typeface="Calibri"/>
              </a:rPr>
              <a:t>Seventh Outline LevelClick to edit Master text styles</a:t>
            </a:r>
            <a:endParaRPr b="0" lang="en-US" sz="6400" spc="-1" strike="noStrike">
              <a:solidFill>
                <a:srgbClr val="000000"/>
              </a:solidFill>
              <a:uFill>
                <a:solidFill>
                  <a:srgbClr val="ffffff"/>
                </a:solidFill>
              </a:uFill>
              <a:latin typeface="Calibri"/>
            </a:endParaRPr>
          </a:p>
          <a:p>
            <a:pPr lvl="1" marL="1486440" indent="-571320">
              <a:lnSpc>
                <a:spcPct val="100000"/>
              </a:lnSpc>
              <a:buClr>
                <a:srgbClr val="000000"/>
              </a:buClr>
              <a:buFont typeface="Arial"/>
              <a:buChar char="–"/>
            </a:pPr>
            <a:r>
              <a:rPr b="0" lang="en-US" sz="5700" spc="-1" strike="noStrike">
                <a:solidFill>
                  <a:srgbClr val="000000"/>
                </a:solidFill>
                <a:uFill>
                  <a:solidFill>
                    <a:srgbClr val="ffffff"/>
                  </a:solidFill>
                </a:uFill>
                <a:latin typeface="Calibri"/>
              </a:rPr>
              <a:t>Second level</a:t>
            </a:r>
            <a:endParaRPr b="0" lang="en-US" sz="6400" spc="-1" strike="noStrike">
              <a:solidFill>
                <a:srgbClr val="000000"/>
              </a:solidFill>
              <a:uFill>
                <a:solidFill>
                  <a:srgbClr val="ffffff"/>
                </a:solidFill>
              </a:uFill>
              <a:latin typeface="Calibri"/>
            </a:endParaRPr>
          </a:p>
          <a:p>
            <a:pPr lvl="2" marL="2287080" indent="-457200">
              <a:lnSpc>
                <a:spcPct val="100000"/>
              </a:lnSpc>
              <a:buClr>
                <a:srgbClr val="000000"/>
              </a:buClr>
              <a:buFont typeface="Arial"/>
              <a:buChar char="•"/>
            </a:pPr>
            <a:r>
              <a:rPr b="0" lang="en-US" sz="4800" spc="-1" strike="noStrike">
                <a:solidFill>
                  <a:srgbClr val="000000"/>
                </a:solidFill>
                <a:uFill>
                  <a:solidFill>
                    <a:srgbClr val="ffffff"/>
                  </a:solidFill>
                </a:uFill>
                <a:latin typeface="Calibri"/>
              </a:rPr>
              <a:t>Third level</a:t>
            </a:r>
            <a:endParaRPr b="0" lang="en-US" sz="6400" spc="-1" strike="noStrike">
              <a:solidFill>
                <a:srgbClr val="000000"/>
              </a:solidFill>
              <a:uFill>
                <a:solidFill>
                  <a:srgbClr val="ffffff"/>
                </a:solidFill>
              </a:uFill>
              <a:latin typeface="Calibri"/>
            </a:endParaRPr>
          </a:p>
          <a:p>
            <a:pPr lvl="3" marL="3201840" indent="-457200">
              <a:lnSpc>
                <a:spcPct val="100000"/>
              </a:lnSpc>
              <a:buClr>
                <a:srgbClr val="000000"/>
              </a:buClr>
              <a:buFont typeface="Arial"/>
              <a:buChar char="–"/>
            </a:pPr>
            <a:r>
              <a:rPr b="0" lang="en-US" sz="4000" spc="-1" strike="noStrike">
                <a:solidFill>
                  <a:srgbClr val="000000"/>
                </a:solidFill>
                <a:uFill>
                  <a:solidFill>
                    <a:srgbClr val="ffffff"/>
                  </a:solidFill>
                </a:uFill>
                <a:latin typeface="Calibri"/>
              </a:rPr>
              <a:t>Fourth level</a:t>
            </a:r>
            <a:endParaRPr b="0" lang="en-US" sz="6400" spc="-1" strike="noStrike">
              <a:solidFill>
                <a:srgbClr val="000000"/>
              </a:solidFill>
              <a:uFill>
                <a:solidFill>
                  <a:srgbClr val="ffffff"/>
                </a:solidFill>
              </a:uFill>
              <a:latin typeface="Calibri"/>
            </a:endParaRPr>
          </a:p>
          <a:p>
            <a:pPr lvl="4" marL="4116600" indent="-457200">
              <a:lnSpc>
                <a:spcPct val="100000"/>
              </a:lnSpc>
              <a:buClr>
                <a:srgbClr val="000000"/>
              </a:buClr>
              <a:buFont typeface="Arial"/>
              <a:buChar char="»"/>
            </a:pPr>
            <a:r>
              <a:rPr b="0" lang="en-US" sz="4000" spc="-1" strike="noStrike">
                <a:solidFill>
                  <a:srgbClr val="000000"/>
                </a:solidFill>
                <a:uFill>
                  <a:solidFill>
                    <a:srgbClr val="ffffff"/>
                  </a:solidFill>
                </a:uFill>
                <a:latin typeface="Calibri"/>
              </a:rPr>
              <a:t>Fifth level</a:t>
            </a:r>
            <a:endParaRPr b="0" lang="en-US" sz="6400" spc="-1" strike="noStrike">
              <a:solidFill>
                <a:srgbClr val="000000"/>
              </a:solidFill>
              <a:uFill>
                <a:solidFill>
                  <a:srgbClr val="ffffff"/>
                </a:solidFill>
              </a:uFill>
              <a:latin typeface="Calibri"/>
            </a:endParaRPr>
          </a:p>
        </p:txBody>
      </p:sp>
      <p:sp>
        <p:nvSpPr>
          <p:cNvPr id="3" name="PlaceHolder 3"/>
          <p:cNvSpPr>
            <a:spLocks noGrp="1"/>
          </p:cNvSpPr>
          <p:nvPr>
            <p:ph type="dt"/>
          </p:nvPr>
        </p:nvSpPr>
        <p:spPr>
          <a:xfrm>
            <a:off x="2140920" y="28053000"/>
            <a:ext cx="9982800" cy="1610280"/>
          </a:xfrm>
          <a:prstGeom prst="rect">
            <a:avLst/>
          </a:prstGeom>
        </p:spPr>
        <p:txBody>
          <a:bodyPr lIns="182880" rIns="182880" tIns="91440" bIns="91440" anchor="ctr"/>
          <a:p>
            <a:pPr>
              <a:lnSpc>
                <a:spcPct val="100000"/>
              </a:lnSpc>
            </a:pPr>
            <a:r>
              <a:rPr b="0" lang="en-IN" sz="2400" spc="-1" strike="noStrike">
                <a:solidFill>
                  <a:srgbClr val="8b8b8b"/>
                </a:solidFill>
                <a:uFill>
                  <a:solidFill>
                    <a:srgbClr val="ffffff"/>
                  </a:solidFill>
                </a:uFill>
                <a:latin typeface="Calibri"/>
              </a:rPr>
              <a:t>17/07/17</a:t>
            </a:r>
            <a:endParaRPr b="0" lang="en-IN" sz="1400" spc="-1" strike="noStrike">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14620320" y="28053000"/>
            <a:ext cx="13552920" cy="1610280"/>
          </a:xfrm>
          <a:prstGeom prst="rect">
            <a:avLst/>
          </a:prstGeom>
        </p:spPr>
        <p:txBody>
          <a:bodyPr lIns="182880" rIns="182880" tIns="91440" bIns="91440" anchor="ctr"/>
          <a:p>
            <a:endParaRPr b="0" lang="en-IN" sz="2400" spc="-1" strike="noStrike">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30670200" y="28053000"/>
            <a:ext cx="9982800" cy="1610280"/>
          </a:xfrm>
          <a:prstGeom prst="rect">
            <a:avLst/>
          </a:prstGeom>
        </p:spPr>
        <p:txBody>
          <a:bodyPr lIns="182880" rIns="182880" tIns="91440" bIns="91440" anchor="ctr"/>
          <a:p>
            <a:pPr algn="r">
              <a:lnSpc>
                <a:spcPct val="100000"/>
              </a:lnSpc>
            </a:pPr>
            <a:fld id="{64887B45-35E1-4375-8A31-7B4162865BBE}" type="slidenum">
              <a:rPr b="0" lang="en-IN" sz="24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0" y="10800"/>
            <a:ext cx="32688000" cy="2482560"/>
          </a:xfrm>
          <a:prstGeom prst="rect">
            <a:avLst/>
          </a:prstGeom>
          <a:noFill/>
          <a:ln>
            <a:noFill/>
          </a:ln>
        </p:spPr>
        <p:txBody>
          <a:bodyPr lIns="182880" rIns="182880" tIns="91440" bIns="91440" anchor="ctr"/>
          <a:p>
            <a:pPr>
              <a:lnSpc>
                <a:spcPct val="100000"/>
              </a:lnSpc>
            </a:pPr>
            <a:r>
              <a:rPr b="1" lang="en-US" sz="8800" spc="-1" strike="noStrike">
                <a:solidFill>
                  <a:srgbClr val="ffffff"/>
                </a:solidFill>
                <a:uFill>
                  <a:solidFill>
                    <a:srgbClr val="ffffff"/>
                  </a:solidFill>
                </a:uFill>
                <a:latin typeface="Calibri"/>
              </a:rPr>
              <a:t>Modeling and Mitigation of Cross Origin Attacks  </a:t>
            </a:r>
            <a:r>
              <a:rPr b="1" lang="en-US" sz="8800" spc="-1" strike="noStrike">
                <a:solidFill>
                  <a:srgbClr val="ffffff"/>
                </a:solidFill>
                <a:uFill>
                  <a:solidFill>
                    <a:srgbClr val="ffffff"/>
                  </a:solidFill>
                </a:uFill>
                <a:latin typeface="Calibri"/>
              </a:rPr>
              <a:t>
</a:t>
            </a:r>
            <a:r>
              <a:rPr b="1" lang="en-US" sz="8800" spc="-1" strike="noStrike">
                <a:solidFill>
                  <a:srgbClr val="ffffff"/>
                </a:solidFill>
                <a:uFill>
                  <a:solidFill>
                    <a:srgbClr val="ffffff"/>
                  </a:solidFill>
                </a:uFill>
                <a:latin typeface="Calibri"/>
              </a:rPr>
              <a:t>on FIM  Based Services Using CORP</a:t>
            </a:r>
            <a:endParaRPr b="0" lang="en-US" sz="8200" spc="-1" strike="noStrike">
              <a:solidFill>
                <a:srgbClr val="000000"/>
              </a:solidFill>
              <a:uFill>
                <a:solidFill>
                  <a:srgbClr val="ffffff"/>
                </a:solidFill>
              </a:uFill>
              <a:latin typeface="Calibri"/>
            </a:endParaRPr>
          </a:p>
        </p:txBody>
      </p:sp>
      <p:sp>
        <p:nvSpPr>
          <p:cNvPr id="41" name="CustomShape 2"/>
          <p:cNvSpPr/>
          <p:nvPr/>
        </p:nvSpPr>
        <p:spPr>
          <a:xfrm>
            <a:off x="1081440" y="4495320"/>
            <a:ext cx="10976760" cy="1925388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2" name="CustomShape 3"/>
          <p:cNvSpPr/>
          <p:nvPr/>
        </p:nvSpPr>
        <p:spPr>
          <a:xfrm>
            <a:off x="1577160" y="4947840"/>
            <a:ext cx="10481040" cy="1887408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INTRODUCTION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With ever-increasing cyber threats we look for ways to improve the security of our systems. FIM is a system by which authentication is handled by 3</a:t>
            </a:r>
            <a:r>
              <a:rPr b="0" lang="en-IN" sz="4800" spc="-1" strike="noStrike" baseline="101000">
                <a:solidFill>
                  <a:srgbClr val="000000"/>
                </a:solidFill>
                <a:uFill>
                  <a:solidFill>
                    <a:srgbClr val="ffffff"/>
                  </a:solidFill>
                </a:uFill>
                <a:latin typeface="Calibri"/>
                <a:ea typeface="Verdana"/>
              </a:rPr>
              <a:t>rd</a:t>
            </a:r>
            <a:r>
              <a:rPr b="0" lang="en-IN" sz="4800" spc="-1" strike="noStrike">
                <a:solidFill>
                  <a:srgbClr val="000000"/>
                </a:solidFill>
                <a:uFill>
                  <a:solidFill>
                    <a:srgbClr val="ffffff"/>
                  </a:solidFill>
                </a:uFill>
                <a:latin typeface="Calibri"/>
                <a:ea typeface="Verdana"/>
              </a:rPr>
              <a:t> parties increasing secuity. However even when FIM protocols are imlemented, systems may not necessarily be completeley secure. Current browser secuity policies like Same Origin Policy(SOP) still have many issues and lack complete coverage. Thus through modeling and experimentation we must test how systems using FIM react to cross origin attacks. In addition if risks exist, can CORP be used to mitigate them.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Add diagrams?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3" name="CustomShape 4"/>
          <p:cNvSpPr/>
          <p:nvPr/>
        </p:nvSpPr>
        <p:spPr>
          <a:xfrm>
            <a:off x="12592440" y="4495320"/>
            <a:ext cx="10976760" cy="2203848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4" name="CustomShape 5"/>
          <p:cNvSpPr/>
          <p:nvPr/>
        </p:nvSpPr>
        <p:spPr>
          <a:xfrm>
            <a:off x="24141600" y="4458960"/>
            <a:ext cx="17532720" cy="701604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5" name="CustomShape 6"/>
          <p:cNvSpPr/>
          <p:nvPr/>
        </p:nvSpPr>
        <p:spPr>
          <a:xfrm>
            <a:off x="24141600" y="10711080"/>
            <a:ext cx="17532720" cy="701604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6" name="CustomShape 7"/>
          <p:cNvSpPr/>
          <p:nvPr/>
        </p:nvSpPr>
        <p:spPr>
          <a:xfrm>
            <a:off x="24141600" y="17421120"/>
            <a:ext cx="17532720" cy="701604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7" name="CustomShape 8"/>
          <p:cNvSpPr/>
          <p:nvPr/>
        </p:nvSpPr>
        <p:spPr>
          <a:xfrm>
            <a:off x="13202280" y="4947840"/>
            <a:ext cx="9909720" cy="265176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METHODS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4800" spc="-1" strike="noStrike">
                <a:solidFill>
                  <a:srgbClr val="000000"/>
                </a:solidFill>
                <a:uFill>
                  <a:solidFill>
                    <a:srgbClr val="ffffff"/>
                  </a:solidFill>
                </a:uFill>
                <a:latin typeface="Calibri"/>
                <a:ea typeface="Verdana"/>
              </a:rPr>
              <a:t>Add Alloy Models and write method.</a:t>
            </a:r>
            <a:endParaRPr b="0" lang="en-IN" sz="1800" spc="-1" strike="noStrike">
              <a:solidFill>
                <a:srgbClr val="000000"/>
              </a:solidFill>
              <a:uFill>
                <a:solidFill>
                  <a:srgbClr val="ffffff"/>
                </a:solidFill>
              </a:uFill>
              <a:latin typeface="Arial"/>
            </a:endParaRPr>
          </a:p>
        </p:txBody>
      </p:sp>
      <p:sp>
        <p:nvSpPr>
          <p:cNvPr id="48" name="CustomShape 9"/>
          <p:cNvSpPr/>
          <p:nvPr/>
        </p:nvSpPr>
        <p:spPr>
          <a:xfrm>
            <a:off x="24598800" y="4947840"/>
            <a:ext cx="15550920" cy="717552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rPr>
              <a:t>AIM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look at the impact of Cross Origin Attacks on systems using Federated Identity Management to handle authentication. </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create models representing CORP’s interaction with web browsers and to identifiy current risks.</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To test CORP’s implementation and mitigate cross origin attacks using 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9" name="CustomShape 10"/>
          <p:cNvSpPr/>
          <p:nvPr/>
        </p:nvSpPr>
        <p:spPr>
          <a:xfrm>
            <a:off x="24598800" y="11161800"/>
            <a:ext cx="15550920" cy="63068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RESULTS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Succesfully modeled CORP and its interaction with the browser. Used the alloy model to show risks of cross origin attack.</a:t>
            </a: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Experimentation on systems using FIM yielded the fact that they too are vulnerable to these attacks. However they are safe if in the presence of CORP.</a:t>
            </a:r>
            <a:endParaRPr b="0" lang="en-IN" sz="1800" spc="-1" strike="noStrike">
              <a:solidFill>
                <a:srgbClr val="000000"/>
              </a:solidFill>
              <a:uFill>
                <a:solidFill>
                  <a:srgbClr val="ffffff"/>
                </a:solidFill>
              </a:uFill>
              <a:latin typeface="Arial"/>
            </a:endParaRPr>
          </a:p>
        </p:txBody>
      </p:sp>
      <p:sp>
        <p:nvSpPr>
          <p:cNvPr id="50" name="CustomShape 11"/>
          <p:cNvSpPr/>
          <p:nvPr/>
        </p:nvSpPr>
        <p:spPr>
          <a:xfrm>
            <a:off x="24598800" y="17948160"/>
            <a:ext cx="15550920" cy="616932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CONCLUSIONS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FIM is not an all-encompassing security system. Current browser security policies have many defects which causes services to be vulnerable to cross origin attacks even if they have FIM. Implementing a CORP browser security policies protects the user through the browser from attacks like cross-site timing, csrf..etc.</a:t>
            </a:r>
            <a:endParaRPr b="0" lang="en-IN" sz="1800" spc="-1" strike="noStrike">
              <a:solidFill>
                <a:srgbClr val="000000"/>
              </a:solidFill>
              <a:uFill>
                <a:solidFill>
                  <a:srgbClr val="ffffff"/>
                </a:solidFill>
              </a:uFill>
              <a:latin typeface="Arial"/>
            </a:endParaRPr>
          </a:p>
        </p:txBody>
      </p:sp>
      <p:sp>
        <p:nvSpPr>
          <p:cNvPr id="51" name="CustomShape 12"/>
          <p:cNvSpPr/>
          <p:nvPr/>
        </p:nvSpPr>
        <p:spPr>
          <a:xfrm>
            <a:off x="29325240" y="25952040"/>
            <a:ext cx="11586600" cy="1783800"/>
          </a:xfrm>
          <a:prstGeom prst="rect">
            <a:avLst/>
          </a:prstGeom>
          <a:noFill/>
          <a:ln>
            <a:noFill/>
          </a:ln>
        </p:spPr>
        <p:style>
          <a:lnRef idx="0"/>
          <a:fillRef idx="0"/>
          <a:effectRef idx="0"/>
          <a:fontRef idx="minor"/>
        </p:style>
        <p:txBody>
          <a:bodyPr lIns="182880" rIns="182880" tIns="91440" bIns="91440"/>
          <a:p>
            <a:pPr>
              <a:lnSpc>
                <a:spcPct val="100000"/>
              </a:lnSpc>
            </a:pPr>
            <a:r>
              <a:rPr b="0" lang="en-IN" sz="3500" spc="-1" strike="noStrike">
                <a:solidFill>
                  <a:srgbClr val="808080"/>
                </a:solidFill>
                <a:uFill>
                  <a:solidFill>
                    <a:srgbClr val="ffffff"/>
                  </a:solidFill>
                </a:uFill>
                <a:latin typeface="Calibri"/>
              </a:rPr>
              <a:t>Developers name: Name 1, Name 2, Name 3, Name 4,</a:t>
            </a:r>
            <a:endParaRPr b="0" lang="en-IN" sz="1800" spc="-1" strike="noStrike">
              <a:solidFill>
                <a:srgbClr val="000000"/>
              </a:solidFill>
              <a:uFill>
                <a:solidFill>
                  <a:srgbClr val="ffffff"/>
                </a:solidFill>
              </a:uFill>
              <a:latin typeface="Arial"/>
            </a:endParaRPr>
          </a:p>
          <a:p>
            <a:pPr>
              <a:lnSpc>
                <a:spcPct val="100000"/>
              </a:lnSpc>
            </a:pPr>
            <a:r>
              <a:rPr b="0" lang="en-IN" sz="3500" spc="-1" strike="noStrike">
                <a:solidFill>
                  <a:srgbClr val="808080"/>
                </a:solidFill>
                <a:uFill>
                  <a:solidFill>
                    <a:srgbClr val="ffffff"/>
                  </a:solidFill>
                </a:uFill>
                <a:latin typeface="Calibri"/>
              </a:rPr>
              <a:t>Name/surname 5, Name/surname 6</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52" name="Picture 26" descr=""/>
          <p:cNvPicPr/>
          <p:nvPr/>
        </p:nvPicPr>
        <p:blipFill>
          <a:blip r:embed="rId1"/>
          <a:stretch/>
        </p:blipFill>
        <p:spPr>
          <a:xfrm>
            <a:off x="24750360" y="24741000"/>
            <a:ext cx="4422240" cy="29552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609</TotalTime>
  <Application>LibreOffice/5.1.6.2$Linux_X86_64 LibreOffice_project/10m0$Build-2</Application>
  <Words>144</Words>
  <Paragraphs>18</Paragraphs>
  <Company>Progress Software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2017-07-03T09:57:00Z</dcterms:created>
  <dc:creator>bbante</dc:creator>
  <dc:description/>
  <dc:language>en-IN</dc:language>
  <cp:lastModifiedBy/>
  <dcterms:modified xsi:type="dcterms:W3CDTF">2017-07-17T19:49:41Z</dcterms:modified>
  <cp:revision>26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Progress Software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