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257" r:id="rId2"/>
    <p:sldId id="258" r:id="rId3"/>
    <p:sldId id="259" r:id="rId4"/>
    <p:sldId id="264" r:id="rId5"/>
    <p:sldId id="286" r:id="rId6"/>
    <p:sldId id="275" r:id="rId7"/>
    <p:sldId id="276" r:id="rId8"/>
    <p:sldId id="277" r:id="rId9"/>
    <p:sldId id="278" r:id="rId10"/>
    <p:sldId id="279" r:id="rId11"/>
    <p:sldId id="280" r:id="rId12"/>
    <p:sldId id="270" r:id="rId13"/>
    <p:sldId id="281" r:id="rId14"/>
    <p:sldId id="282" r:id="rId15"/>
    <p:sldId id="272" r:id="rId16"/>
    <p:sldId id="266" r:id="rId17"/>
    <p:sldId id="271" r:id="rId18"/>
    <p:sldId id="265" r:id="rId19"/>
    <p:sldId id="283" r:id="rId20"/>
    <p:sldId id="269" r:id="rId21"/>
    <p:sldId id="274" r:id="rId22"/>
    <p:sldId id="268" r:id="rId23"/>
    <p:sldId id="273" r:id="rId24"/>
    <p:sldId id="267" r:id="rId25"/>
    <p:sldId id="284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7" autoAdjust="0"/>
    <p:restoredTop sz="94660"/>
  </p:normalViewPr>
  <p:slideViewPr>
    <p:cSldViewPr>
      <p:cViewPr>
        <p:scale>
          <a:sx n="69" d="100"/>
          <a:sy n="69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3CE69-1AFA-46C6-B857-8493BA6C0FB1}" type="datetimeFigureOut">
              <a:rPr lang="en-IN" smtClean="0"/>
              <a:pPr/>
              <a:t>29-08-2019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A817C-8DFE-45D1-B608-D5DA63B9F24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99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E2C2-2D59-4486-A849-734F0F84FEDC}" type="datetimeFigureOut">
              <a:rPr lang="en-IN" smtClean="0"/>
              <a:pPr/>
              <a:t>29-08-2019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9DEF-EE45-4AF2-968D-76CACB89DB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E2C2-2D59-4486-A849-734F0F84FEDC}" type="datetimeFigureOut">
              <a:rPr lang="en-IN" smtClean="0"/>
              <a:pPr/>
              <a:t>29-08-2019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9DEF-EE45-4AF2-968D-76CACB89DB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E2C2-2D59-4486-A849-734F0F84FEDC}" type="datetimeFigureOut">
              <a:rPr lang="en-IN" smtClean="0"/>
              <a:pPr/>
              <a:t>29-08-2019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9DEF-EE45-4AF2-968D-76CACB89DB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E2C2-2D59-4486-A849-734F0F84FEDC}" type="datetimeFigureOut">
              <a:rPr lang="en-IN" smtClean="0"/>
              <a:pPr/>
              <a:t>29-08-2019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9DEF-EE45-4AF2-968D-76CACB89DB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E2C2-2D59-4486-A849-734F0F84FEDC}" type="datetimeFigureOut">
              <a:rPr lang="en-IN" smtClean="0"/>
              <a:pPr/>
              <a:t>29-08-2019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9DEF-EE45-4AF2-968D-76CACB89DB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E2C2-2D59-4486-A849-734F0F84FEDC}" type="datetimeFigureOut">
              <a:rPr lang="en-IN" smtClean="0"/>
              <a:pPr/>
              <a:t>29-08-2019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9DEF-EE45-4AF2-968D-76CACB89DB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E2C2-2D59-4486-A849-734F0F84FEDC}" type="datetimeFigureOut">
              <a:rPr lang="en-IN" smtClean="0"/>
              <a:pPr/>
              <a:t>29-08-2019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9DEF-EE45-4AF2-968D-76CACB89DB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E2C2-2D59-4486-A849-734F0F84FEDC}" type="datetimeFigureOut">
              <a:rPr lang="en-IN" smtClean="0"/>
              <a:pPr/>
              <a:t>29-08-2019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9DEF-EE45-4AF2-968D-76CACB89DB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E2C2-2D59-4486-A849-734F0F84FEDC}" type="datetimeFigureOut">
              <a:rPr lang="en-IN" smtClean="0"/>
              <a:pPr/>
              <a:t>29-08-2019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9DEF-EE45-4AF2-968D-76CACB89DB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E2C2-2D59-4486-A849-734F0F84FEDC}" type="datetimeFigureOut">
              <a:rPr lang="en-IN" smtClean="0"/>
              <a:pPr/>
              <a:t>29-08-2019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9DEF-EE45-4AF2-968D-76CACB89DB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E2C2-2D59-4486-A849-734F0F84FEDC}" type="datetimeFigureOut">
              <a:rPr lang="en-IN" smtClean="0"/>
              <a:pPr/>
              <a:t>29-08-2019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9DEF-EE45-4AF2-968D-76CACB89DB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E2C2-2D59-4486-A849-734F0F84FEDC}" type="datetimeFigureOut">
              <a:rPr lang="en-IN" smtClean="0"/>
              <a:pPr/>
              <a:t>29-08-2019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9DEF-EE45-4AF2-968D-76CACB89DB8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TX\Downloads\ind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26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429420"/>
          </a:xfrm>
        </p:spPr>
        <p:txBody>
          <a:bodyPr numCol="2">
            <a:normAutofit fontScale="77500" lnSpcReduction="20000"/>
          </a:bodyPr>
          <a:lstStyle/>
          <a:p>
            <a:pPr marL="0">
              <a:buNone/>
            </a:pPr>
            <a:r>
              <a:rPr lang="en-US" b="1" i="1" u="sng" dirty="0" smtClean="0"/>
              <a:t>Managing </a:t>
            </a:r>
            <a:r>
              <a:rPr lang="en-US" b="1" i="1" u="sng" dirty="0"/>
              <a:t>Console I/O </a:t>
            </a:r>
            <a:r>
              <a:rPr lang="en-US" b="1" i="1" u="sng" dirty="0" smtClean="0"/>
              <a:t>Operations</a:t>
            </a:r>
            <a:endParaRPr lang="en-IN" u="sng" dirty="0"/>
          </a:p>
          <a:p>
            <a:r>
              <a:rPr lang="en-US" i="1" dirty="0" smtClean="0"/>
              <a:t>Introduction</a:t>
            </a:r>
            <a:endParaRPr lang="en-IN" dirty="0"/>
          </a:p>
          <a:p>
            <a:r>
              <a:rPr lang="en-US" i="1" dirty="0" smtClean="0"/>
              <a:t>C</a:t>
            </a:r>
            <a:r>
              <a:rPr lang="en-US" i="1" dirty="0"/>
              <a:t>++ </a:t>
            </a:r>
            <a:r>
              <a:rPr lang="en-US" i="1" dirty="0" smtClean="0"/>
              <a:t>streams</a:t>
            </a:r>
            <a:endParaRPr lang="en-IN" dirty="0"/>
          </a:p>
          <a:p>
            <a:r>
              <a:rPr lang="en-US" i="1" dirty="0" smtClean="0"/>
              <a:t>C++ </a:t>
            </a:r>
            <a:r>
              <a:rPr lang="en-US" i="1" dirty="0"/>
              <a:t>stream classes</a:t>
            </a:r>
            <a:endParaRPr lang="en-IN" dirty="0"/>
          </a:p>
          <a:p>
            <a:r>
              <a:rPr lang="en-US" dirty="0"/>
              <a:t> </a:t>
            </a:r>
            <a:r>
              <a:rPr lang="en-US" i="1" dirty="0" smtClean="0"/>
              <a:t>Unformatted </a:t>
            </a:r>
            <a:r>
              <a:rPr lang="en-US" i="1" dirty="0"/>
              <a:t>/ </a:t>
            </a:r>
            <a:r>
              <a:rPr lang="en-US" i="1" dirty="0" smtClean="0"/>
              <a:t>formatted </a:t>
            </a:r>
            <a:r>
              <a:rPr lang="en-US" i="1" dirty="0"/>
              <a:t>I/O operations</a:t>
            </a:r>
            <a:r>
              <a:rPr lang="en-US" i="1" dirty="0" smtClean="0"/>
              <a:t>.</a:t>
            </a:r>
            <a:endParaRPr lang="en-IN" dirty="0"/>
          </a:p>
          <a:p>
            <a:r>
              <a:rPr lang="en-US" i="1" dirty="0" smtClean="0"/>
              <a:t>Managing </a:t>
            </a:r>
            <a:r>
              <a:rPr lang="en-US" i="1" dirty="0"/>
              <a:t>output with manipulators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US" b="1" i="1" u="sng" dirty="0" smtClean="0"/>
              <a:t>Working </a:t>
            </a:r>
            <a:r>
              <a:rPr lang="en-US" b="1" i="1" u="sng" dirty="0"/>
              <a:t>with files</a:t>
            </a:r>
            <a:r>
              <a:rPr lang="en-US" b="1" i="1" u="sng" dirty="0" smtClean="0"/>
              <a:t>.</a:t>
            </a:r>
            <a:endParaRPr lang="en-IN" u="sng" dirty="0"/>
          </a:p>
          <a:p>
            <a:r>
              <a:rPr lang="en-US" i="1" dirty="0" smtClean="0"/>
              <a:t>Introduction</a:t>
            </a:r>
            <a:endParaRPr lang="en-IN" dirty="0"/>
          </a:p>
          <a:p>
            <a:r>
              <a:rPr lang="en-US" i="1" dirty="0" smtClean="0"/>
              <a:t>Creating</a:t>
            </a:r>
            <a:r>
              <a:rPr lang="en-US" i="1" dirty="0"/>
              <a:t>/ opening / closing / deleting </a:t>
            </a:r>
            <a:r>
              <a:rPr lang="en-US" i="1" dirty="0" smtClean="0"/>
              <a:t>files</a:t>
            </a:r>
            <a:endParaRPr lang="en-IN" dirty="0"/>
          </a:p>
          <a:p>
            <a:r>
              <a:rPr lang="en-US" i="1" dirty="0" smtClean="0"/>
              <a:t>File </a:t>
            </a:r>
            <a:r>
              <a:rPr lang="en-US" i="1" dirty="0"/>
              <a:t>pointers and their </a:t>
            </a:r>
            <a:r>
              <a:rPr lang="en-US" i="1" dirty="0" smtClean="0"/>
              <a:t>manipulators</a:t>
            </a:r>
            <a:endParaRPr lang="en-IN" dirty="0"/>
          </a:p>
          <a:p>
            <a:r>
              <a:rPr lang="en-US" i="1" dirty="0" smtClean="0"/>
              <a:t>Updating </a:t>
            </a:r>
            <a:r>
              <a:rPr lang="en-US" i="1" dirty="0"/>
              <a:t>file random access to </a:t>
            </a:r>
            <a:r>
              <a:rPr lang="en-US" i="1" dirty="0" smtClean="0"/>
              <a:t>file</a:t>
            </a:r>
            <a:endParaRPr lang="en-IN" dirty="0"/>
          </a:p>
          <a:p>
            <a:r>
              <a:rPr lang="en-US" i="1" dirty="0" smtClean="0"/>
              <a:t>Error </a:t>
            </a:r>
            <a:r>
              <a:rPr lang="en-US" i="1" dirty="0"/>
              <a:t>handling during </a:t>
            </a:r>
            <a:r>
              <a:rPr lang="en-US" i="1" dirty="0" smtClean="0"/>
              <a:t>file operations.</a:t>
            </a:r>
            <a:endParaRPr lang="en-IN" i="1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US" b="1" i="1" u="sng" dirty="0" smtClean="0"/>
              <a:t>Templates</a:t>
            </a:r>
            <a:endParaRPr lang="en-IN" u="sng" dirty="0"/>
          </a:p>
          <a:p>
            <a:r>
              <a:rPr lang="en-US" i="1" dirty="0" smtClean="0"/>
              <a:t>Introduction</a:t>
            </a:r>
            <a:endParaRPr lang="en-IN" dirty="0"/>
          </a:p>
          <a:p>
            <a:r>
              <a:rPr lang="en-US" i="1" dirty="0" smtClean="0"/>
              <a:t>Class templates</a:t>
            </a:r>
            <a:endParaRPr lang="en-IN" dirty="0"/>
          </a:p>
          <a:p>
            <a:r>
              <a:rPr lang="en-US" i="1" dirty="0" smtClean="0"/>
              <a:t>Function </a:t>
            </a:r>
            <a:r>
              <a:rPr lang="en-US" i="1" dirty="0"/>
              <a:t>templates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US" b="1" i="1" u="sng" dirty="0" smtClean="0"/>
              <a:t>Exception Handling</a:t>
            </a:r>
            <a:endParaRPr lang="en-IN" u="sng" dirty="0"/>
          </a:p>
          <a:p>
            <a:r>
              <a:rPr lang="en-US" i="1" dirty="0" smtClean="0"/>
              <a:t>Introduction</a:t>
            </a:r>
            <a:endParaRPr lang="en-IN" dirty="0" smtClean="0"/>
          </a:p>
          <a:p>
            <a:r>
              <a:rPr lang="en-US" i="1" dirty="0" smtClean="0"/>
              <a:t>Exception handling – throwing, catching, re-throwing exceptions, specifying exceptions.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b="1" i="1" u="sng" dirty="0"/>
              <a:t>Syllabus Updates</a:t>
            </a:r>
            <a:r>
              <a:rPr lang="en-US" sz="3000" b="1" i="1" u="sng" dirty="0" smtClean="0"/>
              <a:t>:</a:t>
            </a:r>
            <a:endParaRPr lang="en-IN" sz="3000" u="sng" dirty="0"/>
          </a:p>
          <a:p>
            <a:pPr>
              <a:buNone/>
            </a:pPr>
            <a:r>
              <a:rPr lang="en-US" dirty="0"/>
              <a:t>✓ </a:t>
            </a:r>
            <a:r>
              <a:rPr lang="en-US" sz="2800" i="1" dirty="0"/>
              <a:t>We keep adding/upgrading our syllabus every 6-12 months to accommodate for advancement. Some topics can be omitted from syllabus without prior notice, as they might be redundant or not relevant to the batch being trained. You can </a:t>
            </a:r>
            <a:r>
              <a:rPr lang="en-US" sz="2800" i="1" dirty="0" smtClean="0"/>
              <a:t>request any </a:t>
            </a:r>
            <a:r>
              <a:rPr lang="en-US" sz="2800" i="1" dirty="0"/>
              <a:t>Topic from your trainer</a:t>
            </a:r>
            <a:r>
              <a:rPr lang="en-US" sz="2800" i="1" dirty="0" smtClean="0"/>
              <a:t>.</a:t>
            </a:r>
            <a:r>
              <a:rPr lang="en-US" sz="2800" dirty="0"/>
              <a:t> </a:t>
            </a:r>
            <a:endParaRPr lang="en-IN" sz="2800" dirty="0"/>
          </a:p>
          <a:p>
            <a:pPr>
              <a:buNone/>
            </a:pPr>
            <a:r>
              <a:rPr lang="en-US" sz="2800" dirty="0" smtClean="0"/>
              <a:t>✓ </a:t>
            </a:r>
            <a:r>
              <a:rPr lang="en-US" sz="2800" i="1" dirty="0"/>
              <a:t>Course will include 5 Minor &amp; 1 Major projects.</a:t>
            </a:r>
            <a:endParaRPr lang="en-IN" sz="2800" dirty="0"/>
          </a:p>
          <a:p>
            <a:pPr>
              <a:buNone/>
            </a:pPr>
            <a:r>
              <a:rPr lang="en-US" sz="2800" dirty="0" smtClean="0"/>
              <a:t>✓ </a:t>
            </a:r>
            <a:r>
              <a:rPr lang="en-US" sz="2800" i="1" dirty="0"/>
              <a:t>We issue certification only after the completion of the </a:t>
            </a:r>
            <a:r>
              <a:rPr lang="en-US" sz="2800" i="1" dirty="0" smtClean="0"/>
              <a:t>course.</a:t>
            </a:r>
            <a:endParaRPr lang="en-IN" sz="2800" dirty="0"/>
          </a:p>
          <a:p>
            <a:pPr>
              <a:buNone/>
            </a:pPr>
            <a:endParaRPr lang="en-US" b="1" i="1" u="heavy" dirty="0"/>
          </a:p>
          <a:p>
            <a:pPr>
              <a:buNone/>
            </a:pPr>
            <a:r>
              <a:rPr lang="en-US" sz="3000" b="1" i="1" u="sng" dirty="0" smtClean="0"/>
              <a:t>Course </a:t>
            </a:r>
            <a:r>
              <a:rPr lang="en-US" sz="3000" b="1" i="1" u="sng" dirty="0"/>
              <a:t>Fee &amp; Duration</a:t>
            </a:r>
            <a:endParaRPr lang="en-IN" sz="3000" u="sng" dirty="0"/>
          </a:p>
          <a:p>
            <a:pPr>
              <a:buNone/>
            </a:pPr>
            <a:r>
              <a:rPr lang="en-US" dirty="0" smtClean="0"/>
              <a:t>✓ </a:t>
            </a:r>
            <a:r>
              <a:rPr lang="en-US" sz="2600" b="1" i="1" dirty="0"/>
              <a:t>Course Fee – 3,500/-</a:t>
            </a:r>
            <a:endParaRPr lang="en-IN" sz="2600" dirty="0"/>
          </a:p>
          <a:p>
            <a:pPr>
              <a:buNone/>
            </a:pPr>
            <a:r>
              <a:rPr lang="en-US" sz="2600" dirty="0" smtClean="0"/>
              <a:t>✓ </a:t>
            </a:r>
            <a:r>
              <a:rPr lang="en-US" sz="2600" b="1" i="1" dirty="0"/>
              <a:t>Course Duration- 03 </a:t>
            </a:r>
            <a:r>
              <a:rPr lang="en-US" sz="2600" b="1" i="1" dirty="0" smtClean="0"/>
              <a:t>Months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3042" y="357166"/>
            <a:ext cx="5544616" cy="701040"/>
          </a:xfrm>
        </p:spPr>
        <p:txBody>
          <a:bodyPr>
            <a:normAutofit/>
          </a:bodyPr>
          <a:lstStyle/>
          <a:p>
            <a:r>
              <a:rPr lang="en-IN" sz="2800" b="1" i="1" dirty="0" smtClean="0"/>
              <a:t>Core </a:t>
            </a:r>
            <a:r>
              <a:rPr lang="en-IN" sz="2800" b="1" i="1" dirty="0"/>
              <a:t>&amp; Advance </a:t>
            </a:r>
            <a:r>
              <a:rPr lang="en-IN" sz="2800" b="1" i="1" dirty="0" smtClean="0"/>
              <a:t>Java – 12 Weeks</a:t>
            </a:r>
            <a:endParaRPr lang="en-IN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58" y="1142984"/>
            <a:ext cx="8572560" cy="5500726"/>
          </a:xfrm>
        </p:spPr>
        <p:txBody>
          <a:bodyPr numCol="2">
            <a:normAutofit fontScale="92500" lnSpcReduction="10000"/>
          </a:bodyPr>
          <a:lstStyle/>
          <a:p>
            <a:pPr>
              <a:buNone/>
            </a:pPr>
            <a:r>
              <a:rPr lang="en-IN" sz="2400" u="sng" dirty="0"/>
              <a:t>Week 1:</a:t>
            </a:r>
            <a:r>
              <a:rPr lang="en-IN" sz="2400" dirty="0"/>
              <a:t> </a:t>
            </a:r>
            <a:r>
              <a:rPr lang="en-IN" sz="2400" b="1" i="1" dirty="0"/>
              <a:t>Core Java</a:t>
            </a:r>
            <a:endParaRPr lang="en-IN" sz="2400" dirty="0"/>
          </a:p>
          <a:p>
            <a:pPr>
              <a:buNone/>
            </a:pPr>
            <a:r>
              <a:rPr lang="en-IN" sz="2400" b="1" dirty="0"/>
              <a:t>Module </a:t>
            </a:r>
            <a:r>
              <a:rPr lang="en-IN" sz="2400" b="1" dirty="0" smtClean="0"/>
              <a:t>1</a:t>
            </a:r>
            <a:endParaRPr lang="en-IN" sz="2400" dirty="0"/>
          </a:p>
          <a:p>
            <a:r>
              <a:rPr lang="en-IN" sz="2400" dirty="0" smtClean="0"/>
              <a:t>Introduction </a:t>
            </a:r>
            <a:r>
              <a:rPr lang="en-IN" sz="2400" dirty="0"/>
              <a:t>to Java</a:t>
            </a:r>
          </a:p>
          <a:p>
            <a:r>
              <a:rPr lang="en-IN" sz="2400" dirty="0"/>
              <a:t>Flow Control Source File</a:t>
            </a:r>
          </a:p>
          <a:p>
            <a:pPr marL="342000"/>
            <a:r>
              <a:rPr lang="en-IN" sz="2400" dirty="0"/>
              <a:t>Objects, Variables, Strings, </a:t>
            </a:r>
            <a:r>
              <a:rPr lang="en-IN" sz="2400" dirty="0" smtClean="0"/>
              <a:t>  Operator</a:t>
            </a:r>
            <a:r>
              <a:rPr lang="en-IN" sz="2400" dirty="0"/>
              <a:t>, Types </a:t>
            </a:r>
            <a:r>
              <a:rPr lang="en-IN" sz="2400" dirty="0" smtClean="0"/>
              <a:t>Of Operator</a:t>
            </a:r>
            <a:endParaRPr lang="en-IN" sz="2400" dirty="0"/>
          </a:p>
          <a:p>
            <a:r>
              <a:rPr lang="en-IN" sz="2400" dirty="0"/>
              <a:t>Instance &amp; Static Variables</a:t>
            </a:r>
          </a:p>
          <a:p>
            <a:r>
              <a:rPr lang="en-IN" sz="2400" dirty="0"/>
              <a:t>Constructor</a:t>
            </a:r>
          </a:p>
          <a:p>
            <a:r>
              <a:rPr lang="en-IN" sz="2400" i="1" dirty="0"/>
              <a:t>Practical daily 30 minutes</a:t>
            </a:r>
            <a:r>
              <a:rPr lang="en-IN" sz="2400" i="1" dirty="0" smtClean="0"/>
              <a:t>.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u="sng" dirty="0"/>
              <a:t>Week 2 &amp; 3</a:t>
            </a:r>
            <a:endParaRPr lang="en-IN" sz="2400" dirty="0"/>
          </a:p>
          <a:p>
            <a:pPr>
              <a:buNone/>
            </a:pPr>
            <a:r>
              <a:rPr lang="en-IN" sz="2400" dirty="0"/>
              <a:t> </a:t>
            </a:r>
            <a:r>
              <a:rPr lang="en-IN" sz="2400" b="1" i="1" dirty="0" smtClean="0"/>
              <a:t>Module </a:t>
            </a:r>
            <a:r>
              <a:rPr lang="en-IN" sz="2400" b="1" i="1" dirty="0"/>
              <a:t>2</a:t>
            </a:r>
            <a:endParaRPr lang="en-IN" sz="2400" dirty="0"/>
          </a:p>
          <a:p>
            <a:r>
              <a:rPr lang="en-IN" sz="2400" i="1" dirty="0"/>
              <a:t>This/super keywords</a:t>
            </a:r>
            <a:endParaRPr lang="en-IN" sz="2400" dirty="0"/>
          </a:p>
          <a:p>
            <a:r>
              <a:rPr lang="en-IN" sz="2400" i="1" dirty="0"/>
              <a:t>Instance &amp; Static Methods</a:t>
            </a:r>
            <a:endParaRPr lang="en-IN" sz="2400" dirty="0"/>
          </a:p>
          <a:p>
            <a:r>
              <a:rPr lang="en-IN" sz="2400" i="1" dirty="0"/>
              <a:t>OOPS </a:t>
            </a:r>
            <a:r>
              <a:rPr lang="en-IN" sz="2400" i="1" dirty="0" smtClean="0"/>
              <a:t>Concept</a:t>
            </a:r>
          </a:p>
          <a:p>
            <a:r>
              <a:rPr lang="en-IN" sz="2400" i="1" dirty="0" smtClean="0"/>
              <a:t>Practical daily 45 minutes.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i="1" u="sng" dirty="0" smtClean="0"/>
              <a:t>Week 4 &amp; 5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 </a:t>
            </a:r>
            <a:r>
              <a:rPr lang="en-IN" sz="2400" b="1" i="1" dirty="0" smtClean="0"/>
              <a:t>Module 3</a:t>
            </a:r>
            <a:endParaRPr lang="en-IN" sz="2400" dirty="0" smtClean="0"/>
          </a:p>
          <a:p>
            <a:r>
              <a:rPr lang="en-IN" sz="2400" i="1" dirty="0" smtClean="0"/>
              <a:t>Overriding</a:t>
            </a:r>
            <a:endParaRPr lang="en-IN" sz="2400" dirty="0" smtClean="0"/>
          </a:p>
          <a:p>
            <a:r>
              <a:rPr lang="en-IN" sz="2400" i="1" dirty="0" smtClean="0"/>
              <a:t>Abstract Class vs. Interface</a:t>
            </a:r>
            <a:endParaRPr lang="en-IN" sz="2400" dirty="0" smtClean="0"/>
          </a:p>
          <a:p>
            <a:r>
              <a:rPr lang="en-IN" sz="2400" i="1" dirty="0" smtClean="0"/>
              <a:t>Access Specifies</a:t>
            </a:r>
            <a:endParaRPr lang="en-IN" sz="2400" dirty="0" smtClean="0"/>
          </a:p>
          <a:p>
            <a:r>
              <a:rPr lang="en-IN" sz="2400" i="1" dirty="0" smtClean="0"/>
              <a:t>Packages</a:t>
            </a:r>
            <a:endParaRPr lang="en-IN" sz="2400" dirty="0" smtClean="0"/>
          </a:p>
          <a:p>
            <a:r>
              <a:rPr lang="en-IN" sz="2400" i="1" dirty="0" smtClean="0"/>
              <a:t>Garbage Collection</a:t>
            </a:r>
            <a:endParaRPr lang="en-IN" sz="2400" dirty="0" smtClean="0"/>
          </a:p>
          <a:p>
            <a:pPr marL="342000"/>
            <a:r>
              <a:rPr lang="en-IN" sz="2400" i="1" dirty="0" smtClean="0"/>
              <a:t>Exception Handling (Try, catch, Finally, Throw)</a:t>
            </a:r>
          </a:p>
          <a:p>
            <a:r>
              <a:rPr lang="en-IN" sz="2400" i="1" dirty="0" smtClean="0"/>
              <a:t>Practical daily 1 hour.</a:t>
            </a:r>
            <a:endParaRPr lang="en-IN" sz="2400" dirty="0" smtClean="0"/>
          </a:p>
          <a:p>
            <a:pPr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669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 numCol="2">
            <a:normAutofit fontScale="70000" lnSpcReduction="20000"/>
          </a:bodyPr>
          <a:lstStyle/>
          <a:p>
            <a:pPr>
              <a:buNone/>
            </a:pPr>
            <a:r>
              <a:rPr lang="en-IN" b="1" i="1" u="sng" dirty="0"/>
              <a:t>Week 6</a:t>
            </a:r>
            <a:endParaRPr lang="en-IN" dirty="0"/>
          </a:p>
          <a:p>
            <a:pPr>
              <a:buNone/>
            </a:pPr>
            <a:r>
              <a:rPr lang="en-IN" i="1" dirty="0"/>
              <a:t>Module 4</a:t>
            </a:r>
            <a:endParaRPr lang="en-IN" dirty="0"/>
          </a:p>
          <a:p>
            <a:r>
              <a:rPr lang="en-IN" i="1" dirty="0" smtClean="0"/>
              <a:t>Collection </a:t>
            </a:r>
            <a:r>
              <a:rPr lang="en-IN" i="1" dirty="0"/>
              <a:t>(List, Set, </a:t>
            </a:r>
            <a:r>
              <a:rPr lang="en-IN" i="1" dirty="0" smtClean="0"/>
              <a:t>Map, </a:t>
            </a:r>
            <a:r>
              <a:rPr lang="en-IN" i="1" dirty="0" err="1" smtClean="0"/>
              <a:t>Iterator</a:t>
            </a:r>
            <a:r>
              <a:rPr lang="en-IN" i="1" dirty="0"/>
              <a:t>)</a:t>
            </a:r>
            <a:endParaRPr lang="en-IN" dirty="0"/>
          </a:p>
          <a:p>
            <a:r>
              <a:rPr lang="en-IN" i="1" dirty="0"/>
              <a:t>Generic, </a:t>
            </a:r>
            <a:r>
              <a:rPr lang="en-IN" i="1" dirty="0" err="1"/>
              <a:t>Enum</a:t>
            </a:r>
            <a:r>
              <a:rPr lang="en-IN" i="1" dirty="0"/>
              <a:t>, Covariant </a:t>
            </a:r>
            <a:r>
              <a:rPr lang="en-IN" i="1" dirty="0" smtClean="0"/>
              <a:t> Return </a:t>
            </a:r>
            <a:r>
              <a:rPr lang="en-IN" i="1" dirty="0"/>
              <a:t>Types</a:t>
            </a:r>
            <a:endParaRPr lang="en-IN" dirty="0"/>
          </a:p>
          <a:p>
            <a:r>
              <a:rPr lang="en-IN" i="1" dirty="0"/>
              <a:t>Auto Boxing Annotations.</a:t>
            </a:r>
            <a:endParaRPr lang="en-IN" dirty="0"/>
          </a:p>
          <a:p>
            <a:r>
              <a:rPr lang="en-IN" i="1" dirty="0"/>
              <a:t>Multi Threading</a:t>
            </a:r>
            <a:endParaRPr lang="en-IN" dirty="0"/>
          </a:p>
          <a:p>
            <a:r>
              <a:rPr lang="en-IN" i="1" dirty="0"/>
              <a:t>JDBC</a:t>
            </a:r>
            <a:endParaRPr lang="en-IN" dirty="0"/>
          </a:p>
          <a:p>
            <a:r>
              <a:rPr lang="en-IN" i="1" dirty="0"/>
              <a:t>Connection Pooling</a:t>
            </a:r>
            <a:endParaRPr lang="en-IN" dirty="0"/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b="1" i="1" u="sng" dirty="0"/>
              <a:t>Week 7 &amp; 8:</a:t>
            </a:r>
            <a:r>
              <a:rPr lang="en-IN" b="1" i="1" dirty="0"/>
              <a:t> Advance Java</a:t>
            </a:r>
            <a:endParaRPr lang="en-IN" dirty="0"/>
          </a:p>
          <a:p>
            <a:pPr>
              <a:buNone/>
            </a:pPr>
            <a:r>
              <a:rPr lang="en-IN" dirty="0"/>
              <a:t> </a:t>
            </a:r>
            <a:r>
              <a:rPr lang="en-IN" i="1" dirty="0" smtClean="0"/>
              <a:t>Module </a:t>
            </a:r>
            <a:r>
              <a:rPr lang="en-IN" i="1" dirty="0"/>
              <a:t>5</a:t>
            </a:r>
            <a:endParaRPr lang="en-IN" dirty="0"/>
          </a:p>
          <a:p>
            <a:r>
              <a:rPr lang="en-IN" i="1" dirty="0"/>
              <a:t>Web application &amp; https basic</a:t>
            </a:r>
            <a:endParaRPr lang="en-IN" dirty="0"/>
          </a:p>
          <a:p>
            <a:r>
              <a:rPr lang="en-IN" i="1" dirty="0"/>
              <a:t>Servlet</a:t>
            </a:r>
            <a:endParaRPr lang="en-IN" dirty="0"/>
          </a:p>
          <a:p>
            <a:r>
              <a:rPr lang="en-IN" i="1" dirty="0"/>
              <a:t>Http </a:t>
            </a:r>
            <a:r>
              <a:rPr lang="en-IN" i="1" dirty="0" err="1"/>
              <a:t>servlet</a:t>
            </a:r>
            <a:r>
              <a:rPr lang="en-IN" i="1" dirty="0"/>
              <a:t> package</a:t>
            </a:r>
            <a:endParaRPr lang="en-IN" dirty="0"/>
          </a:p>
          <a:p>
            <a:r>
              <a:rPr lang="en-IN" i="1" dirty="0"/>
              <a:t>Servlet lit cycle</a:t>
            </a:r>
            <a:endParaRPr lang="en-IN" dirty="0"/>
          </a:p>
          <a:p>
            <a:r>
              <a:rPr lang="en-IN" i="1" dirty="0"/>
              <a:t>Session Managements</a:t>
            </a:r>
            <a:endParaRPr lang="en-IN" dirty="0"/>
          </a:p>
          <a:p>
            <a:pPr marL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b="1" i="1" u="sng" dirty="0"/>
              <a:t>Week 9 &amp; 10</a:t>
            </a:r>
            <a:endParaRPr lang="en-IN" dirty="0"/>
          </a:p>
          <a:p>
            <a:pPr>
              <a:buNone/>
            </a:pPr>
            <a:r>
              <a:rPr lang="en-IN" i="1" dirty="0" smtClean="0"/>
              <a:t>Module </a:t>
            </a:r>
            <a:r>
              <a:rPr lang="en-IN" i="1" dirty="0"/>
              <a:t>6</a:t>
            </a:r>
            <a:endParaRPr lang="en-IN" dirty="0"/>
          </a:p>
          <a:p>
            <a:pPr lvl="0"/>
            <a:r>
              <a:rPr lang="en-IN" i="1" dirty="0"/>
              <a:t>Filters</a:t>
            </a:r>
            <a:endParaRPr lang="en-IN" dirty="0"/>
          </a:p>
          <a:p>
            <a:pPr lvl="0"/>
            <a:r>
              <a:rPr lang="en-IN" i="1" dirty="0"/>
              <a:t>Listeners</a:t>
            </a:r>
            <a:endParaRPr lang="en-IN" dirty="0"/>
          </a:p>
          <a:p>
            <a:pPr lvl="0"/>
            <a:r>
              <a:rPr lang="en-IN" i="1" dirty="0"/>
              <a:t>Web application Security</a:t>
            </a:r>
            <a:endParaRPr lang="en-IN" dirty="0"/>
          </a:p>
          <a:p>
            <a:pPr lvl="0"/>
            <a:r>
              <a:rPr lang="en-IN" i="1" dirty="0"/>
              <a:t>JSP</a:t>
            </a:r>
            <a:endParaRPr lang="en-IN" dirty="0"/>
          </a:p>
          <a:p>
            <a:pPr marL="342000" lvl="0"/>
            <a:r>
              <a:rPr lang="en-IN" i="1" dirty="0" err="1"/>
              <a:t>Jsp</a:t>
            </a:r>
            <a:r>
              <a:rPr lang="en-IN" i="1" dirty="0"/>
              <a:t> elements, directions &amp; declarations</a:t>
            </a:r>
            <a:endParaRPr lang="en-IN" dirty="0"/>
          </a:p>
          <a:p>
            <a:pPr lvl="0"/>
            <a:r>
              <a:rPr lang="en-IN" i="1" dirty="0" smtClean="0"/>
              <a:t>Script lets</a:t>
            </a:r>
            <a:endParaRPr lang="en-IN" dirty="0"/>
          </a:p>
          <a:p>
            <a:pPr lvl="0"/>
            <a:r>
              <a:rPr lang="en-IN" i="1" dirty="0"/>
              <a:t>Expression</a:t>
            </a:r>
            <a:endParaRPr lang="en-IN" dirty="0"/>
          </a:p>
          <a:p>
            <a:pPr lvl="0"/>
            <a:r>
              <a:rPr lang="en-IN" i="1" dirty="0"/>
              <a:t>Comments ,Implicit objects, expression Languages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21510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i="1" u="sng" dirty="0"/>
              <a:t>Week 11 &amp; </a:t>
            </a:r>
            <a:r>
              <a:rPr lang="en-IN" b="1" i="1" u="sng" dirty="0" smtClean="0"/>
              <a:t>12</a:t>
            </a:r>
            <a:r>
              <a:rPr lang="en-IN" dirty="0"/>
              <a:t> </a:t>
            </a:r>
            <a:endParaRPr lang="en-IN" sz="4000" dirty="0"/>
          </a:p>
          <a:p>
            <a:pPr>
              <a:buNone/>
            </a:pPr>
            <a:r>
              <a:rPr lang="en-IN" i="1" dirty="0"/>
              <a:t>Module </a:t>
            </a:r>
            <a:r>
              <a:rPr lang="en-IN" i="1" dirty="0" smtClean="0"/>
              <a:t>7</a:t>
            </a:r>
            <a:r>
              <a:rPr lang="en-IN" dirty="0"/>
              <a:t> </a:t>
            </a:r>
            <a:endParaRPr lang="en-IN" sz="4000" dirty="0"/>
          </a:p>
          <a:p>
            <a:pPr lvl="0"/>
            <a:r>
              <a:rPr lang="en-IN" i="1" dirty="0"/>
              <a:t>Model 1 &amp; Model 2 Architectures</a:t>
            </a:r>
            <a:endParaRPr lang="en-IN" sz="2000" dirty="0"/>
          </a:p>
          <a:p>
            <a:pPr lvl="0"/>
            <a:r>
              <a:rPr lang="en-IN" i="1" dirty="0"/>
              <a:t>Java server pages standard tag library</a:t>
            </a:r>
            <a:endParaRPr lang="en-IN" sz="2000" dirty="0"/>
          </a:p>
          <a:p>
            <a:pPr lvl="0"/>
            <a:r>
              <a:rPr lang="en-IN" i="1" dirty="0"/>
              <a:t>Java naming &amp; Directory </a:t>
            </a:r>
            <a:r>
              <a:rPr lang="en-IN" i="1" dirty="0" smtClean="0"/>
              <a:t>Interface</a:t>
            </a:r>
            <a:endParaRPr lang="en-IN" sz="2000" dirty="0"/>
          </a:p>
          <a:p>
            <a:pPr lvl="0"/>
            <a:r>
              <a:rPr lang="en-IN" i="1" dirty="0"/>
              <a:t>Resource Connections</a:t>
            </a:r>
            <a:endParaRPr lang="en-IN" sz="2000" dirty="0"/>
          </a:p>
          <a:p>
            <a:pPr lvl="0"/>
            <a:r>
              <a:rPr lang="en-IN" i="1" dirty="0"/>
              <a:t>Data Source Connections</a:t>
            </a:r>
            <a:endParaRPr lang="en-IN" sz="2000" dirty="0"/>
          </a:p>
          <a:p>
            <a:pPr lvl="0"/>
            <a:r>
              <a:rPr lang="en-IN" i="1" dirty="0"/>
              <a:t>Data source Objects</a:t>
            </a:r>
            <a:endParaRPr lang="en-IN" sz="2000" dirty="0"/>
          </a:p>
          <a:p>
            <a:pPr lvl="0"/>
            <a:r>
              <a:rPr lang="en-IN" i="1" dirty="0"/>
              <a:t>Connection Pools</a:t>
            </a:r>
            <a:endParaRPr lang="en-IN" sz="2000" dirty="0"/>
          </a:p>
          <a:p>
            <a:pPr lvl="0"/>
            <a:r>
              <a:rPr lang="en-IN" i="1" dirty="0"/>
              <a:t>Point to point messaging</a:t>
            </a:r>
            <a:endParaRPr lang="en-IN" sz="2000" dirty="0"/>
          </a:p>
          <a:p>
            <a:pPr lvl="0"/>
            <a:r>
              <a:rPr lang="en-IN" i="1" dirty="0"/>
              <a:t>Publish / subscribe messaging</a:t>
            </a:r>
            <a:endParaRPr lang="en-IN" sz="2000" dirty="0"/>
          </a:p>
          <a:p>
            <a:pPr lvl="0"/>
            <a:r>
              <a:rPr lang="en-IN" i="1" dirty="0"/>
              <a:t>RMI (Java remote method invocation)</a:t>
            </a:r>
            <a:endParaRPr lang="en-IN" sz="2000" dirty="0"/>
          </a:p>
          <a:p>
            <a:pPr lvl="0"/>
            <a:r>
              <a:rPr lang="en-IN" i="1" dirty="0"/>
              <a:t>Design Pattern( </a:t>
            </a:r>
            <a:r>
              <a:rPr lang="en-IN" i="1" dirty="0" smtClean="0"/>
              <a:t>Singleton, factory, decorator</a:t>
            </a:r>
            <a:r>
              <a:rPr lang="en-IN" i="1" dirty="0"/>
              <a:t>)</a:t>
            </a:r>
            <a:endParaRPr lang="en-IN" sz="2000" dirty="0"/>
          </a:p>
          <a:p>
            <a:pPr>
              <a:buNone/>
            </a:pPr>
            <a:endParaRPr lang="en-IN" sz="2900" dirty="0" smtClean="0"/>
          </a:p>
          <a:p>
            <a:pPr>
              <a:buNone/>
            </a:pPr>
            <a:endParaRPr lang="en-IN" sz="2900" b="1" i="1" dirty="0"/>
          </a:p>
          <a:p>
            <a:pPr>
              <a:buFont typeface="Wingdings" pitchFamily="2" charset="2"/>
              <a:buChar char="ü"/>
            </a:pPr>
            <a:r>
              <a:rPr lang="en-IN" sz="2900" b="1" i="1" dirty="0" smtClean="0"/>
              <a:t>Exam </a:t>
            </a:r>
            <a:r>
              <a:rPr lang="en-IN" sz="2900" b="1" i="1" dirty="0"/>
              <a:t>will be conducted after every Successful module completion.</a:t>
            </a:r>
          </a:p>
          <a:p>
            <a:pPr marL="0" lvl="1">
              <a:buFont typeface="Wingdings" pitchFamily="2" charset="2"/>
              <a:buChar char="ü"/>
            </a:pPr>
            <a:r>
              <a:rPr lang="en-IN" sz="2900" b="1" i="1" dirty="0" smtClean="0"/>
              <a:t>Student </a:t>
            </a:r>
            <a:r>
              <a:rPr lang="en-IN" sz="2900" b="1" i="1" dirty="0"/>
              <a:t>will have to work on at least 3 live </a:t>
            </a:r>
            <a:r>
              <a:rPr lang="en-IN" sz="2900" b="1" i="1" dirty="0" smtClean="0"/>
              <a:t>projects.</a:t>
            </a:r>
          </a:p>
          <a:p>
            <a:pPr marL="0" lvl="1">
              <a:buFont typeface="Wingdings" pitchFamily="2" charset="2"/>
              <a:buChar char="ü"/>
            </a:pPr>
            <a:r>
              <a:rPr lang="en-IN" sz="2900" b="1" i="1" dirty="0" smtClean="0"/>
              <a:t>Practical </a:t>
            </a:r>
            <a:r>
              <a:rPr lang="en-IN" sz="2900" b="1" i="1" dirty="0"/>
              <a:t>session is mandatory for all students</a:t>
            </a:r>
            <a:r>
              <a:rPr lang="en-IN" sz="2900" b="1" i="1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IN" sz="2900" b="1" i="1" dirty="0" smtClean="0"/>
              <a:t>After </a:t>
            </a:r>
            <a:r>
              <a:rPr lang="en-IN" sz="2900" b="1" i="1" dirty="0"/>
              <a:t>Course completion a certificate will be issued to all students</a:t>
            </a:r>
            <a:r>
              <a:rPr lang="en-IN" sz="2900" b="1" i="1" dirty="0" smtClean="0"/>
              <a:t>.</a:t>
            </a:r>
          </a:p>
          <a:p>
            <a:pPr>
              <a:buNone/>
            </a:pPr>
            <a:endParaRPr lang="en-IN" sz="1800" dirty="0"/>
          </a:p>
          <a:p>
            <a:pPr algn="ctr">
              <a:buNone/>
            </a:pPr>
            <a:r>
              <a:rPr lang="en-IN" sz="5100" b="1" i="1" dirty="0"/>
              <a:t>Fee- 3500/-</a:t>
            </a:r>
            <a:endParaRPr lang="en-IN" sz="51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725470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latin typeface="Arial Rounded MT Bold" pitchFamily="34" charset="0"/>
                <a:ea typeface="Arial Unicode MS" pitchFamily="34" charset="-128"/>
                <a:cs typeface="Arial Unicode MS" pitchFamily="34" charset="-128"/>
              </a:rPr>
              <a:t>Web Development &amp; Android Development- 16 Weeks</a:t>
            </a:r>
            <a:endParaRPr lang="en-IN" sz="2400" dirty="0">
              <a:latin typeface="Arial Rounded MT Bold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642918"/>
          <a:ext cx="9144000" cy="635741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72000"/>
                <a:gridCol w="4572000"/>
              </a:tblGrid>
              <a:tr h="357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Web Development</a:t>
                      </a:r>
                      <a:endParaRPr lang="en-IN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chemeClr val="tx1"/>
                          </a:solidFill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Android Development </a:t>
                      </a:r>
                      <a:endParaRPr lang="en-IN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59916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Module 1: HTML + DHTML + CSS + Java Script +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JQUERY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2: PHP &amp; </a:t>
                      </a:r>
                      <a:r>
                        <a:rPr lang="en-US" sz="1400" dirty="0" err="1" smtClean="0"/>
                        <a:t>MySQL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3: Advanced PHP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4: Content Management System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5: Word press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6: Cloud Deployment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7: First Project</a:t>
                      </a:r>
                      <a:endParaRPr lang="en-IN" sz="1400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Module 1: Android Architecture + Android Development Tools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2: User Interface + Intent &amp; Activity Communications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3: Action Bar + Styling &amp; Themes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4: List Views &amp; List activities + File Based Persistence 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5: Security + Network communication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6: Asynchronous Processing In Android + Services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7:  </a:t>
                      </a:r>
                      <a:r>
                        <a:rPr lang="en-US" sz="1400" dirty="0" err="1" smtClean="0"/>
                        <a:t>SQLite</a:t>
                      </a:r>
                      <a:r>
                        <a:rPr lang="en-US" sz="1400" dirty="0" smtClean="0"/>
                        <a:t> &amp; Content Provider + Broadcast receiver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8: Notification Manager + API For Custom Views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9: Location Services &amp; Google maps+ Audio &amp; Video</a:t>
                      </a:r>
                      <a:endParaRPr lang="en-IN" sz="1400" dirty="0" smtClean="0"/>
                    </a:p>
                    <a:p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10: Home screen Widgets + Using Android Sensors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11: Targeting Tablets &amp; </a:t>
                      </a:r>
                      <a:r>
                        <a:rPr lang="en-US" sz="1400" dirty="0" err="1" smtClean="0"/>
                        <a:t>Smartphones</a:t>
                      </a:r>
                      <a:r>
                        <a:rPr lang="en-US" sz="1400" dirty="0" smtClean="0"/>
                        <a:t> + Deployment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12: Professional Skill Development</a:t>
                      </a:r>
                      <a:endParaRPr lang="en-IN" sz="1400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282" y="500042"/>
            <a:ext cx="8572560" cy="1000132"/>
          </a:xfrm>
        </p:spPr>
        <p:txBody>
          <a:bodyPr>
            <a:normAutofit fontScale="90000"/>
          </a:bodyPr>
          <a:lstStyle/>
          <a:p>
            <a:r>
              <a:rPr lang="en-US" sz="2700" i="1" dirty="0" smtClean="0">
                <a:latin typeface="Arial Rounded MT Bold" pitchFamily="34" charset="0"/>
              </a:rPr>
              <a:t/>
            </a:r>
            <a:br>
              <a:rPr lang="en-US" sz="2700" i="1" dirty="0" smtClean="0">
                <a:latin typeface="Arial Rounded MT Bold" pitchFamily="34" charset="0"/>
              </a:rPr>
            </a:br>
            <a:r>
              <a:rPr lang="en-US" sz="2700" i="1" dirty="0" smtClean="0">
                <a:latin typeface="Arial Rounded MT Bold" pitchFamily="34" charset="0"/>
              </a:rPr>
              <a:t>Web </a:t>
            </a:r>
            <a:r>
              <a:rPr lang="en-US" sz="2700" i="1" dirty="0">
                <a:latin typeface="Arial Rounded MT Bold" pitchFamily="34" charset="0"/>
              </a:rPr>
              <a:t>Development &amp; Android </a:t>
            </a:r>
            <a:r>
              <a:rPr lang="en-US" sz="2700" i="1" dirty="0" smtClean="0">
                <a:latin typeface="Arial Rounded MT Bold" pitchFamily="34" charset="0"/>
              </a:rPr>
              <a:t>Development </a:t>
            </a:r>
            <a:r>
              <a:rPr lang="en-US" sz="2700" i="1" dirty="0">
                <a:latin typeface="Arial Rounded MT Bold" pitchFamily="34" charset="0"/>
              </a:rPr>
              <a:t>- 16 Weeks</a:t>
            </a:r>
            <a:r>
              <a:rPr lang="en-US" i="1" dirty="0">
                <a:latin typeface="Arial Rounded MT Bold" pitchFamily="34" charset="0"/>
              </a:rPr>
              <a:t/>
            </a:r>
            <a:br>
              <a:rPr lang="en-US" i="1" dirty="0">
                <a:latin typeface="Arial Rounded MT Bold" pitchFamily="34" charset="0"/>
              </a:rPr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76528"/>
          </a:xfrm>
        </p:spPr>
        <p:txBody>
          <a:bodyPr>
            <a:normAutofit fontScale="62500" lnSpcReduction="20000"/>
          </a:bodyPr>
          <a:lstStyle/>
          <a:p>
            <a:pPr algn="l">
              <a:buNone/>
            </a:pPr>
            <a:r>
              <a:rPr lang="en-US" b="1" dirty="0" smtClean="0"/>
              <a:t>COURSE FEE: </a:t>
            </a:r>
          </a:p>
          <a:p>
            <a:pPr algn="l">
              <a:buNone/>
            </a:pPr>
            <a:r>
              <a:rPr lang="en-US" dirty="0" smtClean="0"/>
              <a:t>26,500/-</a:t>
            </a:r>
            <a:r>
              <a:rPr lang="en-US" dirty="0"/>
              <a:t> </a:t>
            </a:r>
            <a:endParaRPr lang="en-US" dirty="0" smtClean="0"/>
          </a:p>
          <a:p>
            <a:pPr algn="l">
              <a:buNone/>
            </a:pPr>
            <a:endParaRPr lang="en-IN" dirty="0"/>
          </a:p>
          <a:p>
            <a:pPr algn="l">
              <a:buNone/>
            </a:pPr>
            <a:r>
              <a:rPr lang="en-US" b="1" dirty="0" smtClean="0"/>
              <a:t>COMPANIES HIRING FOR WEB &amp; ANDROID DEVELOPER</a:t>
            </a:r>
            <a:endParaRPr lang="en-IN" b="1" dirty="0" smtClean="0"/>
          </a:p>
          <a:p>
            <a:pPr marL="0" algn="l">
              <a:buNone/>
            </a:pPr>
            <a:r>
              <a:rPr lang="en-US" dirty="0" smtClean="0"/>
              <a:t>Cape </a:t>
            </a:r>
            <a:r>
              <a:rPr lang="en-US" dirty="0"/>
              <a:t>Gemini- Word Press Developer, </a:t>
            </a:r>
            <a:r>
              <a:rPr lang="en-US" dirty="0" err="1"/>
              <a:t>Technokarts</a:t>
            </a:r>
            <a:r>
              <a:rPr lang="en-US" dirty="0"/>
              <a:t>- Android Developer, A2 Solutions- Android Developer, </a:t>
            </a:r>
            <a:r>
              <a:rPr lang="en-US" dirty="0" err="1"/>
              <a:t>Pratham</a:t>
            </a:r>
            <a:r>
              <a:rPr lang="en-US" dirty="0"/>
              <a:t> </a:t>
            </a:r>
            <a:r>
              <a:rPr lang="en-US" dirty="0" err="1"/>
              <a:t>Softwares</a:t>
            </a:r>
            <a:r>
              <a:rPr lang="en-US" dirty="0"/>
              <a:t>, </a:t>
            </a:r>
            <a:r>
              <a:rPr lang="en-US" dirty="0" err="1"/>
              <a:t>Softenger</a:t>
            </a:r>
            <a:r>
              <a:rPr lang="en-US" dirty="0"/>
              <a:t>, Matrix Business, Persistent etc.</a:t>
            </a:r>
            <a:endParaRPr lang="en-IN" dirty="0"/>
          </a:p>
          <a:p>
            <a:pPr algn="l">
              <a:buNone/>
            </a:pPr>
            <a:r>
              <a:rPr lang="en-US" dirty="0"/>
              <a:t> </a:t>
            </a:r>
            <a:endParaRPr lang="en-IN" dirty="0"/>
          </a:p>
          <a:p>
            <a:pPr algn="l">
              <a:buNone/>
            </a:pPr>
            <a:r>
              <a:rPr lang="en-US" b="1" dirty="0" smtClean="0"/>
              <a:t>EXPECTED PACKAGE</a:t>
            </a:r>
            <a:endParaRPr lang="en-IN" b="1" dirty="0"/>
          </a:p>
          <a:p>
            <a:pPr algn="l">
              <a:buNone/>
            </a:pPr>
            <a:r>
              <a:rPr lang="en-US" dirty="0" smtClean="0"/>
              <a:t>Salary </a:t>
            </a:r>
            <a:r>
              <a:rPr lang="en-US" dirty="0"/>
              <a:t>Range- 15k – 25k Monthly (Fresher)</a:t>
            </a:r>
            <a:endParaRPr lang="en-IN" dirty="0"/>
          </a:p>
          <a:p>
            <a:pPr algn="l">
              <a:buNone/>
            </a:pPr>
            <a:r>
              <a:rPr lang="en-US" dirty="0"/>
              <a:t> </a:t>
            </a:r>
            <a:endParaRPr lang="en-IN" dirty="0"/>
          </a:p>
          <a:p>
            <a:pPr algn="l">
              <a:buNone/>
            </a:pPr>
            <a:r>
              <a:rPr lang="en-US" b="1" dirty="0" smtClean="0"/>
              <a:t>CAREER GROWTH</a:t>
            </a:r>
            <a:endParaRPr lang="en-IN" b="1" dirty="0" smtClean="0"/>
          </a:p>
          <a:p>
            <a:pPr marL="0" algn="l">
              <a:buNone/>
            </a:pPr>
            <a:r>
              <a:rPr lang="en-US" dirty="0" smtClean="0"/>
              <a:t>Career </a:t>
            </a:r>
            <a:r>
              <a:rPr lang="en-US" dirty="0"/>
              <a:t>Growth is good. Almost every Small Startups Or Big MNCs are hiring for this position. After 5 year expected Salary could be in range of 7-9 LPA.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5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Autofit/>
          </a:bodyPr>
          <a:lstStyle/>
          <a:p>
            <a:pPr algn="ctr"/>
            <a:r>
              <a:rPr lang="en-US" sz="2800" i="1" dirty="0" smtClean="0">
                <a:latin typeface="Arial Rounded MT Bold" pitchFamily="34" charset="0"/>
              </a:rPr>
              <a:t>Python &amp; Automation Testing - 16 Weeks</a:t>
            </a:r>
            <a:endParaRPr lang="en-IN" sz="2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4282" y="928670"/>
          <a:ext cx="8715376" cy="5643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57688"/>
                <a:gridCol w="43576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chemeClr val="tx1"/>
                          </a:solidFill>
                        </a:rPr>
                        <a:t>Automation Testing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Module 1-  Introduction To Python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 Module 2: Sequence &amp; File Operation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3: Deep Dive – Function, OOPS, Modules, Errors &amp; Exceptions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4: Introduction To </a:t>
                      </a:r>
                      <a:r>
                        <a:rPr lang="en-IN" sz="1400" dirty="0" err="1" smtClean="0"/>
                        <a:t>NumPy</a:t>
                      </a:r>
                      <a:r>
                        <a:rPr lang="en-IN" sz="1400" dirty="0" smtClean="0"/>
                        <a:t> &amp; Pandas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5: Data Visualization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6: Data Manipulation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7: Developing Web maps &amp; Representing Info. Using Plots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8: Computer Vision using open CV &amp; Visualization using </a:t>
                      </a:r>
                      <a:r>
                        <a:rPr lang="en-IN" sz="1400" dirty="0" err="1" smtClean="0"/>
                        <a:t>Bokeh</a:t>
                      </a:r>
                      <a:endParaRPr lang="en-IN" sz="1400" dirty="0" smtClean="0"/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Module 1: Introduction To Selenium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2: Selenium IDE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3: - Working With Selenium IDE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4: Selenium Commands &amp; Locators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5: Selenium Set Ups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6: Introduction To J Unit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7: Selenium Remote Control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8: Selenium Web Driver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9: Advance Selenium Web Driver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10: Selenium Grid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11: Working With Selenium Web Driver</a:t>
                      </a:r>
                    </a:p>
                    <a:p>
                      <a:pPr algn="l"/>
                      <a:endParaRPr lang="en-IN" sz="1400" dirty="0" smtClean="0"/>
                    </a:p>
                    <a:p>
                      <a:pPr algn="l"/>
                      <a:r>
                        <a:rPr lang="en-IN" sz="1400" dirty="0" smtClean="0"/>
                        <a:t>Module 12: Professional Skill Development</a:t>
                      </a:r>
                    </a:p>
                    <a:p>
                      <a:pPr algn="l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28728" y="357166"/>
            <a:ext cx="6572296" cy="76768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latin typeface="Arial Rounded MT Bold" pitchFamily="34" charset="0"/>
              </a:rPr>
              <a:t/>
            </a:r>
            <a:br>
              <a:rPr lang="en-US" i="1" dirty="0" smtClean="0">
                <a:latin typeface="Arial Rounded MT Bold" pitchFamily="34" charset="0"/>
              </a:rPr>
            </a:br>
            <a:r>
              <a:rPr lang="en-US" sz="2700" i="1" dirty="0" smtClean="0">
                <a:latin typeface="Arial Rounded MT Bold" pitchFamily="34" charset="0"/>
              </a:rPr>
              <a:t>Python </a:t>
            </a:r>
            <a:r>
              <a:rPr lang="en-US" sz="2700" i="1" dirty="0">
                <a:latin typeface="Arial Rounded MT Bold" pitchFamily="34" charset="0"/>
              </a:rPr>
              <a:t>&amp; Automation </a:t>
            </a:r>
            <a:r>
              <a:rPr lang="en-US" sz="2700" i="1" dirty="0" smtClean="0">
                <a:latin typeface="Arial Rounded MT Bold" pitchFamily="34" charset="0"/>
              </a:rPr>
              <a:t>Testing </a:t>
            </a:r>
            <a:r>
              <a:rPr lang="en-US" sz="2700" i="1" dirty="0">
                <a:latin typeface="Arial Rounded MT Bold" pitchFamily="34" charset="0"/>
              </a:rPr>
              <a:t>- 16 Weeks</a:t>
            </a:r>
            <a:r>
              <a:rPr lang="en-US" i="1" dirty="0">
                <a:latin typeface="Arial Rounded MT Bold" pitchFamily="34" charset="0"/>
              </a:rPr>
              <a:t/>
            </a:r>
            <a:br>
              <a:rPr lang="en-US" i="1" dirty="0">
                <a:latin typeface="Arial Rounded MT Bold" pitchFamily="34" charset="0"/>
              </a:rPr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214422"/>
            <a:ext cx="8286808" cy="5143536"/>
          </a:xfrm>
        </p:spPr>
        <p:txBody>
          <a:bodyPr>
            <a:normAutofit fontScale="70000" lnSpcReduction="20000"/>
          </a:bodyPr>
          <a:lstStyle/>
          <a:p>
            <a:pPr algn="l">
              <a:buNone/>
            </a:pPr>
            <a:r>
              <a:rPr lang="en-US" b="1" dirty="0" smtClean="0"/>
              <a:t>COURSE FEE </a:t>
            </a:r>
          </a:p>
          <a:p>
            <a:pPr algn="l">
              <a:buNone/>
            </a:pPr>
            <a:r>
              <a:rPr lang="en-US" dirty="0" smtClean="0"/>
              <a:t>24,000</a:t>
            </a:r>
            <a:r>
              <a:rPr lang="en-US" dirty="0"/>
              <a:t>/- INR</a:t>
            </a:r>
            <a:endParaRPr lang="en-IN" dirty="0"/>
          </a:p>
          <a:p>
            <a:pPr algn="l">
              <a:buNone/>
            </a:pPr>
            <a:r>
              <a:rPr lang="en-US" dirty="0"/>
              <a:t> </a:t>
            </a:r>
            <a:endParaRPr lang="en-IN" dirty="0" smtClean="0"/>
          </a:p>
          <a:p>
            <a:pPr algn="l">
              <a:buNone/>
            </a:pPr>
            <a:r>
              <a:rPr lang="en-US" b="1" dirty="0" smtClean="0"/>
              <a:t>COMPANIES HIRING FOR AUTOMATION TESTING</a:t>
            </a:r>
            <a:endParaRPr lang="en-IN" b="1" dirty="0" smtClean="0"/>
          </a:p>
          <a:p>
            <a:pPr algn="l">
              <a:spcBef>
                <a:spcPts val="0"/>
              </a:spcBef>
              <a:buNone/>
            </a:pPr>
            <a:r>
              <a:rPr lang="en-US" dirty="0" smtClean="0"/>
              <a:t>AUDI </a:t>
            </a:r>
            <a:r>
              <a:rPr lang="en-US" dirty="0"/>
              <a:t>Time, Allegis Group,  </a:t>
            </a:r>
            <a:r>
              <a:rPr lang="en-US" dirty="0" err="1"/>
              <a:t>Jayam</a:t>
            </a:r>
            <a:r>
              <a:rPr lang="en-US" dirty="0"/>
              <a:t> Solutions, Cognizant Tech </a:t>
            </a:r>
            <a:r>
              <a:rPr lang="en-US" dirty="0" smtClean="0"/>
              <a:t>Mahindra,</a:t>
            </a:r>
          </a:p>
          <a:p>
            <a:pPr algn="l">
              <a:spcBef>
                <a:spcPts val="0"/>
              </a:spcBef>
              <a:buNone/>
            </a:pPr>
            <a:r>
              <a:rPr lang="en-US" dirty="0" smtClean="0"/>
              <a:t>TCS</a:t>
            </a:r>
            <a:r>
              <a:rPr lang="en-US" dirty="0"/>
              <a:t>, </a:t>
            </a:r>
            <a:r>
              <a:rPr lang="en-US" dirty="0" smtClean="0"/>
              <a:t>TEK systems etc.</a:t>
            </a:r>
            <a:endParaRPr lang="en-IN" dirty="0"/>
          </a:p>
          <a:p>
            <a:pPr algn="l">
              <a:buNone/>
            </a:pPr>
            <a:endParaRPr lang="en-IN" b="1" dirty="0"/>
          </a:p>
          <a:p>
            <a:pPr algn="l">
              <a:buNone/>
            </a:pPr>
            <a:r>
              <a:rPr lang="en-US" b="1" dirty="0" smtClean="0"/>
              <a:t>EXPECTED PACKAGE</a:t>
            </a:r>
            <a:r>
              <a:rPr lang="en-US" b="1" dirty="0"/>
              <a:t> </a:t>
            </a:r>
            <a:endParaRPr lang="en-IN" b="1" dirty="0"/>
          </a:p>
          <a:p>
            <a:pPr algn="l">
              <a:buNone/>
            </a:pPr>
            <a:r>
              <a:rPr lang="en-US" dirty="0"/>
              <a:t>Package Range: 13k – 29k Per Month</a:t>
            </a:r>
            <a:endParaRPr lang="en-IN" dirty="0"/>
          </a:p>
          <a:p>
            <a:pPr algn="l">
              <a:buNone/>
            </a:pPr>
            <a:r>
              <a:rPr lang="en-US" dirty="0"/>
              <a:t> </a:t>
            </a:r>
            <a:endParaRPr lang="en-IN" b="1" dirty="0"/>
          </a:p>
          <a:p>
            <a:pPr algn="l">
              <a:buNone/>
            </a:pPr>
            <a:r>
              <a:rPr lang="en-US" b="1" dirty="0" smtClean="0"/>
              <a:t>CAREER GROWTH</a:t>
            </a:r>
            <a:endParaRPr lang="en-IN" b="1" dirty="0" smtClean="0"/>
          </a:p>
          <a:p>
            <a:pPr marL="0" algn="l">
              <a:spcBef>
                <a:spcPts val="0"/>
              </a:spcBef>
              <a:buNone/>
            </a:pPr>
            <a:r>
              <a:rPr lang="en-US" dirty="0" smtClean="0"/>
              <a:t>Career </a:t>
            </a:r>
            <a:r>
              <a:rPr lang="en-US" dirty="0"/>
              <a:t>Growth in this sector is very high. People can expect a lump </a:t>
            </a:r>
            <a:r>
              <a:rPr lang="en-US" dirty="0" smtClean="0"/>
              <a:t>sum package </a:t>
            </a:r>
            <a:r>
              <a:rPr lang="en-US" dirty="0"/>
              <a:t>of 8-10 LPA. Within 5 years of experience.</a:t>
            </a:r>
            <a:endParaRPr lang="en-IN" dirty="0"/>
          </a:p>
          <a:p>
            <a:pPr>
              <a:buNone/>
            </a:pPr>
            <a:r>
              <a:rPr lang="en-US" i="1" dirty="0"/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1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</p:spPr>
        <p:txBody>
          <a:bodyPr numCol="2">
            <a:normAutofit fontScale="40000" lnSpcReduction="20000"/>
          </a:bodyPr>
          <a:lstStyle/>
          <a:p>
            <a:pPr>
              <a:buNone/>
            </a:pPr>
            <a:r>
              <a:rPr lang="en-US" sz="4000" b="1" i="1" u="sng" dirty="0"/>
              <a:t>Course Outline</a:t>
            </a:r>
            <a:endParaRPr lang="en-IN" sz="4000" b="1" dirty="0"/>
          </a:p>
          <a:p>
            <a:pPr>
              <a:buNone/>
            </a:pPr>
            <a:r>
              <a:rPr lang="en-US" i="1" dirty="0"/>
              <a:t> </a:t>
            </a:r>
            <a:endParaRPr lang="en-IN" dirty="0"/>
          </a:p>
          <a:p>
            <a:pPr>
              <a:buNone/>
            </a:pPr>
            <a:r>
              <a:rPr lang="en-US" sz="3500" b="1" i="1" dirty="0"/>
              <a:t>70-410: Installing and Configuring Windows Server </a:t>
            </a:r>
            <a:r>
              <a:rPr lang="en-US" sz="3500" b="1" i="1" dirty="0" smtClean="0"/>
              <a:t>2012</a:t>
            </a:r>
            <a:endParaRPr lang="en-IN" sz="3500" b="1" dirty="0" smtClean="0"/>
          </a:p>
          <a:p>
            <a:r>
              <a:rPr lang="en-US" sz="3500" i="1" dirty="0" smtClean="0"/>
              <a:t>Deploying </a:t>
            </a:r>
            <a:r>
              <a:rPr lang="en-US" sz="3500" i="1" dirty="0"/>
              <a:t>and Managing Windows Server 2012</a:t>
            </a:r>
            <a:endParaRPr lang="en-IN" sz="3500" dirty="0"/>
          </a:p>
          <a:p>
            <a:r>
              <a:rPr lang="en-US" sz="3500" i="1" dirty="0" smtClean="0"/>
              <a:t> </a:t>
            </a:r>
            <a:r>
              <a:rPr lang="en-US" sz="3500" i="1" dirty="0"/>
              <a:t>Introduction to Active Directory Domain Services</a:t>
            </a:r>
            <a:endParaRPr lang="en-IN" sz="3500" dirty="0"/>
          </a:p>
          <a:p>
            <a:r>
              <a:rPr lang="en-US" sz="3500" i="1" dirty="0" smtClean="0"/>
              <a:t> </a:t>
            </a:r>
            <a:r>
              <a:rPr lang="en-US" sz="3500" i="1" dirty="0"/>
              <a:t>Managing Active Directory Domain Services Objects</a:t>
            </a:r>
            <a:endParaRPr lang="en-IN" sz="3500" dirty="0"/>
          </a:p>
          <a:p>
            <a:r>
              <a:rPr lang="en-US" sz="3500" i="1" dirty="0" smtClean="0"/>
              <a:t> </a:t>
            </a:r>
            <a:r>
              <a:rPr lang="en-US" sz="3500" i="1" dirty="0"/>
              <a:t>Automating Active Directory Domain Services Administration</a:t>
            </a:r>
            <a:endParaRPr lang="en-IN" sz="3500" dirty="0"/>
          </a:p>
          <a:p>
            <a:r>
              <a:rPr lang="en-US" sz="3500" i="1" dirty="0" smtClean="0"/>
              <a:t> </a:t>
            </a:r>
            <a:r>
              <a:rPr lang="en-US" sz="3500" i="1" dirty="0"/>
              <a:t>Implementing IPv4</a:t>
            </a:r>
            <a:endParaRPr lang="en-IN" sz="3500" dirty="0"/>
          </a:p>
          <a:p>
            <a:r>
              <a:rPr lang="en-US" sz="3500" i="1" dirty="0" smtClean="0"/>
              <a:t> </a:t>
            </a:r>
            <a:r>
              <a:rPr lang="en-US" sz="3500" i="1" dirty="0"/>
              <a:t>Implementing </a:t>
            </a:r>
            <a:r>
              <a:rPr lang="en-US" sz="3500" i="1" dirty="0" smtClean="0"/>
              <a:t>DHCP·</a:t>
            </a:r>
          </a:p>
          <a:p>
            <a:r>
              <a:rPr lang="en-US" sz="3500" i="1" dirty="0" smtClean="0"/>
              <a:t>Implementing </a:t>
            </a:r>
            <a:r>
              <a:rPr lang="en-US" sz="3500" i="1" dirty="0"/>
              <a:t>DNS</a:t>
            </a:r>
            <a:endParaRPr lang="en-IN" sz="3500" dirty="0"/>
          </a:p>
          <a:p>
            <a:r>
              <a:rPr lang="en-US" sz="3500" i="1" dirty="0" smtClean="0"/>
              <a:t> </a:t>
            </a:r>
            <a:r>
              <a:rPr lang="en-US" sz="3500" i="1" dirty="0"/>
              <a:t>Implementing IPv6</a:t>
            </a:r>
            <a:endParaRPr lang="en-IN" sz="3500" dirty="0"/>
          </a:p>
          <a:p>
            <a:r>
              <a:rPr lang="en-US" sz="3500" i="1" dirty="0" smtClean="0"/>
              <a:t>Implementing </a:t>
            </a:r>
            <a:r>
              <a:rPr lang="en-US" sz="3500" i="1" dirty="0"/>
              <a:t>Local Storage</a:t>
            </a:r>
            <a:endParaRPr lang="en-IN" sz="3500" dirty="0"/>
          </a:p>
          <a:p>
            <a:r>
              <a:rPr lang="en-US" sz="3500" i="1" dirty="0" smtClean="0"/>
              <a:t> </a:t>
            </a:r>
            <a:r>
              <a:rPr lang="en-US" sz="3500" i="1" dirty="0"/>
              <a:t>Implementing File and Print Services</a:t>
            </a:r>
            <a:endParaRPr lang="en-IN" sz="3500" dirty="0"/>
          </a:p>
          <a:p>
            <a:r>
              <a:rPr lang="en-US" sz="3500" i="1" dirty="0" smtClean="0"/>
              <a:t>Implementing </a:t>
            </a:r>
            <a:r>
              <a:rPr lang="en-US" sz="3500" i="1" dirty="0"/>
              <a:t>Group Policy</a:t>
            </a:r>
            <a:endParaRPr lang="en-IN" sz="3500" dirty="0"/>
          </a:p>
          <a:p>
            <a:r>
              <a:rPr lang="en-US" sz="3500" i="1" dirty="0" smtClean="0"/>
              <a:t>Securing </a:t>
            </a:r>
            <a:r>
              <a:rPr lang="en-US" sz="3500" i="1" dirty="0"/>
              <a:t>Windows Servers Using Group Policy Objects</a:t>
            </a:r>
            <a:endParaRPr lang="en-IN" sz="3500" dirty="0"/>
          </a:p>
          <a:p>
            <a:r>
              <a:rPr lang="en-US" sz="3500" i="1" dirty="0" smtClean="0"/>
              <a:t>Implementing </a:t>
            </a:r>
            <a:r>
              <a:rPr lang="en-US" sz="3500" i="1" dirty="0"/>
              <a:t>Server Virtualization with Hyper-V</a:t>
            </a:r>
            <a:endParaRPr lang="en-IN" sz="3500" dirty="0"/>
          </a:p>
          <a:p>
            <a:pPr>
              <a:buNone/>
            </a:pPr>
            <a:r>
              <a:rPr lang="en-US" sz="3500" i="1" dirty="0"/>
              <a:t> </a:t>
            </a:r>
            <a:endParaRPr lang="en-IN" sz="3500" dirty="0" smtClean="0"/>
          </a:p>
          <a:p>
            <a:pPr>
              <a:buNone/>
            </a:pPr>
            <a:r>
              <a:rPr lang="en-US" sz="3500" b="1" i="1" dirty="0" smtClean="0"/>
              <a:t>Exam 70-411: Administering Windows Server 2012</a:t>
            </a:r>
            <a:endParaRPr lang="en-IN" sz="3500" b="1" dirty="0" smtClean="0"/>
          </a:p>
          <a:p>
            <a:r>
              <a:rPr lang="en-US" sz="3500" i="1" dirty="0" smtClean="0"/>
              <a:t>Implement </a:t>
            </a:r>
            <a:r>
              <a:rPr lang="en-US" sz="3500" i="1" dirty="0"/>
              <a:t>a Group Policy infrastructure</a:t>
            </a:r>
            <a:endParaRPr lang="en-IN" sz="3500" dirty="0"/>
          </a:p>
          <a:p>
            <a:r>
              <a:rPr lang="en-US" sz="3500" i="1" dirty="0" smtClean="0"/>
              <a:t>Manage </a:t>
            </a:r>
            <a:r>
              <a:rPr lang="en-US" sz="3500" i="1" dirty="0"/>
              <a:t>user desktops with Group Policy</a:t>
            </a:r>
            <a:endParaRPr lang="en-IN" sz="3500" dirty="0"/>
          </a:p>
          <a:p>
            <a:r>
              <a:rPr lang="en-US" sz="3500" i="1" dirty="0" smtClean="0"/>
              <a:t>Manage </a:t>
            </a:r>
            <a:r>
              <a:rPr lang="en-US" sz="3500" i="1" dirty="0"/>
              <a:t>user and service </a:t>
            </a:r>
            <a:r>
              <a:rPr lang="en-US" sz="3500" i="1" dirty="0" smtClean="0"/>
              <a:t>accounts</a:t>
            </a:r>
            <a:endParaRPr lang="en-IN" sz="3500" i="1" dirty="0" smtClean="0"/>
          </a:p>
          <a:p>
            <a:r>
              <a:rPr lang="en-US" sz="3500" i="1" dirty="0" smtClean="0"/>
              <a:t>Maintain </a:t>
            </a:r>
            <a:r>
              <a:rPr lang="en-US" sz="3500" i="1" dirty="0"/>
              <a:t>Active Directory Domain Services (AD DS)</a:t>
            </a:r>
            <a:endParaRPr lang="en-IN" sz="3500" dirty="0"/>
          </a:p>
          <a:p>
            <a:r>
              <a:rPr lang="en-US" sz="3500" i="1" dirty="0" smtClean="0"/>
              <a:t>Configure </a:t>
            </a:r>
            <a:r>
              <a:rPr lang="en-US" sz="3500" i="1" dirty="0"/>
              <a:t>and troubleshoot domain name system (DNS)</a:t>
            </a:r>
            <a:endParaRPr lang="en-IN" sz="3500" dirty="0"/>
          </a:p>
          <a:p>
            <a:r>
              <a:rPr lang="en-US" sz="3500" i="1" dirty="0" smtClean="0"/>
              <a:t>Configure </a:t>
            </a:r>
            <a:r>
              <a:rPr lang="en-US" sz="3500" i="1" dirty="0"/>
              <a:t>and troubleshoot remote access</a:t>
            </a:r>
            <a:endParaRPr lang="en-IN" sz="3500" dirty="0"/>
          </a:p>
          <a:p>
            <a:r>
              <a:rPr lang="en-US" sz="3500" i="1" dirty="0" smtClean="0"/>
              <a:t>Install</a:t>
            </a:r>
            <a:r>
              <a:rPr lang="en-US" sz="3500" i="1" dirty="0"/>
              <a:t>, configure, and troubleshoot the network policy server (NPS) role</a:t>
            </a:r>
            <a:endParaRPr lang="en-IN" sz="3500" dirty="0"/>
          </a:p>
          <a:p>
            <a:r>
              <a:rPr lang="en-US" sz="3500" i="1" dirty="0" smtClean="0"/>
              <a:t>Implement </a:t>
            </a:r>
            <a:r>
              <a:rPr lang="en-US" sz="3500" i="1" dirty="0"/>
              <a:t>network access protection (NAP)</a:t>
            </a:r>
            <a:endParaRPr lang="en-IN" sz="3500" dirty="0"/>
          </a:p>
          <a:p>
            <a:r>
              <a:rPr lang="en-US" sz="3500" i="1" dirty="0" smtClean="0"/>
              <a:t>Optimize </a:t>
            </a:r>
            <a:r>
              <a:rPr lang="en-US" sz="3500" i="1" dirty="0"/>
              <a:t>file services</a:t>
            </a:r>
            <a:endParaRPr lang="en-IN" sz="3500" dirty="0"/>
          </a:p>
          <a:p>
            <a:r>
              <a:rPr lang="en-US" sz="3500" i="1" dirty="0" smtClean="0"/>
              <a:t>Configure </a:t>
            </a:r>
            <a:r>
              <a:rPr lang="en-US" sz="3500" i="1" dirty="0"/>
              <a:t>encryption and advanced auditing</a:t>
            </a:r>
            <a:endParaRPr lang="en-IN" sz="3500" dirty="0"/>
          </a:p>
          <a:p>
            <a:r>
              <a:rPr lang="en-US" sz="3500" i="1" dirty="0" smtClean="0"/>
              <a:t>Deploy </a:t>
            </a:r>
            <a:r>
              <a:rPr lang="en-US" sz="3500" i="1" dirty="0"/>
              <a:t>and maintain server images </a:t>
            </a:r>
            <a:r>
              <a:rPr lang="en-US" sz="3500" i="1" dirty="0" smtClean="0"/>
              <a:t>Implement</a:t>
            </a:r>
          </a:p>
          <a:p>
            <a:pPr>
              <a:buNone/>
            </a:pPr>
            <a:endParaRPr lang="en-IN" sz="3500" dirty="0"/>
          </a:p>
          <a:p>
            <a:pPr>
              <a:buNone/>
            </a:pPr>
            <a:r>
              <a:rPr lang="en-US" sz="3500" b="1" i="1" dirty="0"/>
              <a:t>70-412: Configuring Advanced Windows Server 2012 Services</a:t>
            </a:r>
            <a:endParaRPr lang="en-IN" sz="3500" b="1" dirty="0"/>
          </a:p>
          <a:p>
            <a:r>
              <a:rPr lang="en-US" sz="3500" i="1" dirty="0" smtClean="0"/>
              <a:t> </a:t>
            </a:r>
            <a:r>
              <a:rPr lang="en-US" sz="3500" i="1" dirty="0"/>
              <a:t>Implement advanced network services</a:t>
            </a:r>
            <a:endParaRPr lang="en-IN" sz="3500" dirty="0"/>
          </a:p>
          <a:p>
            <a:r>
              <a:rPr lang="en-US" sz="3500" i="1" dirty="0" smtClean="0"/>
              <a:t>Implement </a:t>
            </a:r>
            <a:r>
              <a:rPr lang="en-US" sz="3500" i="1" dirty="0"/>
              <a:t>advanced file services</a:t>
            </a:r>
            <a:endParaRPr lang="en-IN" sz="3500" dirty="0"/>
          </a:p>
          <a:p>
            <a:r>
              <a:rPr lang="en-US" sz="3500" i="1" dirty="0" smtClean="0"/>
              <a:t>Implement </a:t>
            </a:r>
            <a:r>
              <a:rPr lang="en-US" sz="3500" i="1" dirty="0"/>
              <a:t>dynamic access control</a:t>
            </a:r>
            <a:endParaRPr lang="en-IN" sz="3500" dirty="0"/>
          </a:p>
          <a:p>
            <a:r>
              <a:rPr lang="en-US" sz="3500" i="1" dirty="0" smtClean="0"/>
              <a:t>Implement </a:t>
            </a:r>
            <a:r>
              <a:rPr lang="en-US" sz="3500" i="1" dirty="0"/>
              <a:t>network load balancing</a:t>
            </a:r>
            <a:endParaRPr lang="en-IN" sz="3500" dirty="0"/>
          </a:p>
          <a:p>
            <a:r>
              <a:rPr lang="en-US" sz="3500" i="1" dirty="0"/>
              <a:t>I</a:t>
            </a:r>
            <a:r>
              <a:rPr lang="en-US" sz="3500" i="1" dirty="0" smtClean="0"/>
              <a:t>mplement </a:t>
            </a:r>
            <a:r>
              <a:rPr lang="en-US" sz="3500" i="1" dirty="0"/>
              <a:t>failover clustering</a:t>
            </a:r>
            <a:endParaRPr lang="en-IN" sz="3500" dirty="0"/>
          </a:p>
          <a:p>
            <a:r>
              <a:rPr lang="en-US" sz="3500" i="1" dirty="0" smtClean="0"/>
              <a:t>Implement </a:t>
            </a:r>
            <a:r>
              <a:rPr lang="en-US" sz="3500" i="1" dirty="0"/>
              <a:t>failover clustering with Hyper-V</a:t>
            </a:r>
            <a:endParaRPr lang="en-IN" sz="3500" dirty="0"/>
          </a:p>
          <a:p>
            <a:r>
              <a:rPr lang="en-US" sz="3500" i="1" dirty="0" smtClean="0"/>
              <a:t>Implement </a:t>
            </a:r>
            <a:r>
              <a:rPr lang="en-US" sz="3500" i="1" dirty="0"/>
              <a:t>disaster recovery</a:t>
            </a:r>
            <a:endParaRPr lang="en-IN" sz="3500" dirty="0"/>
          </a:p>
          <a:p>
            <a:pPr marL="342000"/>
            <a:r>
              <a:rPr lang="en-US" sz="3500" i="1" dirty="0" smtClean="0"/>
              <a:t>Implement </a:t>
            </a:r>
            <a:r>
              <a:rPr lang="en-US" sz="3500" i="1" dirty="0"/>
              <a:t>distributed Active Directory Domain Services </a:t>
            </a:r>
            <a:r>
              <a:rPr lang="en-US" sz="3500" i="1" dirty="0" smtClean="0"/>
              <a:t>(</a:t>
            </a:r>
            <a:r>
              <a:rPr lang="en-US" sz="3500" i="1" dirty="0"/>
              <a:t>AD DS) deployments</a:t>
            </a:r>
            <a:endParaRPr lang="en-IN" sz="3500" dirty="0"/>
          </a:p>
          <a:p>
            <a:r>
              <a:rPr lang="en-US" sz="3500" i="1" dirty="0" smtClean="0"/>
              <a:t>Implement </a:t>
            </a:r>
            <a:r>
              <a:rPr lang="en-US" sz="3500" i="1" dirty="0"/>
              <a:t>AD DS sites and replication</a:t>
            </a:r>
            <a:endParaRPr lang="en-IN" sz="3500" dirty="0"/>
          </a:p>
          <a:p>
            <a:r>
              <a:rPr lang="en-US" sz="3500" i="1" dirty="0" smtClean="0"/>
              <a:t>Implement </a:t>
            </a:r>
            <a:r>
              <a:rPr lang="en-US" sz="3500" i="1" dirty="0"/>
              <a:t>Active Directory Certificate Services (AD CS)</a:t>
            </a:r>
            <a:endParaRPr lang="en-IN" sz="3500" dirty="0"/>
          </a:p>
          <a:p>
            <a:pPr marL="342000"/>
            <a:r>
              <a:rPr lang="en-US" sz="3500" i="1" dirty="0" smtClean="0"/>
              <a:t>Implement </a:t>
            </a:r>
            <a:r>
              <a:rPr lang="en-US" sz="3500" i="1" dirty="0"/>
              <a:t>Active Directory Rights Management Services (AD </a:t>
            </a:r>
            <a:r>
              <a:rPr lang="en-US" sz="3500" i="1" dirty="0" smtClean="0"/>
              <a:t>RMS)</a:t>
            </a:r>
            <a:endParaRPr lang="en-IN" sz="3500" dirty="0"/>
          </a:p>
          <a:p>
            <a:r>
              <a:rPr lang="en-US" sz="3500" i="1" dirty="0" smtClean="0"/>
              <a:t>Implement </a:t>
            </a:r>
            <a:r>
              <a:rPr lang="en-US" sz="3500" i="1" dirty="0"/>
              <a:t>Active Directory Federation Services (AD </a:t>
            </a:r>
            <a:r>
              <a:rPr lang="en-US" sz="3500" i="1" dirty="0" smtClean="0"/>
              <a:t>FS)</a:t>
            </a:r>
            <a:endParaRPr lang="en-IN" sz="35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71480"/>
          </a:xfrm>
        </p:spPr>
        <p:txBody>
          <a:bodyPr>
            <a:normAutofit fontScale="90000"/>
          </a:bodyPr>
          <a:lstStyle/>
          <a:p>
            <a:r>
              <a:rPr lang="en-US" sz="2700" i="1" dirty="0" smtClean="0">
                <a:latin typeface="+mn-lt"/>
              </a:rPr>
              <a:t/>
            </a:r>
            <a:br>
              <a:rPr lang="en-US" sz="2700" i="1" dirty="0" smtClean="0">
                <a:latin typeface="+mn-lt"/>
              </a:rPr>
            </a:br>
            <a:r>
              <a:rPr lang="en-US" sz="2700" b="1" i="1" dirty="0" smtClean="0">
                <a:latin typeface="+mn-lt"/>
              </a:rPr>
              <a:t>Microsoft Certification - 14 Weeks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Us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charset="2"/>
              <a:buChar char="u"/>
            </a:pPr>
            <a:r>
              <a:rPr lang="en-US" dirty="0" smtClean="0"/>
              <a:t>Sanskritik Mantra was started in </a:t>
            </a:r>
            <a:r>
              <a:rPr lang="en-US" dirty="0"/>
              <a:t>J</a:t>
            </a:r>
            <a:r>
              <a:rPr lang="en-US" dirty="0" smtClean="0"/>
              <a:t>une 2017 &amp;  is having its head office in </a:t>
            </a:r>
            <a:r>
              <a:rPr lang="en-US" dirty="0" err="1"/>
              <a:t>H</a:t>
            </a:r>
            <a:r>
              <a:rPr lang="en-US" dirty="0" err="1" smtClean="0"/>
              <a:t>injewadi</a:t>
            </a:r>
            <a:r>
              <a:rPr lang="en-US" dirty="0" smtClean="0"/>
              <a:t> , Pune.</a:t>
            </a:r>
          </a:p>
          <a:p>
            <a:pPr marL="342900" indent="-342900">
              <a:buFont typeface="Wingdings" charset="2"/>
              <a:buChar char="u"/>
            </a:pPr>
            <a:endParaRPr lang="en-US" dirty="0"/>
          </a:p>
          <a:p>
            <a:pPr marL="342900" indent="-342900">
              <a:buFont typeface="Wingdings" charset="2"/>
              <a:buChar char="u"/>
            </a:pPr>
            <a:endParaRPr lang="en-US" dirty="0" smtClean="0"/>
          </a:p>
          <a:p>
            <a:pPr marL="342900" indent="-342900">
              <a:buFont typeface="Wingdings" charset="2"/>
              <a:buChar char="u"/>
            </a:pPr>
            <a:r>
              <a:rPr lang="en-US" dirty="0" smtClean="0"/>
              <a:t>It has its establishments in Mumbai, Pune, </a:t>
            </a:r>
            <a:r>
              <a:rPr lang="en-US" dirty="0" err="1" smtClean="0"/>
              <a:t>Osmanabad</a:t>
            </a:r>
            <a:r>
              <a:rPr lang="en-US" dirty="0"/>
              <a:t> </a:t>
            </a:r>
            <a:r>
              <a:rPr lang="en-US" dirty="0" smtClean="0"/>
              <a:t>&amp; Kolhapur in Maharashtra and </a:t>
            </a:r>
            <a:r>
              <a:rPr lang="en-US" dirty="0" err="1" smtClean="0"/>
              <a:t>Biharsharif</a:t>
            </a:r>
            <a:r>
              <a:rPr lang="en-US" dirty="0" smtClean="0"/>
              <a:t>, </a:t>
            </a:r>
            <a:r>
              <a:rPr lang="en-US" dirty="0" err="1" smtClean="0"/>
              <a:t>Purnea</a:t>
            </a:r>
            <a:r>
              <a:rPr lang="en-US" dirty="0" smtClean="0"/>
              <a:t> </a:t>
            </a:r>
            <a:r>
              <a:rPr lang="en-US" dirty="0"/>
              <a:t>&amp;</a:t>
            </a:r>
            <a:r>
              <a:rPr lang="en-US" dirty="0" smtClean="0"/>
              <a:t> </a:t>
            </a:r>
            <a:r>
              <a:rPr lang="en-US" dirty="0"/>
              <a:t>Bhagalpur </a:t>
            </a:r>
            <a:r>
              <a:rPr lang="en-US" dirty="0" smtClean="0"/>
              <a:t>in Bihar.</a:t>
            </a:r>
          </a:p>
          <a:p>
            <a:pPr marL="342900" indent="-342900">
              <a:buFont typeface="Wingdings" charset="2"/>
              <a:buChar char="u"/>
            </a:pPr>
            <a:endParaRPr lang="en-US" dirty="0" smtClean="0"/>
          </a:p>
          <a:p>
            <a:pPr marL="342900" indent="-342900">
              <a:buFont typeface="Wingdings" charset="2"/>
              <a:buChar char="u"/>
            </a:pPr>
            <a:endParaRPr lang="en-US" dirty="0"/>
          </a:p>
          <a:p>
            <a:pPr marL="342900" indent="-342900">
              <a:buFont typeface="Wingdings" charset="2"/>
              <a:buChar char="u"/>
            </a:pPr>
            <a:r>
              <a:rPr lang="en-US" dirty="0" smtClean="0"/>
              <a:t>It has an employee base of 80 people Pan India.</a:t>
            </a:r>
            <a:endParaRPr lang="en-US" dirty="0"/>
          </a:p>
          <a:p>
            <a:pPr marL="342900" indent="-342900">
              <a:buFont typeface="Wingdings" charset="2"/>
              <a:buChar char="u"/>
            </a:pPr>
            <a:endParaRPr lang="en-US" dirty="0" smtClean="0"/>
          </a:p>
          <a:p>
            <a:pPr marL="342900" indent="-342900">
              <a:buFont typeface="Wingdings" charset="2"/>
              <a:buChar char="u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5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8662" y="785794"/>
            <a:ext cx="7056784" cy="648072"/>
          </a:xfrm>
        </p:spPr>
        <p:txBody>
          <a:bodyPr>
            <a:normAutofit fontScale="90000"/>
          </a:bodyPr>
          <a:lstStyle/>
          <a:p>
            <a:r>
              <a:rPr lang="en-US" sz="2700" b="1" i="1" dirty="0" smtClean="0">
                <a:latin typeface="+mn-lt"/>
              </a:rPr>
              <a:t>Microsoft Certification - 14 Weeks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97178"/>
          </a:xfrm>
        </p:spPr>
        <p:txBody>
          <a:bodyPr>
            <a:normAutofit fontScale="70000" lnSpcReduction="20000"/>
          </a:bodyPr>
          <a:lstStyle/>
          <a:p>
            <a:pPr algn="l">
              <a:buNone/>
            </a:pPr>
            <a:r>
              <a:rPr lang="en-US" b="1" dirty="0" smtClean="0"/>
              <a:t>COURSE FEE</a:t>
            </a:r>
          </a:p>
          <a:p>
            <a:pPr algn="l">
              <a:buNone/>
            </a:pPr>
            <a:r>
              <a:rPr lang="en-US" dirty="0" smtClean="0"/>
              <a:t>38,800/-</a:t>
            </a:r>
            <a:r>
              <a:rPr lang="en-US" dirty="0"/>
              <a:t> </a:t>
            </a:r>
            <a:endParaRPr lang="en-US" dirty="0" smtClean="0"/>
          </a:p>
          <a:p>
            <a:pPr algn="l"/>
            <a:endParaRPr lang="en-IN" dirty="0" smtClean="0"/>
          </a:p>
          <a:p>
            <a:pPr algn="l">
              <a:buNone/>
            </a:pPr>
            <a:r>
              <a:rPr lang="en-US" b="1" dirty="0" smtClean="0"/>
              <a:t>COMPANIES HIRING FOR THESE COURSES</a:t>
            </a:r>
            <a:endParaRPr lang="en-IN" b="1" dirty="0" smtClean="0"/>
          </a:p>
          <a:p>
            <a:pPr marL="0" algn="l">
              <a:buNone/>
            </a:pPr>
            <a:r>
              <a:rPr lang="en-US" dirty="0"/>
              <a:t> </a:t>
            </a:r>
            <a:r>
              <a:rPr lang="en-US" dirty="0" smtClean="0"/>
              <a:t>SWASH </a:t>
            </a:r>
            <a:r>
              <a:rPr lang="en-US" dirty="0"/>
              <a:t>Convergence, 7 Mentors, Genesis Group, </a:t>
            </a:r>
            <a:r>
              <a:rPr lang="en-US" dirty="0" err="1"/>
              <a:t>Succexa</a:t>
            </a:r>
            <a:r>
              <a:rPr lang="en-US" dirty="0"/>
              <a:t> </a:t>
            </a:r>
            <a:r>
              <a:rPr lang="en-US" dirty="0" smtClean="0"/>
              <a:t>Technologies</a:t>
            </a:r>
            <a:endParaRPr lang="en-IN" dirty="0"/>
          </a:p>
          <a:p>
            <a:pPr algn="l">
              <a:buNone/>
            </a:pPr>
            <a:r>
              <a:rPr lang="en-US" dirty="0"/>
              <a:t> </a:t>
            </a:r>
            <a:endParaRPr lang="en-IN" dirty="0"/>
          </a:p>
          <a:p>
            <a:pPr algn="l">
              <a:buNone/>
            </a:pPr>
            <a:r>
              <a:rPr lang="en-US" b="1" dirty="0" smtClean="0"/>
              <a:t>EXPECTED PACKAGE </a:t>
            </a:r>
          </a:p>
          <a:p>
            <a:pPr algn="l">
              <a:buNone/>
            </a:pPr>
            <a:r>
              <a:rPr lang="en-US" dirty="0" smtClean="0"/>
              <a:t>Salary range – </a:t>
            </a:r>
            <a:r>
              <a:rPr lang="en-US" dirty="0"/>
              <a:t>16k- 30k/ Monthly (Fresher)</a:t>
            </a:r>
            <a:endParaRPr lang="en-IN" dirty="0"/>
          </a:p>
          <a:p>
            <a:pPr algn="l"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 algn="l">
              <a:buNone/>
            </a:pPr>
            <a:r>
              <a:rPr lang="en-US" b="1" dirty="0" smtClean="0"/>
              <a:t>CAREER GROWTH</a:t>
            </a:r>
            <a:endParaRPr lang="en-IN" b="1" dirty="0" smtClean="0"/>
          </a:p>
          <a:p>
            <a:pPr marL="0" algn="l">
              <a:buNone/>
            </a:pPr>
            <a:r>
              <a:rPr lang="en-US" dirty="0" smtClean="0"/>
              <a:t>Career </a:t>
            </a:r>
            <a:r>
              <a:rPr lang="en-US" dirty="0"/>
              <a:t>Growth in this field is good. Candidates can apply for Microsoft Certified Trainer in renowned companies. After 5 Year they can earn 08-12 LPA.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9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Arial Rounded MT Bold" pitchFamily="34" charset="0"/>
              </a:rPr>
              <a:t>Data Analysis &amp; Machine Learning  - 19 Weeks</a:t>
            </a:r>
            <a:endParaRPr lang="en-IN" sz="2400" dirty="0">
              <a:latin typeface="Arial Rounded MT Bold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285860"/>
          <a:ext cx="9144000" cy="5217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72000"/>
                <a:gridCol w="4572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Data Analysis</a:t>
                      </a:r>
                      <a:endParaRPr lang="en-IN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Machine Learning</a:t>
                      </a:r>
                      <a:endParaRPr lang="en-IN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Module 1: Data Analysis Key Concept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2: Basic Analyses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3: Data Presentation &amp; Interpretation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4: Fact Based Decision making Process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5: Big Data Anatomy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6: Data Visualization Techniques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7: Using Charts &amp; Graphs to Communicate Data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8: Using Numerical Descriptive to Summarize Data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9:  Probability: Quantifying Uncertainty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10: Normality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11: Correlation &amp; Regression</a:t>
                      </a:r>
                      <a:endParaRPr lang="en-IN" sz="1400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Module 1:  Introduction To ML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2: Techniques of Machine Learning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3: Data Preprocessing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4: Math Refresher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5: Regression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6: Classification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7: Unsupervised Learning – Clustering</a:t>
                      </a:r>
                      <a:endParaRPr lang="en-IN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 </a:t>
                      </a:r>
                      <a:endParaRPr lang="en-IN" sz="1400" dirty="0" smtClean="0"/>
                    </a:p>
                    <a:p>
                      <a:r>
                        <a:rPr lang="en-US" sz="1400" dirty="0" smtClean="0"/>
                        <a:t>Module 8: Introduction To Deep Learning</a:t>
                      </a:r>
                      <a:endParaRPr lang="en-IN" sz="1400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2910" y="642918"/>
            <a:ext cx="7858180" cy="839688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latin typeface="Arial Rounded MT Bold" pitchFamily="34" charset="0"/>
              </a:rPr>
              <a:t/>
            </a:r>
            <a:br>
              <a:rPr lang="en-US" i="1" dirty="0" smtClean="0">
                <a:latin typeface="Arial Rounded MT Bold" pitchFamily="34" charset="0"/>
              </a:rPr>
            </a:br>
            <a:r>
              <a:rPr lang="en-US" sz="2700" i="1" dirty="0" smtClean="0">
                <a:latin typeface="Arial Rounded MT Bold" pitchFamily="34" charset="0"/>
              </a:rPr>
              <a:t>Data </a:t>
            </a:r>
            <a:r>
              <a:rPr lang="en-US" sz="2700" i="1" dirty="0">
                <a:latin typeface="Arial Rounded MT Bold" pitchFamily="34" charset="0"/>
              </a:rPr>
              <a:t>Analysis &amp; Machine Learning </a:t>
            </a:r>
            <a:r>
              <a:rPr lang="en-US" sz="2700" i="1" dirty="0" smtClean="0">
                <a:latin typeface="Arial Rounded MT Bold" pitchFamily="34" charset="0"/>
              </a:rPr>
              <a:t> </a:t>
            </a:r>
            <a:r>
              <a:rPr lang="en-US" sz="2700" i="1" dirty="0">
                <a:latin typeface="Arial Rounded MT Bold" pitchFamily="34" charset="0"/>
              </a:rPr>
              <a:t>- </a:t>
            </a:r>
            <a:r>
              <a:rPr lang="en-US" sz="2700" i="1" dirty="0" smtClean="0">
                <a:latin typeface="Arial Rounded MT Bold" pitchFamily="34" charset="0"/>
              </a:rPr>
              <a:t>19 </a:t>
            </a:r>
            <a:r>
              <a:rPr lang="en-US" sz="2700" i="1" dirty="0">
                <a:latin typeface="Arial Rounded MT Bold" pitchFamily="34" charset="0"/>
              </a:rPr>
              <a:t>Weeks</a:t>
            </a:r>
            <a:r>
              <a:rPr lang="en-US" i="1" dirty="0">
                <a:latin typeface="Arial Rounded MT Bold" pitchFamily="34" charset="0"/>
              </a:rPr>
              <a:t/>
            </a:r>
            <a:br>
              <a:rPr lang="en-US" i="1" dirty="0">
                <a:latin typeface="Arial Rounded MT Bold" pitchFamily="34" charset="0"/>
              </a:rPr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954302"/>
          </a:xfrm>
        </p:spPr>
        <p:txBody>
          <a:bodyPr>
            <a:normAutofit fontScale="70000" lnSpcReduction="20000"/>
          </a:bodyPr>
          <a:lstStyle/>
          <a:p>
            <a:pPr algn="l">
              <a:buNone/>
            </a:pPr>
            <a:r>
              <a:rPr lang="en-US" b="1" dirty="0" smtClean="0"/>
              <a:t>COURSE FEE</a:t>
            </a:r>
          </a:p>
          <a:p>
            <a:pPr algn="l">
              <a:buNone/>
            </a:pPr>
            <a:r>
              <a:rPr lang="en-US" dirty="0" smtClean="0"/>
              <a:t>38,900</a:t>
            </a:r>
            <a:r>
              <a:rPr lang="en-US" dirty="0"/>
              <a:t>/-</a:t>
            </a:r>
            <a:endParaRPr lang="en-IN" dirty="0"/>
          </a:p>
          <a:p>
            <a:pPr algn="l">
              <a:buNone/>
            </a:pPr>
            <a:r>
              <a:rPr lang="en-US" dirty="0"/>
              <a:t> </a:t>
            </a:r>
            <a:endParaRPr lang="en-US" dirty="0" smtClean="0"/>
          </a:p>
          <a:p>
            <a:pPr algn="l">
              <a:buNone/>
            </a:pPr>
            <a:r>
              <a:rPr lang="en-US" b="1" dirty="0" smtClean="0"/>
              <a:t>COMPANIES HIRING FOR THESE COURSES</a:t>
            </a:r>
            <a:endParaRPr lang="en-IN" b="1" dirty="0" smtClean="0"/>
          </a:p>
          <a:p>
            <a:pPr marL="0" algn="l">
              <a:buNone/>
            </a:pPr>
            <a:r>
              <a:rPr lang="en-US" dirty="0"/>
              <a:t>Data weave, AI analyst, </a:t>
            </a:r>
            <a:r>
              <a:rPr lang="en-US" dirty="0" err="1"/>
              <a:t>Busigence</a:t>
            </a:r>
            <a:r>
              <a:rPr lang="en-US" dirty="0"/>
              <a:t> Technologies, </a:t>
            </a:r>
            <a:r>
              <a:rPr lang="en-US" dirty="0" err="1"/>
              <a:t>Happay</a:t>
            </a:r>
            <a:r>
              <a:rPr lang="en-US" dirty="0"/>
              <a:t>, Sigmoid, </a:t>
            </a:r>
            <a:r>
              <a:rPr lang="en-US" dirty="0" err="1"/>
              <a:t>Walmarts</a:t>
            </a:r>
            <a:r>
              <a:rPr lang="en-US" dirty="0"/>
              <a:t> </a:t>
            </a:r>
            <a:r>
              <a:rPr lang="en-US" dirty="0" smtClean="0"/>
              <a:t>Labs, </a:t>
            </a:r>
            <a:r>
              <a:rPr lang="en-US" dirty="0" err="1" smtClean="0"/>
              <a:t>Quantiphi</a:t>
            </a:r>
            <a:r>
              <a:rPr lang="en-US" dirty="0" smtClean="0"/>
              <a:t> </a:t>
            </a:r>
            <a:r>
              <a:rPr lang="en-US" dirty="0"/>
              <a:t>INC., Mate Labs, </a:t>
            </a:r>
            <a:r>
              <a:rPr lang="en-US" dirty="0" err="1"/>
              <a:t>Tracxn</a:t>
            </a:r>
            <a:r>
              <a:rPr lang="en-US" dirty="0"/>
              <a:t>, Couture &amp; </a:t>
            </a:r>
            <a:r>
              <a:rPr lang="en-US" dirty="0" err="1"/>
              <a:t>Crediwatch</a:t>
            </a:r>
            <a:r>
              <a:rPr lang="en-US" dirty="0"/>
              <a:t>.</a:t>
            </a:r>
            <a:endParaRPr lang="en-IN" dirty="0"/>
          </a:p>
          <a:p>
            <a:pPr algn="l">
              <a:buNone/>
            </a:pPr>
            <a:r>
              <a:rPr lang="en-US" dirty="0" smtClean="0"/>
              <a:t> </a:t>
            </a:r>
            <a:endParaRPr lang="en-IN" dirty="0"/>
          </a:p>
          <a:p>
            <a:pPr algn="l">
              <a:buNone/>
            </a:pPr>
            <a:r>
              <a:rPr lang="en-US" b="1" dirty="0" smtClean="0"/>
              <a:t>EXPECTED PACKAGE </a:t>
            </a:r>
          </a:p>
          <a:p>
            <a:pPr algn="l">
              <a:buNone/>
            </a:pPr>
            <a:r>
              <a:rPr lang="en-US" dirty="0" smtClean="0"/>
              <a:t>Salary range – </a:t>
            </a:r>
            <a:r>
              <a:rPr lang="en-US" dirty="0"/>
              <a:t>16k- </a:t>
            </a:r>
            <a:r>
              <a:rPr lang="en-US" dirty="0" smtClean="0"/>
              <a:t>32k</a:t>
            </a:r>
            <a:r>
              <a:rPr lang="en-US" dirty="0"/>
              <a:t>/ Monthly (Fresher)</a:t>
            </a:r>
            <a:endParaRPr lang="en-IN" dirty="0"/>
          </a:p>
          <a:p>
            <a:pPr algn="l">
              <a:buNone/>
            </a:pPr>
            <a:r>
              <a:rPr lang="en-US" dirty="0"/>
              <a:t> </a:t>
            </a:r>
            <a:endParaRPr lang="en-IN" dirty="0"/>
          </a:p>
          <a:p>
            <a:pPr algn="l">
              <a:buNone/>
            </a:pPr>
            <a:r>
              <a:rPr lang="en-US" b="1" dirty="0" smtClean="0"/>
              <a:t>CAREER GROWTH</a:t>
            </a:r>
            <a:endParaRPr lang="en-IN" b="1" dirty="0" smtClean="0"/>
          </a:p>
          <a:p>
            <a:pPr marL="0" algn="l">
              <a:buNone/>
            </a:pPr>
            <a:r>
              <a:rPr lang="en-US" dirty="0"/>
              <a:t>Upcoming 4-5 years these fields will rule Indian IT market. One can expect his/her salary growth in these fields up to 14-18LPA.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35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</p:spPr>
        <p:txBody>
          <a:bodyPr>
            <a:noAutofit/>
          </a:bodyPr>
          <a:lstStyle/>
          <a:p>
            <a:r>
              <a:rPr lang="en-US" sz="2400" i="1" dirty="0" smtClean="0">
                <a:latin typeface="Arial Rounded MT Bold" pitchFamily="34" charset="0"/>
              </a:rPr>
              <a:t>HR Training &amp; US IT Recruitment &amp; Finance Training- 16 Weeks</a:t>
            </a:r>
            <a:endParaRPr lang="en-IN" sz="2400" dirty="0">
              <a:latin typeface="Arial Rounded MT Bold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441110"/>
              </p:ext>
            </p:extLst>
          </p:nvPr>
        </p:nvGraphicFramePr>
        <p:xfrm>
          <a:off x="0" y="1214414"/>
          <a:ext cx="9144000" cy="563850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48000"/>
                <a:gridCol w="3048000"/>
                <a:gridCol w="3048000"/>
              </a:tblGrid>
              <a:tr h="3571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HR Training</a:t>
                      </a:r>
                      <a:endParaRPr lang="en-IN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US IT Recruitment</a:t>
                      </a:r>
                      <a:endParaRPr lang="en-IN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chemeClr val="tx1"/>
                          </a:solidFill>
                        </a:rPr>
                        <a:t>Finance Executives</a:t>
                      </a:r>
                      <a:endParaRPr lang="en-IN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72746"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1: Recruitment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2: On boarding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IN" sz="1400" i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3: Performance Management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4: Benefits Administration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5: Workforce Management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6: Time &amp; Attendance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7: Absence &amp; Leave Management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8: Learning &amp; Development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9: Talent Management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10: HR Analytics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1: About United States &amp; Time zones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2: Visas &amp; Tax Terms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3: Basic Software Consulting Industry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4: Database &amp; Job boards (Dice, Monster, c2c &amp; CB)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5: Recruitment Daily Process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6: Calling Scripts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7: IT Technologies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1: Financial Accounting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2: Capital Budgeting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3: Corporate Finance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4: Finance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5: Financial Management Responsibility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6: Cash Flow Forecasting 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7: Financial Reporting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IN" sz="1400" i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Module 8: Professional Skill Development</a:t>
                      </a:r>
                      <a:endParaRPr lang="en-I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86808" cy="983704"/>
          </a:xfrm>
        </p:spPr>
        <p:txBody>
          <a:bodyPr>
            <a:noAutofit/>
          </a:bodyPr>
          <a:lstStyle/>
          <a:p>
            <a:r>
              <a:rPr lang="en-US" sz="2400" i="1" dirty="0">
                <a:latin typeface="Arial Rounded MT Bold" pitchFamily="34" charset="0"/>
              </a:rPr>
              <a:t>HR Training &amp; US IT Recruitment &amp; Finance </a:t>
            </a:r>
            <a:r>
              <a:rPr lang="en-US" sz="2400" i="1" dirty="0" smtClean="0">
                <a:latin typeface="Arial Rounded MT Bold" pitchFamily="34" charset="0"/>
              </a:rPr>
              <a:t>Training </a:t>
            </a:r>
            <a:r>
              <a:rPr lang="en-US" sz="2400" i="1" dirty="0">
                <a:latin typeface="Arial Rounded MT Bold" pitchFamily="34" charset="0"/>
              </a:rPr>
              <a:t>- 16 Weeks</a:t>
            </a:r>
            <a:endParaRPr lang="en-IN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648536"/>
          </a:xfrm>
        </p:spPr>
        <p:txBody>
          <a:bodyPr>
            <a:normAutofit fontScale="62500" lnSpcReduction="20000"/>
          </a:bodyPr>
          <a:lstStyle/>
          <a:p>
            <a:pPr algn="l">
              <a:buNone/>
            </a:pPr>
            <a:r>
              <a:rPr lang="en-US" b="1" dirty="0" smtClean="0"/>
              <a:t>COURSE FEE </a:t>
            </a:r>
          </a:p>
          <a:p>
            <a:pPr algn="l">
              <a:buNone/>
            </a:pPr>
            <a:r>
              <a:rPr lang="en-US" dirty="0" smtClean="0"/>
              <a:t>19,000/-</a:t>
            </a:r>
            <a:endParaRPr lang="en-IN" dirty="0"/>
          </a:p>
          <a:p>
            <a:pPr algn="l">
              <a:buNone/>
            </a:pPr>
            <a:r>
              <a:rPr lang="en-US" dirty="0"/>
              <a:t> </a:t>
            </a:r>
            <a:endParaRPr lang="en-IN" dirty="0"/>
          </a:p>
          <a:p>
            <a:pPr algn="l">
              <a:buNone/>
            </a:pPr>
            <a:r>
              <a:rPr lang="en-US" b="1" dirty="0" smtClean="0"/>
              <a:t>COMPANIES HIRING FOR THESE COURSE</a:t>
            </a:r>
            <a:endParaRPr lang="en-IN" b="1" dirty="0" smtClean="0"/>
          </a:p>
          <a:p>
            <a:pPr marL="0" algn="l">
              <a:buNone/>
            </a:pPr>
            <a:r>
              <a:rPr lang="en-US" dirty="0" smtClean="0"/>
              <a:t>IDC </a:t>
            </a:r>
            <a:r>
              <a:rPr lang="en-US" dirty="0"/>
              <a:t>Technologies, HDFC Life, Aliens Space Station, </a:t>
            </a:r>
            <a:r>
              <a:rPr lang="en-US" dirty="0" err="1"/>
              <a:t>Coopergate</a:t>
            </a:r>
            <a:r>
              <a:rPr lang="en-US" dirty="0"/>
              <a:t>, </a:t>
            </a:r>
            <a:r>
              <a:rPr lang="en-US" dirty="0" err="1"/>
              <a:t>Phronesis</a:t>
            </a:r>
            <a:r>
              <a:rPr lang="en-US" dirty="0"/>
              <a:t> Partners, Infosys (BPM), Cognizant , Big Basket, </a:t>
            </a:r>
            <a:r>
              <a:rPr lang="en-US" dirty="0" err="1"/>
              <a:t>Mphasis</a:t>
            </a:r>
            <a:r>
              <a:rPr lang="en-US" dirty="0"/>
              <a:t>, Amdocs, Persistent.</a:t>
            </a:r>
            <a:endParaRPr lang="en-IN" dirty="0"/>
          </a:p>
          <a:p>
            <a:pPr algn="l">
              <a:buNone/>
            </a:pPr>
            <a:endParaRPr lang="en-IN" dirty="0"/>
          </a:p>
          <a:p>
            <a:pPr algn="l">
              <a:buNone/>
            </a:pPr>
            <a:r>
              <a:rPr lang="en-US" b="1" dirty="0"/>
              <a:t>EXPECTED PACKAGE</a:t>
            </a:r>
            <a:endParaRPr lang="en-IN" b="1" dirty="0"/>
          </a:p>
          <a:p>
            <a:pPr algn="l">
              <a:buNone/>
            </a:pPr>
            <a:r>
              <a:rPr lang="en-US" dirty="0" smtClean="0"/>
              <a:t>Salary Range- </a:t>
            </a:r>
            <a:r>
              <a:rPr lang="en-US" dirty="0"/>
              <a:t>14k- 26k</a:t>
            </a:r>
            <a:endParaRPr lang="en-IN" dirty="0"/>
          </a:p>
          <a:p>
            <a:pPr algn="l">
              <a:buNone/>
            </a:pPr>
            <a:r>
              <a:rPr lang="en-US" dirty="0"/>
              <a:t> </a:t>
            </a:r>
            <a:endParaRPr lang="en-IN" dirty="0"/>
          </a:p>
          <a:p>
            <a:pPr algn="l">
              <a:buNone/>
            </a:pPr>
            <a:r>
              <a:rPr lang="en-US" b="1" dirty="0" smtClean="0"/>
              <a:t>CAREER GROWTH</a:t>
            </a:r>
            <a:endParaRPr lang="en-IN" b="1" dirty="0" smtClean="0"/>
          </a:p>
          <a:p>
            <a:pPr marL="0" algn="l">
              <a:buNone/>
            </a:pPr>
            <a:r>
              <a:rPr lang="en-US" dirty="0" smtClean="0"/>
              <a:t>Career </a:t>
            </a:r>
            <a:r>
              <a:rPr lang="en-US" dirty="0"/>
              <a:t>growth in this segment is exceptional. There are many companies hiring for these positions. After 5 year salary will be in the range of 11-14 LPA.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7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en-US" b="1" i="1" u="sng" dirty="0"/>
              <a:t>Final Year Project Support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000" algn="just">
              <a:lnSpc>
                <a:spcPct val="120000"/>
              </a:lnSpc>
            </a:pPr>
            <a:r>
              <a:rPr lang="en-US" i="1" dirty="0" smtClean="0"/>
              <a:t>Sanskritik Mantra in collaboration with </a:t>
            </a:r>
            <a:r>
              <a:rPr lang="en-US" i="1" dirty="0" err="1" smtClean="0"/>
              <a:t>Succexa</a:t>
            </a:r>
            <a:r>
              <a:rPr lang="en-US" i="1" dirty="0" smtClean="0"/>
              <a:t> </a:t>
            </a:r>
            <a:r>
              <a:rPr lang="en-US" i="1" dirty="0"/>
              <a:t>Provides Final Year Project Support to all students of 6</a:t>
            </a:r>
            <a:r>
              <a:rPr lang="en-US" i="1" baseline="30000" dirty="0"/>
              <a:t>th</a:t>
            </a:r>
            <a:r>
              <a:rPr lang="en-US" i="1" dirty="0"/>
              <a:t> to 8</a:t>
            </a:r>
            <a:r>
              <a:rPr lang="en-US" i="1" baseline="30000" dirty="0"/>
              <a:t>th</a:t>
            </a:r>
            <a:r>
              <a:rPr lang="en-US" i="1" dirty="0"/>
              <a:t> Semester. They provide them with enough </a:t>
            </a:r>
            <a:r>
              <a:rPr lang="en-US" i="1" dirty="0" smtClean="0"/>
              <a:t>knowledge &amp; </a:t>
            </a:r>
            <a:r>
              <a:rPr lang="en-US" i="1" dirty="0"/>
              <a:t>skills so that a student can complete his /her project within deadline period</a:t>
            </a:r>
            <a:r>
              <a:rPr lang="en-US" i="1" dirty="0" smtClean="0"/>
              <a:t>.</a:t>
            </a:r>
          </a:p>
          <a:p>
            <a:pPr marL="342000" algn="just">
              <a:lnSpc>
                <a:spcPct val="120000"/>
              </a:lnSpc>
              <a:buNone/>
            </a:pPr>
            <a:endParaRPr lang="en-IN" dirty="0"/>
          </a:p>
          <a:p>
            <a:pPr algn="just">
              <a:lnSpc>
                <a:spcPct val="120000"/>
              </a:lnSpc>
            </a:pPr>
            <a:r>
              <a:rPr lang="en-US" i="1" dirty="0" smtClean="0"/>
              <a:t>Sanskritik Mantra </a:t>
            </a:r>
            <a:r>
              <a:rPr lang="en-US" i="1" dirty="0"/>
              <a:t>train their candidates with advance technologies so that their project could be different from others &amp; they can achieve good marks in these subjects.</a:t>
            </a:r>
            <a:endParaRPr lang="en-IN" dirty="0"/>
          </a:p>
          <a:p>
            <a:pPr>
              <a:buNone/>
            </a:pPr>
            <a:r>
              <a:rPr lang="en-US" i="1" dirty="0"/>
              <a:t> </a:t>
            </a:r>
            <a:endParaRPr lang="en-IN" dirty="0"/>
          </a:p>
          <a:p>
            <a:pPr>
              <a:buNone/>
            </a:pPr>
            <a:r>
              <a:rPr lang="en-US" b="1" i="1" dirty="0"/>
              <a:t>Charges: </a:t>
            </a:r>
            <a:endParaRPr lang="en-IN" b="1" dirty="0"/>
          </a:p>
          <a:p>
            <a:pPr algn="just"/>
            <a:r>
              <a:rPr lang="en-US" i="1" dirty="0"/>
              <a:t>Min. 6K to Max. 18K depending upon the project &amp; Technologies Used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 dirty="0" smtClean="0"/>
              <a:t>Conclusion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     Sanskritik Mantra provides </a:t>
            </a:r>
            <a:r>
              <a:rPr lang="en-US" i="1" dirty="0"/>
              <a:t>students with enough courses to student so that he can succeed In his life. Now a days having Job is </a:t>
            </a:r>
            <a:r>
              <a:rPr lang="en-US" i="1" dirty="0" smtClean="0"/>
              <a:t>considered </a:t>
            </a:r>
            <a:r>
              <a:rPr lang="en-US" i="1" dirty="0"/>
              <a:t>as living life lavishly. </a:t>
            </a:r>
            <a:r>
              <a:rPr lang="en-US" i="1" dirty="0" smtClean="0"/>
              <a:t>Sanskritik Mantra </a:t>
            </a:r>
            <a:r>
              <a:rPr lang="en-US" i="1" dirty="0"/>
              <a:t>has taken a pledge to provide each &amp; every candidates with at least 4 job opportunities. </a:t>
            </a:r>
            <a:endParaRPr lang="en-US" i="1" dirty="0" smtClean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 smtClean="0"/>
              <a:t>     We </a:t>
            </a:r>
            <a:r>
              <a:rPr lang="en-US" i="1" dirty="0"/>
              <a:t>train on latest technologies like ML &amp; AI to hottest property like US Recruitment. Along with these courses we also provide candidates with personality development training. So that a candidate can face interviews confidently &amp; get placed. Every Candidate of </a:t>
            </a:r>
            <a:r>
              <a:rPr lang="en-US" i="1" dirty="0" smtClean="0"/>
              <a:t>Sanskritik Mantra </a:t>
            </a:r>
            <a:r>
              <a:rPr lang="en-US" i="1" dirty="0"/>
              <a:t>is like our family &amp; we know how to take care of our family.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Sanskritik Mantra??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20824"/>
            <a:ext cx="8229600" cy="4576528"/>
          </a:xfrm>
        </p:spPr>
        <p:txBody>
          <a:bodyPr>
            <a:normAutofit fontScale="77500" lnSpcReduction="20000"/>
          </a:bodyPr>
          <a:lstStyle/>
          <a:p>
            <a:pPr marL="342900" indent="-342900" algn="just">
              <a:buFont typeface="Wingdings" charset="2"/>
              <a:buChar char="u"/>
            </a:pPr>
            <a:r>
              <a:rPr lang="en-US" dirty="0" smtClean="0"/>
              <a:t>Sanskritik Mantra in collaboration with </a:t>
            </a:r>
            <a:r>
              <a:rPr lang="en-US" dirty="0"/>
              <a:t>S</a:t>
            </a:r>
            <a:r>
              <a:rPr lang="en-US" dirty="0" smtClean="0"/>
              <a:t>uccexa is the first &amp; only vendor for HDFC LIFE in Bihar and Jharkhand state.</a:t>
            </a:r>
          </a:p>
          <a:p>
            <a:pPr algn="just">
              <a:buNone/>
            </a:pPr>
            <a:endParaRPr lang="en-US" dirty="0"/>
          </a:p>
          <a:p>
            <a:pPr algn="just">
              <a:buFont typeface="Wingdings" charset="2"/>
              <a:buChar char="u"/>
            </a:pPr>
            <a:r>
              <a:rPr lang="en-US" dirty="0" smtClean="0"/>
              <a:t>Sanskritik Mantra train students on C++, Java, Web Development &amp; Android Development, Python &amp; Automation Testing, Microsoft Certification, Data Analysis &amp; Machine Learning, HR Training &amp; Finance training and helps students to get placement in companies like </a:t>
            </a:r>
            <a:r>
              <a:rPr lang="en-US" b="1" dirty="0" smtClean="0"/>
              <a:t>INFOSYS, HDFC LIFE, ALLENS GROUP, BIG BASKET, AL ANALYTICS &amp; BELTRON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 algn="just">
              <a:buFont typeface="Wingdings" charset="2"/>
              <a:buChar char="u"/>
            </a:pPr>
            <a:endParaRPr lang="en-US" dirty="0" smtClean="0"/>
          </a:p>
          <a:p>
            <a:pPr marL="342900" indent="-342900" algn="just">
              <a:buFont typeface="Wingdings" charset="2"/>
              <a:buChar char="u"/>
            </a:pPr>
            <a:r>
              <a:rPr lang="en-US" dirty="0" smtClean="0"/>
              <a:t>Sanskritik Mantra also provide web solutions like website &amp; app development.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i="1" dirty="0" smtClean="0">
                <a:latin typeface="Consolas" pitchFamily="49" charset="0"/>
                <a:cs typeface="Consolas" pitchFamily="49" charset="0"/>
              </a:rPr>
              <a:t>Courses available at </a:t>
            </a:r>
            <a:r>
              <a:rPr lang="en-IN" sz="2800" b="1" i="1" dirty="0" err="1" smtClean="0">
                <a:latin typeface="Consolas" pitchFamily="49" charset="0"/>
                <a:cs typeface="Consolas" pitchFamily="49" charset="0"/>
              </a:rPr>
              <a:t>Sanskritik</a:t>
            </a:r>
            <a:r>
              <a:rPr lang="en-IN" sz="2800" b="1" i="1" dirty="0" smtClean="0">
                <a:latin typeface="Consolas" pitchFamily="49" charset="0"/>
                <a:cs typeface="Consolas" pitchFamily="49" charset="0"/>
              </a:rPr>
              <a:t> Mantra:</a:t>
            </a:r>
            <a:endParaRPr lang="en-IN" sz="2800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58204" cy="5143536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C++ 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JAVA 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Web Development &amp; Android Development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Python </a:t>
            </a:r>
            <a:r>
              <a:rPr lang="en-US" sz="2400" i="1" dirty="0">
                <a:latin typeface="Consolas" pitchFamily="49" charset="0"/>
                <a:cs typeface="Consolas" pitchFamily="49" charset="0"/>
              </a:rPr>
              <a:t>&amp; Automation </a:t>
            </a:r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Testing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Microsoft Certification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Data Analysis &amp; Machine Learning 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HR </a:t>
            </a:r>
            <a:r>
              <a:rPr lang="en-US" sz="2400" i="1" dirty="0">
                <a:latin typeface="Consolas" pitchFamily="49" charset="0"/>
                <a:cs typeface="Consolas" pitchFamily="49" charset="0"/>
              </a:rPr>
              <a:t>Training &amp; US IT Recruitment &amp; Finance </a:t>
            </a:r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Training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Final </a:t>
            </a:r>
            <a:r>
              <a:rPr lang="en-US" sz="2400" i="1" dirty="0">
                <a:latin typeface="Consolas" pitchFamily="49" charset="0"/>
                <a:cs typeface="Consolas" pitchFamily="49" charset="0"/>
              </a:rPr>
              <a:t>Year Project Support</a:t>
            </a:r>
            <a:endParaRPr lang="en-IN" sz="2400" dirty="0">
              <a:latin typeface="Consolas" pitchFamily="49" charset="0"/>
              <a:cs typeface="Consolas" pitchFamily="49" charset="0"/>
            </a:endParaRPr>
          </a:p>
          <a:p>
            <a:pPr marL="514350" indent="-514350" algn="l">
              <a:buFont typeface="+mj-lt"/>
              <a:buAutoNum type="romanL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7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2910" y="2071678"/>
            <a:ext cx="7786742" cy="1898653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Cooper Black" pitchFamily="18" charset="0"/>
                <a:cs typeface="Aharoni" pitchFamily="2" charset="-79"/>
              </a:rPr>
              <a:t>Courses Modules &amp; Fee Structure </a:t>
            </a:r>
            <a:br>
              <a:rPr lang="en-IN" dirty="0" smtClean="0">
                <a:latin typeface="Cooper Black" pitchFamily="18" charset="0"/>
                <a:cs typeface="Aharoni" pitchFamily="2" charset="-79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Arial Rounded MT Bold" pitchFamily="34" charset="0"/>
              </a:rPr>
              <a:t>C++ Programming Language </a:t>
            </a:r>
            <a:endParaRPr lang="en-IN" sz="2800" b="1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429288"/>
          </a:xfrm>
        </p:spPr>
        <p:txBody>
          <a:bodyPr>
            <a:normAutofit fontScale="92500" lnSpcReduction="10000"/>
          </a:bodyPr>
          <a:lstStyle/>
          <a:p>
            <a:r>
              <a:rPr lang="en-US" sz="2600" i="1" dirty="0"/>
              <a:t>On learning C Programming one can master C++ Programming language. C++ is an extension to C Programming and covers Object Oriented Programming popularly known as OOPS Concepts.</a:t>
            </a:r>
            <a:endParaRPr lang="en-IN" sz="2600" dirty="0"/>
          </a:p>
          <a:p>
            <a:pPr>
              <a:buNone/>
            </a:pPr>
            <a:r>
              <a:rPr lang="en-US" sz="2600" dirty="0"/>
              <a:t> </a:t>
            </a:r>
            <a:endParaRPr lang="en-IN" sz="2600" dirty="0"/>
          </a:p>
          <a:p>
            <a:r>
              <a:rPr lang="en-US" sz="2600" i="1" dirty="0"/>
              <a:t>C++ is a powerful general-purpose programming language. It can be used to create small programs or large applications. It can be used to make scripts or DOS programs. C++ allows you to create programs to do almost anything you need to do.</a:t>
            </a:r>
            <a:endParaRPr lang="en-IN" sz="2600" dirty="0"/>
          </a:p>
          <a:p>
            <a:pPr>
              <a:buNone/>
            </a:pPr>
            <a:endParaRPr lang="en-IN" sz="2600" dirty="0"/>
          </a:p>
          <a:p>
            <a:r>
              <a:rPr lang="en-US" sz="2600" i="1" dirty="0"/>
              <a:t>The major difference between C and C++ is that C is procedural programming language and does not support classes and objects, while C++ is a combination of both procedural and object Oriented programming language; Therefore C++ can be called a hybrid language.</a:t>
            </a:r>
            <a:endParaRPr lang="en-IN" sz="2600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 numCol="2">
            <a:normAutofit fontScale="70000" lnSpcReduction="20000"/>
          </a:bodyPr>
          <a:lstStyle/>
          <a:p>
            <a:pPr>
              <a:buNone/>
            </a:pPr>
            <a:r>
              <a:rPr lang="en-US" b="1" i="1" u="sng" dirty="0" smtClean="0"/>
              <a:t>Beginning </a:t>
            </a:r>
            <a:r>
              <a:rPr lang="en-US" b="1" i="1" u="sng" dirty="0"/>
              <a:t>with C</a:t>
            </a:r>
            <a:r>
              <a:rPr lang="en-US" b="1" i="1" u="sng" dirty="0" smtClean="0"/>
              <a:t>++</a:t>
            </a:r>
            <a:r>
              <a:rPr lang="en-US" u="sng" dirty="0"/>
              <a:t> </a:t>
            </a:r>
            <a:endParaRPr lang="en-IN" u="sng" dirty="0"/>
          </a:p>
          <a:p>
            <a:pPr>
              <a:buNone/>
            </a:pPr>
            <a:r>
              <a:rPr lang="en-US" dirty="0"/>
              <a:t> </a:t>
            </a:r>
            <a:endParaRPr lang="en-IN" dirty="0"/>
          </a:p>
          <a:p>
            <a:r>
              <a:rPr lang="en-US" i="1" dirty="0" smtClean="0"/>
              <a:t>What </a:t>
            </a:r>
            <a:r>
              <a:rPr lang="en-US" i="1" dirty="0"/>
              <a:t>is C++, its Applications &amp; Advantages</a:t>
            </a:r>
            <a:r>
              <a:rPr lang="en-US" i="1" dirty="0" smtClean="0"/>
              <a:t>?</a:t>
            </a:r>
            <a:endParaRPr lang="en-IN" dirty="0"/>
          </a:p>
          <a:p>
            <a:r>
              <a:rPr lang="en-US" i="1" dirty="0" smtClean="0"/>
              <a:t>Difference </a:t>
            </a:r>
            <a:r>
              <a:rPr lang="en-US" i="1" dirty="0"/>
              <a:t>between C and C++. (Major and minor difference</a:t>
            </a:r>
            <a:r>
              <a:rPr lang="en-US" i="1" dirty="0" smtClean="0"/>
              <a:t>.)</a:t>
            </a:r>
            <a:endParaRPr lang="en-IN" dirty="0"/>
          </a:p>
          <a:p>
            <a:r>
              <a:rPr lang="en-US" i="1" dirty="0" smtClean="0"/>
              <a:t>Creating </a:t>
            </a:r>
            <a:r>
              <a:rPr lang="en-US" i="1" dirty="0"/>
              <a:t>C++ source file, Editing, Compiling, and Linking &amp; Debugging</a:t>
            </a:r>
            <a:r>
              <a:rPr lang="en-US" i="1" dirty="0" smtClean="0"/>
              <a:t>.</a:t>
            </a:r>
            <a:endParaRPr lang="en-IN" dirty="0"/>
          </a:p>
          <a:p>
            <a:r>
              <a:rPr lang="en-US" i="1" dirty="0" smtClean="0"/>
              <a:t>Make </a:t>
            </a:r>
            <a:r>
              <a:rPr lang="en-US" i="1" dirty="0"/>
              <a:t>File Utility, Command Line Arguments etc</a:t>
            </a:r>
            <a:r>
              <a:rPr lang="en-US" i="1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pPr>
              <a:buNone/>
            </a:pPr>
            <a:endParaRPr lang="en-IN" dirty="0"/>
          </a:p>
          <a:p>
            <a:pPr marL="0">
              <a:buNone/>
            </a:pPr>
            <a:r>
              <a:rPr lang="en-US" b="1" i="1" u="sng" dirty="0" smtClean="0"/>
              <a:t>Explaining </a:t>
            </a:r>
            <a:r>
              <a:rPr lang="en-US" b="1" i="1" u="sng" dirty="0"/>
              <a:t>Procedure </a:t>
            </a:r>
            <a:r>
              <a:rPr lang="en-US" b="1" i="1" u="sng" dirty="0" smtClean="0"/>
              <a:t>oriented Language(C</a:t>
            </a:r>
            <a:r>
              <a:rPr lang="en-US" b="1" i="1" u="sng" dirty="0"/>
              <a:t>) and </a:t>
            </a:r>
            <a:r>
              <a:rPr lang="en-US" b="1" i="1" u="sng" dirty="0" err="1" smtClean="0"/>
              <a:t>Objec</a:t>
            </a:r>
            <a:r>
              <a:rPr lang="en-US" b="1" i="1" u="sng" dirty="0" smtClean="0"/>
              <a:t> Oriented </a:t>
            </a:r>
            <a:r>
              <a:rPr lang="en-US" b="1" i="1" u="sng" dirty="0"/>
              <a:t>Language.(C++)</a:t>
            </a:r>
            <a:endParaRPr lang="en-IN" u="sng" dirty="0"/>
          </a:p>
          <a:p>
            <a:pPr>
              <a:buNone/>
            </a:pPr>
            <a:r>
              <a:rPr lang="en-US" u="sng" dirty="0"/>
              <a:t> </a:t>
            </a:r>
            <a:endParaRPr lang="en-IN" u="sng" dirty="0"/>
          </a:p>
          <a:p>
            <a:r>
              <a:rPr lang="en-US" i="1" dirty="0" smtClean="0"/>
              <a:t>Look </a:t>
            </a:r>
            <a:r>
              <a:rPr lang="en-US" i="1" dirty="0"/>
              <a:t>at Procedure-oriented Programming</a:t>
            </a:r>
            <a:r>
              <a:rPr lang="en-US" i="1" dirty="0" smtClean="0"/>
              <a:t>.</a:t>
            </a:r>
            <a:endParaRPr lang="en-IN" dirty="0"/>
          </a:p>
          <a:p>
            <a:r>
              <a:rPr lang="en-US" i="1" dirty="0" smtClean="0"/>
              <a:t>A </a:t>
            </a:r>
            <a:r>
              <a:rPr lang="en-US" i="1" dirty="0"/>
              <a:t>Brief Look At Object Oriented Programming (OOP</a:t>
            </a:r>
            <a:r>
              <a:rPr lang="en-US" i="1" dirty="0" smtClean="0"/>
              <a:t>).</a:t>
            </a:r>
            <a:endParaRPr lang="en-IN" dirty="0"/>
          </a:p>
          <a:p>
            <a:r>
              <a:rPr lang="en-US" i="1" dirty="0" smtClean="0"/>
              <a:t>Applications </a:t>
            </a:r>
            <a:r>
              <a:rPr lang="en-US" i="1" dirty="0"/>
              <a:t>of OOP, Benefits of OOPS.</a:t>
            </a:r>
            <a:endParaRPr lang="en-IN" dirty="0"/>
          </a:p>
          <a:p>
            <a:pPr marL="0">
              <a:buNone/>
            </a:pPr>
            <a:r>
              <a:rPr lang="en-US" b="1" i="1" u="sng" dirty="0" smtClean="0"/>
              <a:t>C</a:t>
            </a:r>
            <a:r>
              <a:rPr lang="en-US" b="1" i="1" u="sng" dirty="0"/>
              <a:t>++ Tokens, Expressions, and Control Structure</a:t>
            </a:r>
            <a:r>
              <a:rPr lang="en-US" b="1" i="1" u="sng" dirty="0" smtClean="0"/>
              <a:t>.</a:t>
            </a:r>
            <a:endParaRPr lang="en-IN" b="1" i="1" u="sng" dirty="0" smtClean="0"/>
          </a:p>
          <a:p>
            <a:pPr>
              <a:buNone/>
            </a:pPr>
            <a:endParaRPr lang="en-IN" u="sng" dirty="0"/>
          </a:p>
          <a:p>
            <a:r>
              <a:rPr lang="en-US" i="1" dirty="0" smtClean="0"/>
              <a:t>Tokens</a:t>
            </a:r>
            <a:endParaRPr lang="en-IN" dirty="0"/>
          </a:p>
          <a:p>
            <a:r>
              <a:rPr lang="en-US" i="1" dirty="0" smtClean="0"/>
              <a:t>C</a:t>
            </a:r>
            <a:r>
              <a:rPr lang="en-US" i="1" dirty="0"/>
              <a:t>++ </a:t>
            </a:r>
            <a:r>
              <a:rPr lang="en-US" i="1" dirty="0" smtClean="0"/>
              <a:t>keywords</a:t>
            </a:r>
            <a:endParaRPr lang="en-IN" dirty="0"/>
          </a:p>
          <a:p>
            <a:r>
              <a:rPr lang="en-US" i="1" dirty="0" smtClean="0"/>
              <a:t>Basic </a:t>
            </a:r>
            <a:r>
              <a:rPr lang="en-US" i="1" dirty="0"/>
              <a:t>Data </a:t>
            </a:r>
            <a:r>
              <a:rPr lang="en-US" i="1" dirty="0" smtClean="0"/>
              <a:t>Types</a:t>
            </a:r>
            <a:endParaRPr lang="en-IN" dirty="0"/>
          </a:p>
          <a:p>
            <a:r>
              <a:rPr lang="en-US" i="1" dirty="0" smtClean="0"/>
              <a:t>User-defined </a:t>
            </a:r>
            <a:r>
              <a:rPr lang="en-US" i="1" dirty="0"/>
              <a:t>Data </a:t>
            </a:r>
            <a:r>
              <a:rPr lang="en-US" i="1" dirty="0" smtClean="0"/>
              <a:t>Types</a:t>
            </a:r>
            <a:endParaRPr lang="en-IN" dirty="0"/>
          </a:p>
          <a:p>
            <a:r>
              <a:rPr lang="en-US" i="1" dirty="0" smtClean="0"/>
              <a:t>Derived </a:t>
            </a:r>
            <a:r>
              <a:rPr lang="en-US" i="1" dirty="0"/>
              <a:t>Data </a:t>
            </a:r>
            <a:r>
              <a:rPr lang="en-US" i="1" dirty="0" smtClean="0"/>
              <a:t>Types</a:t>
            </a:r>
            <a:endParaRPr lang="en-IN" dirty="0"/>
          </a:p>
          <a:p>
            <a:r>
              <a:rPr lang="en-US" i="1" dirty="0" smtClean="0"/>
              <a:t>Operators </a:t>
            </a:r>
            <a:r>
              <a:rPr lang="en-US" i="1" dirty="0"/>
              <a:t>in C</a:t>
            </a:r>
            <a:r>
              <a:rPr lang="en-US" i="1" dirty="0" smtClean="0"/>
              <a:t>++</a:t>
            </a:r>
            <a:endParaRPr lang="en-IN" dirty="0"/>
          </a:p>
          <a:p>
            <a:r>
              <a:rPr lang="en-US" i="1" dirty="0" smtClean="0"/>
              <a:t>Reference Variables</a:t>
            </a:r>
            <a:endParaRPr lang="en-IN" dirty="0"/>
          </a:p>
          <a:p>
            <a:r>
              <a:rPr lang="en-US" i="1" dirty="0" smtClean="0"/>
              <a:t>Operator Precedence</a:t>
            </a:r>
            <a:endParaRPr lang="en-IN" dirty="0"/>
          </a:p>
          <a:p>
            <a:r>
              <a:rPr lang="en-US" i="1" dirty="0" smtClean="0"/>
              <a:t>Control </a:t>
            </a:r>
            <a:r>
              <a:rPr lang="en-US" i="1" dirty="0"/>
              <a:t>Structure.</a:t>
            </a:r>
            <a:endParaRPr lang="en-IN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428604"/>
            <a:ext cx="8501122" cy="6215106"/>
          </a:xfrm>
        </p:spPr>
        <p:txBody>
          <a:bodyPr numCol="2">
            <a:normAutofit fontScale="62500" lnSpcReduction="20000"/>
          </a:bodyPr>
          <a:lstStyle/>
          <a:p>
            <a:pPr>
              <a:buNone/>
            </a:pPr>
            <a:r>
              <a:rPr lang="en-US" sz="3800" b="1" i="1" u="sng" dirty="0" smtClean="0"/>
              <a:t>Functions </a:t>
            </a:r>
            <a:r>
              <a:rPr lang="en-US" sz="3800" b="1" i="1" u="sng" dirty="0"/>
              <a:t>In C</a:t>
            </a:r>
            <a:r>
              <a:rPr lang="en-US" sz="3800" b="1" i="1" u="sng" dirty="0" smtClean="0"/>
              <a:t>++</a:t>
            </a:r>
            <a:endParaRPr lang="en-IN" sz="3800" u="sng" dirty="0"/>
          </a:p>
          <a:p>
            <a:pPr>
              <a:buNone/>
            </a:pPr>
            <a:r>
              <a:rPr lang="en-US" sz="3800" dirty="0"/>
              <a:t> </a:t>
            </a:r>
            <a:endParaRPr lang="en-IN" sz="3800" dirty="0"/>
          </a:p>
          <a:p>
            <a:r>
              <a:rPr lang="en-US" sz="3800" i="1" dirty="0" smtClean="0"/>
              <a:t>Different </a:t>
            </a:r>
            <a:r>
              <a:rPr lang="en-US" sz="3800" i="1" dirty="0"/>
              <a:t>forms of functions</a:t>
            </a:r>
            <a:endParaRPr lang="en-IN" sz="3800" dirty="0"/>
          </a:p>
          <a:p>
            <a:r>
              <a:rPr lang="en-US" sz="3800" dirty="0"/>
              <a:t> </a:t>
            </a:r>
            <a:r>
              <a:rPr lang="en-US" sz="3800" i="1" dirty="0" smtClean="0"/>
              <a:t>Function </a:t>
            </a:r>
            <a:r>
              <a:rPr lang="en-US" sz="3800" i="1" dirty="0"/>
              <a:t>prototyping</a:t>
            </a:r>
            <a:endParaRPr lang="en-IN" sz="3800" dirty="0"/>
          </a:p>
          <a:p>
            <a:r>
              <a:rPr lang="en-US" sz="3800" i="1" dirty="0" smtClean="0"/>
              <a:t>Call </a:t>
            </a:r>
            <a:r>
              <a:rPr lang="en-US" sz="3800" i="1" dirty="0"/>
              <a:t>by </a:t>
            </a:r>
            <a:r>
              <a:rPr lang="en-US" sz="3800" i="1" dirty="0" smtClean="0"/>
              <a:t>Reference</a:t>
            </a:r>
            <a:endParaRPr lang="en-IN" sz="3800" dirty="0"/>
          </a:p>
          <a:p>
            <a:r>
              <a:rPr lang="en-US" sz="3800" i="1" dirty="0" smtClean="0"/>
              <a:t>Inline Functions</a:t>
            </a:r>
            <a:endParaRPr lang="en-IN" sz="3800" dirty="0"/>
          </a:p>
          <a:p>
            <a:r>
              <a:rPr lang="en-US" sz="3800" i="1" dirty="0" smtClean="0"/>
              <a:t>Function overloading</a:t>
            </a:r>
            <a:endParaRPr lang="en-IN" sz="3800" dirty="0"/>
          </a:p>
          <a:p>
            <a:r>
              <a:rPr lang="en-US" sz="3800" i="1" dirty="0" smtClean="0"/>
              <a:t>Operator Overloading</a:t>
            </a:r>
            <a:endParaRPr lang="en-IN" sz="3800" dirty="0"/>
          </a:p>
          <a:p>
            <a:r>
              <a:rPr lang="en-US" sz="3800" i="1" dirty="0" smtClean="0"/>
              <a:t>Friend </a:t>
            </a:r>
            <a:r>
              <a:rPr lang="en-US" sz="3800" i="1" dirty="0"/>
              <a:t>and virtual functions</a:t>
            </a:r>
            <a:endParaRPr lang="en-IN" sz="3800" dirty="0"/>
          </a:p>
          <a:p>
            <a:pPr>
              <a:buNone/>
            </a:pPr>
            <a:endParaRPr lang="en-IN" sz="3800" dirty="0"/>
          </a:p>
          <a:p>
            <a:pPr>
              <a:buNone/>
            </a:pPr>
            <a:r>
              <a:rPr lang="en-US" sz="3800" dirty="0"/>
              <a:t> </a:t>
            </a:r>
            <a:endParaRPr lang="en-US" sz="3800" dirty="0" smtClean="0"/>
          </a:p>
          <a:p>
            <a:pPr>
              <a:buNone/>
            </a:pPr>
            <a:endParaRPr lang="en-US" sz="3800" dirty="0"/>
          </a:p>
          <a:p>
            <a:pPr>
              <a:buNone/>
            </a:pPr>
            <a:endParaRPr lang="en-US" sz="3800" dirty="0" smtClean="0"/>
          </a:p>
          <a:p>
            <a:pPr>
              <a:buNone/>
            </a:pPr>
            <a:endParaRPr lang="en-US" sz="3800" dirty="0"/>
          </a:p>
          <a:p>
            <a:pPr>
              <a:buNone/>
            </a:pPr>
            <a:endParaRPr lang="en-US" sz="3800" dirty="0" smtClean="0"/>
          </a:p>
          <a:p>
            <a:pPr>
              <a:buNone/>
            </a:pPr>
            <a:endParaRPr lang="en-IN" sz="3800" dirty="0"/>
          </a:p>
          <a:p>
            <a:pPr>
              <a:buNone/>
            </a:pPr>
            <a:r>
              <a:rPr lang="en-US" sz="3800" b="1" i="1" u="sng" dirty="0" smtClean="0"/>
              <a:t>Classes and Objects</a:t>
            </a:r>
            <a:r>
              <a:rPr lang="en-US" sz="3800" b="1" u="sng" dirty="0"/>
              <a:t> </a:t>
            </a:r>
            <a:endParaRPr lang="en-US" sz="3800" b="1" u="sng" dirty="0" smtClean="0"/>
          </a:p>
          <a:p>
            <a:pPr>
              <a:buNone/>
            </a:pPr>
            <a:endParaRPr lang="en-IN" sz="3800" dirty="0"/>
          </a:p>
          <a:p>
            <a:r>
              <a:rPr lang="en-US" sz="3800" i="1" dirty="0" smtClean="0"/>
              <a:t>C </a:t>
            </a:r>
            <a:r>
              <a:rPr lang="en-US" sz="3800" i="1" dirty="0"/>
              <a:t>Structure </a:t>
            </a:r>
            <a:r>
              <a:rPr lang="en-US" sz="3800" i="1" dirty="0" smtClean="0"/>
              <a:t>revision</a:t>
            </a:r>
            <a:endParaRPr lang="en-IN" sz="3800" dirty="0"/>
          </a:p>
          <a:p>
            <a:r>
              <a:rPr lang="en-US" sz="3800" i="1" dirty="0" smtClean="0"/>
              <a:t>Defining </a:t>
            </a:r>
            <a:r>
              <a:rPr lang="en-US" sz="3800" i="1" dirty="0"/>
              <a:t>classes, defining member functions</a:t>
            </a:r>
            <a:r>
              <a:rPr lang="en-US" sz="3800" i="1" dirty="0" smtClean="0"/>
              <a:t>.</a:t>
            </a:r>
            <a:endParaRPr lang="en-IN" sz="3800" dirty="0"/>
          </a:p>
          <a:p>
            <a:r>
              <a:rPr lang="en-US" sz="3800" i="1" dirty="0" smtClean="0"/>
              <a:t>Declaration </a:t>
            </a:r>
            <a:r>
              <a:rPr lang="en-US" sz="3800" i="1" dirty="0"/>
              <a:t>of objects to class Access to member variables from </a:t>
            </a:r>
            <a:r>
              <a:rPr lang="en-US" sz="3800" i="1" dirty="0" smtClean="0"/>
              <a:t>objects</a:t>
            </a:r>
            <a:endParaRPr lang="en-IN" sz="3800" dirty="0"/>
          </a:p>
          <a:p>
            <a:r>
              <a:rPr lang="en-US" sz="3800" i="1" dirty="0" smtClean="0"/>
              <a:t>Different </a:t>
            </a:r>
            <a:r>
              <a:rPr lang="en-US" sz="3800" i="1" dirty="0"/>
              <a:t>forms of member functions dependence on access </a:t>
            </a:r>
            <a:r>
              <a:rPr lang="en-US" sz="3800" i="1" dirty="0" smtClean="0"/>
              <a:t>specifies</a:t>
            </a:r>
            <a:r>
              <a:rPr lang="en-IN" sz="3800" i="1" dirty="0" smtClean="0"/>
              <a:t> </a:t>
            </a:r>
            <a:r>
              <a:rPr lang="en-US" sz="3800" i="1" dirty="0" smtClean="0"/>
              <a:t>(i.e. Private, </a:t>
            </a:r>
            <a:r>
              <a:rPr lang="en-US" sz="3800" i="1" dirty="0"/>
              <a:t>public, protected</a:t>
            </a:r>
            <a:r>
              <a:rPr lang="en-US" sz="3800" i="1" dirty="0" smtClean="0"/>
              <a:t>).</a:t>
            </a:r>
            <a:r>
              <a:rPr lang="en-US" sz="3800" dirty="0"/>
              <a:t> </a:t>
            </a:r>
            <a:endParaRPr lang="en-IN" sz="3800" dirty="0"/>
          </a:p>
          <a:p>
            <a:r>
              <a:rPr lang="en-US" sz="3800" i="1" dirty="0" smtClean="0"/>
              <a:t>Array </a:t>
            </a:r>
            <a:r>
              <a:rPr lang="en-US" sz="3800" i="1" dirty="0"/>
              <a:t>of objects</a:t>
            </a:r>
            <a:endParaRPr lang="en-IN" sz="3800" dirty="0"/>
          </a:p>
          <a:p>
            <a:r>
              <a:rPr lang="en-US" sz="3800" i="1" dirty="0" smtClean="0"/>
              <a:t>Objects </a:t>
            </a:r>
            <a:r>
              <a:rPr lang="en-US" sz="3800" i="1" dirty="0"/>
              <a:t>as function arguments</a:t>
            </a:r>
            <a:endParaRPr lang="en-IN" sz="3800" dirty="0"/>
          </a:p>
          <a:p>
            <a:r>
              <a:rPr lang="en-US" sz="3800" dirty="0"/>
              <a:t> </a:t>
            </a:r>
            <a:r>
              <a:rPr lang="en-US" sz="3800" i="1" dirty="0" smtClean="0"/>
              <a:t>Returning objects</a:t>
            </a:r>
            <a:endParaRPr lang="en-IN" sz="3800" i="1" dirty="0" smtClean="0"/>
          </a:p>
          <a:p>
            <a:r>
              <a:rPr lang="en-US" sz="3800" i="1" dirty="0" smtClean="0"/>
              <a:t>Pointers </a:t>
            </a:r>
            <a:r>
              <a:rPr lang="en-US" sz="3800" i="1" dirty="0"/>
              <a:t>to </a:t>
            </a:r>
            <a:r>
              <a:rPr lang="en-US" sz="3800" i="1" dirty="0" smtClean="0"/>
              <a:t>members</a:t>
            </a:r>
            <a:endParaRPr lang="en-IN" sz="3800" i="1" dirty="0" smtClean="0"/>
          </a:p>
          <a:p>
            <a:r>
              <a:rPr lang="en-US" sz="3800" i="1" dirty="0" smtClean="0"/>
              <a:t>Local classes.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429420"/>
          </a:xfrm>
        </p:spPr>
        <p:txBody>
          <a:bodyPr numCol="2">
            <a:normAutofit fontScale="70000" lnSpcReduction="20000"/>
          </a:bodyPr>
          <a:lstStyle/>
          <a:p>
            <a:pPr>
              <a:buNone/>
            </a:pPr>
            <a:r>
              <a:rPr lang="en-US" b="1" i="1" u="sng" dirty="0" smtClean="0"/>
              <a:t>Constructor </a:t>
            </a:r>
            <a:r>
              <a:rPr lang="en-US" b="1" i="1" u="sng" dirty="0"/>
              <a:t>and </a:t>
            </a:r>
            <a:r>
              <a:rPr lang="en-US" b="1" i="1" u="sng" dirty="0" smtClean="0"/>
              <a:t>Destructor</a:t>
            </a:r>
            <a:r>
              <a:rPr lang="en-US" dirty="0"/>
              <a:t> </a:t>
            </a:r>
            <a:endParaRPr lang="en-IN" dirty="0" smtClean="0"/>
          </a:p>
          <a:p>
            <a:r>
              <a:rPr lang="en-US" dirty="0" smtClean="0"/>
              <a:t>Introduction</a:t>
            </a:r>
            <a:r>
              <a:rPr lang="en-US" dirty="0"/>
              <a:t>  </a:t>
            </a:r>
            <a:endParaRPr lang="en-IN" dirty="0"/>
          </a:p>
          <a:p>
            <a:r>
              <a:rPr lang="en-US" dirty="0" smtClean="0"/>
              <a:t>Constructors</a:t>
            </a:r>
            <a:endParaRPr lang="en-IN" dirty="0"/>
          </a:p>
          <a:p>
            <a:r>
              <a:rPr lang="en-US" dirty="0" smtClean="0"/>
              <a:t>Types </a:t>
            </a:r>
            <a:r>
              <a:rPr lang="en-US" dirty="0"/>
              <a:t>of constructors</a:t>
            </a:r>
            <a:endParaRPr lang="en-IN" dirty="0"/>
          </a:p>
          <a:p>
            <a:r>
              <a:rPr lang="en-US" dirty="0" smtClean="0"/>
              <a:t>Use </a:t>
            </a:r>
            <a:r>
              <a:rPr lang="en-US" dirty="0"/>
              <a:t>of Multiple constructors</a:t>
            </a:r>
            <a:endParaRPr lang="en-IN" dirty="0"/>
          </a:p>
          <a:p>
            <a:r>
              <a:rPr lang="en-US" dirty="0" smtClean="0"/>
              <a:t>Dynamic </a:t>
            </a:r>
            <a:r>
              <a:rPr lang="en-US" dirty="0"/>
              <a:t>initialization of </a:t>
            </a:r>
            <a:r>
              <a:rPr lang="en-US" dirty="0" smtClean="0"/>
              <a:t>objects</a:t>
            </a:r>
            <a:endParaRPr lang="en-IN" dirty="0" smtClean="0"/>
          </a:p>
          <a:p>
            <a:r>
              <a:rPr lang="en-US" dirty="0" smtClean="0"/>
              <a:t>Destructors.</a:t>
            </a:r>
            <a:endParaRPr lang="en-IN" dirty="0" smtClean="0"/>
          </a:p>
          <a:p>
            <a:pPr>
              <a:buNone/>
            </a:pPr>
            <a:endParaRPr lang="en-IN" u="sng" dirty="0" smtClean="0"/>
          </a:p>
          <a:p>
            <a:pPr marL="0">
              <a:buNone/>
            </a:pPr>
            <a:r>
              <a:rPr lang="en-US" b="1" i="1" u="sng" dirty="0" smtClean="0"/>
              <a:t>Operator </a:t>
            </a:r>
            <a:r>
              <a:rPr lang="en-US" b="1" i="1" u="sng" dirty="0"/>
              <a:t>Overloading and type conversion</a:t>
            </a:r>
            <a:endParaRPr lang="en-IN" u="sng" dirty="0"/>
          </a:p>
          <a:p>
            <a:r>
              <a:rPr lang="en-US" i="1" dirty="0" smtClean="0"/>
              <a:t>Introduction</a:t>
            </a:r>
            <a:endParaRPr lang="en-IN" dirty="0"/>
          </a:p>
          <a:p>
            <a:r>
              <a:rPr lang="en-US" i="1" dirty="0" smtClean="0"/>
              <a:t>Defining </a:t>
            </a:r>
            <a:r>
              <a:rPr lang="en-US" i="1" dirty="0"/>
              <a:t>operator </a:t>
            </a:r>
            <a:r>
              <a:rPr lang="en-US" i="1" dirty="0" smtClean="0"/>
              <a:t>overloading</a:t>
            </a:r>
            <a:r>
              <a:rPr lang="en-US" dirty="0"/>
              <a:t> </a:t>
            </a:r>
            <a:endParaRPr lang="en-IN" dirty="0"/>
          </a:p>
          <a:p>
            <a:r>
              <a:rPr lang="en-US" i="1" dirty="0" smtClean="0"/>
              <a:t>Overloading </a:t>
            </a:r>
            <a:r>
              <a:rPr lang="en-US" i="1" dirty="0"/>
              <a:t>(unary, binary operators)</a:t>
            </a:r>
            <a:endParaRPr lang="en-IN" dirty="0"/>
          </a:p>
          <a:p>
            <a:r>
              <a:rPr lang="en-US" i="1" dirty="0" smtClean="0"/>
              <a:t>Overloading </a:t>
            </a:r>
            <a:r>
              <a:rPr lang="en-US" i="1" dirty="0"/>
              <a:t>binary operators using friends</a:t>
            </a:r>
            <a:endParaRPr lang="en-IN" dirty="0"/>
          </a:p>
          <a:p>
            <a:r>
              <a:rPr lang="en-US" i="1" dirty="0" smtClean="0"/>
              <a:t>Rules </a:t>
            </a:r>
            <a:r>
              <a:rPr lang="en-US" i="1" dirty="0"/>
              <a:t>for overloading operators</a:t>
            </a:r>
            <a:endParaRPr lang="en-IN" dirty="0"/>
          </a:p>
          <a:p>
            <a:r>
              <a:rPr lang="en-US" i="1" dirty="0" smtClean="0"/>
              <a:t>Type </a:t>
            </a:r>
            <a:r>
              <a:rPr lang="en-US" i="1" dirty="0"/>
              <a:t>conversion</a:t>
            </a:r>
            <a:endParaRPr lang="en-IN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i="1" u="sng" dirty="0" smtClean="0"/>
              <a:t>Inheritance </a:t>
            </a:r>
            <a:r>
              <a:rPr lang="en-US" b="1" i="1" u="sng" dirty="0"/>
              <a:t>–  Extending </a:t>
            </a:r>
            <a:r>
              <a:rPr lang="en-US" b="1" i="1" u="sng" dirty="0" smtClean="0"/>
              <a:t>class</a:t>
            </a:r>
            <a:endParaRPr lang="en-IN" u="sng" dirty="0"/>
          </a:p>
          <a:p>
            <a:r>
              <a:rPr lang="en-US" i="1" dirty="0" smtClean="0"/>
              <a:t>Introduction</a:t>
            </a:r>
            <a:endParaRPr lang="en-IN" dirty="0"/>
          </a:p>
          <a:p>
            <a:r>
              <a:rPr lang="en-US" i="1" dirty="0" smtClean="0"/>
              <a:t>Types </a:t>
            </a:r>
            <a:r>
              <a:rPr lang="en-US" i="1" dirty="0"/>
              <a:t>of inheritance</a:t>
            </a:r>
            <a:endParaRPr lang="en-IN" dirty="0"/>
          </a:p>
          <a:p>
            <a:r>
              <a:rPr lang="en-US" i="1" dirty="0" smtClean="0"/>
              <a:t>Single </a:t>
            </a:r>
            <a:r>
              <a:rPr lang="en-US" i="1" dirty="0"/>
              <a:t>inheritance</a:t>
            </a:r>
            <a:endParaRPr lang="en-IN" dirty="0"/>
          </a:p>
          <a:p>
            <a:r>
              <a:rPr lang="en-US" i="1" dirty="0" smtClean="0"/>
              <a:t>Multiple inheritance</a:t>
            </a:r>
            <a:endParaRPr lang="en-IN" i="1" dirty="0" smtClean="0"/>
          </a:p>
          <a:p>
            <a:r>
              <a:rPr lang="en-US" i="1" dirty="0" smtClean="0"/>
              <a:t>Multi-level </a:t>
            </a:r>
            <a:r>
              <a:rPr lang="en-US" i="1" dirty="0"/>
              <a:t>inheritance</a:t>
            </a:r>
            <a:endParaRPr lang="en-IN" dirty="0"/>
          </a:p>
          <a:p>
            <a:r>
              <a:rPr lang="en-US" i="1" dirty="0" smtClean="0"/>
              <a:t>Hierarchical inheritance</a:t>
            </a:r>
            <a:endParaRPr lang="en-IN" i="1" dirty="0" smtClean="0"/>
          </a:p>
          <a:p>
            <a:r>
              <a:rPr lang="en-US" i="1" dirty="0" smtClean="0"/>
              <a:t>Hybrid inheritance</a:t>
            </a:r>
          </a:p>
          <a:p>
            <a:pPr>
              <a:buNone/>
            </a:pPr>
            <a:endParaRPr lang="en-IN" dirty="0"/>
          </a:p>
          <a:p>
            <a:pPr marL="0">
              <a:buNone/>
            </a:pPr>
            <a:r>
              <a:rPr lang="en-US" dirty="0"/>
              <a:t> </a:t>
            </a:r>
            <a:r>
              <a:rPr lang="en-US" b="1" i="1" u="sng" dirty="0" smtClean="0"/>
              <a:t>Pointer</a:t>
            </a:r>
            <a:r>
              <a:rPr lang="en-US" b="1" i="1" u="sng" dirty="0"/>
              <a:t>, Virtual Functions &amp; Polymorphism</a:t>
            </a:r>
            <a:r>
              <a:rPr lang="en-US" b="1" i="1" u="sng" dirty="0" smtClean="0"/>
              <a:t>.</a:t>
            </a:r>
            <a:r>
              <a:rPr lang="en-US" u="sng" dirty="0"/>
              <a:t> </a:t>
            </a:r>
            <a:endParaRPr lang="en-IN" u="sng" dirty="0"/>
          </a:p>
          <a:p>
            <a:r>
              <a:rPr lang="en-US" i="1" dirty="0" smtClean="0"/>
              <a:t>Introduction</a:t>
            </a:r>
            <a:r>
              <a:rPr lang="en-US" dirty="0"/>
              <a:t> </a:t>
            </a:r>
            <a:endParaRPr lang="en-IN" dirty="0"/>
          </a:p>
          <a:p>
            <a:r>
              <a:rPr lang="en-US" i="1" dirty="0" smtClean="0"/>
              <a:t>Pointers</a:t>
            </a:r>
            <a:endParaRPr lang="en-IN" dirty="0"/>
          </a:p>
          <a:p>
            <a:r>
              <a:rPr lang="en-US" i="1" dirty="0" smtClean="0"/>
              <a:t>Pointers </a:t>
            </a:r>
            <a:r>
              <a:rPr lang="en-US" i="1" dirty="0"/>
              <a:t>to objects</a:t>
            </a:r>
            <a:endParaRPr lang="en-IN" dirty="0"/>
          </a:p>
          <a:p>
            <a:r>
              <a:rPr lang="en-US" i="1" dirty="0" smtClean="0"/>
              <a:t>This </a:t>
            </a:r>
            <a:r>
              <a:rPr lang="en-US" i="1" dirty="0"/>
              <a:t>pointer</a:t>
            </a:r>
            <a:endParaRPr lang="en-IN" dirty="0"/>
          </a:p>
          <a:p>
            <a:r>
              <a:rPr lang="en-US" i="1" dirty="0" smtClean="0"/>
              <a:t>Pointers </a:t>
            </a:r>
            <a:r>
              <a:rPr lang="en-US" i="1" dirty="0"/>
              <a:t>to derived class</a:t>
            </a:r>
            <a:endParaRPr lang="en-IN" dirty="0"/>
          </a:p>
          <a:p>
            <a:r>
              <a:rPr lang="en-US" i="1" dirty="0" smtClean="0"/>
              <a:t>Virtual functions</a:t>
            </a:r>
            <a:endParaRPr lang="en-IN" dirty="0"/>
          </a:p>
          <a:p>
            <a:r>
              <a:rPr lang="en-US" i="1" dirty="0" smtClean="0"/>
              <a:t>Pure </a:t>
            </a:r>
            <a:r>
              <a:rPr lang="en-US" i="1" dirty="0"/>
              <a:t>virtual functions etc</a:t>
            </a:r>
            <a:r>
              <a:rPr lang="en-US" i="1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</TotalTime>
  <Words>860</Words>
  <Application>Microsoft Office PowerPoint</Application>
  <PresentationFormat>On-screen Show (4:3)</PresentationFormat>
  <Paragraphs>504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About Us</vt:lpstr>
      <vt:lpstr>Why Sanskritik Mantra??</vt:lpstr>
      <vt:lpstr>Courses available at Sanskritik Mantra:</vt:lpstr>
      <vt:lpstr>Courses Modules &amp; Fee Structure  </vt:lpstr>
      <vt:lpstr>C++ Programming Language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 &amp; Advance Java – 12 Weeks</vt:lpstr>
      <vt:lpstr>PowerPoint Presentation</vt:lpstr>
      <vt:lpstr>PowerPoint Presentation</vt:lpstr>
      <vt:lpstr>Web Development &amp; Android Development- 16 Weeks</vt:lpstr>
      <vt:lpstr> Web Development &amp; Android Development - 16 Weeks </vt:lpstr>
      <vt:lpstr>Python &amp; Automation Testing - 16 Weeks</vt:lpstr>
      <vt:lpstr> Python &amp; Automation Testing - 16 Weeks </vt:lpstr>
      <vt:lpstr> Microsoft Certification - 14 Weeks </vt:lpstr>
      <vt:lpstr>Microsoft Certification - 14 Weeks </vt:lpstr>
      <vt:lpstr>Data Analysis &amp; Machine Learning  - 19 Weeks</vt:lpstr>
      <vt:lpstr> Data Analysis &amp; Machine Learning  - 19 Weeks </vt:lpstr>
      <vt:lpstr>HR Training &amp; US IT Recruitment &amp; Finance Training- 16 Weeks</vt:lpstr>
      <vt:lpstr>HR Training &amp; US IT Recruitment &amp; Finance Training - 16 Weeks</vt:lpstr>
      <vt:lpstr>Final Year Project Support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Intel</dc:creator>
  <cp:lastModifiedBy>DELL</cp:lastModifiedBy>
  <cp:revision>80</cp:revision>
  <dcterms:created xsi:type="dcterms:W3CDTF">2019-03-31T10:27:52Z</dcterms:created>
  <dcterms:modified xsi:type="dcterms:W3CDTF">2019-08-29T12:26:02Z</dcterms:modified>
</cp:coreProperties>
</file>