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1480" autoAdjust="0"/>
  </p:normalViewPr>
  <p:slideViewPr>
    <p:cSldViewPr snapToGrid="0">
      <p:cViewPr varScale="1">
        <p:scale>
          <a:sx n="44" d="100"/>
          <a:sy n="44" d="100"/>
        </p:scale>
        <p:origin x="72" y="91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91870" y="1201058"/>
            <a:ext cx="10964254" cy="2387600"/>
          </a:xfrm>
          <a:noFill/>
        </p:spPr>
        <p:txBody>
          <a:bodyPr/>
          <a:lstStyle/>
          <a:p>
            <a:r>
              <a:rPr lang="en-US" dirty="0"/>
              <a:t>Stack Overflow </a:t>
            </a:r>
            <a:br>
              <a:rPr lang="en-US" dirty="0"/>
            </a:br>
            <a:r>
              <a:rPr lang="en-US" dirty="0"/>
              <a:t>Survey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Shubha Pandey</a:t>
            </a:r>
          </a:p>
          <a:p>
            <a:r>
              <a:rPr lang="en-US" dirty="0"/>
              <a:t>11 June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BC21D14-B489-DA6D-2028-016FA72A9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183" y="2231783"/>
            <a:ext cx="3805185" cy="256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8271D-B541-C5C6-3E87-F78C049BF231}"/>
              </a:ext>
            </a:extLst>
          </p:cNvPr>
          <p:cNvSpPr txBox="1"/>
          <p:nvPr/>
        </p:nvSpPr>
        <p:spPr>
          <a:xfrm>
            <a:off x="4637942" y="2231783"/>
            <a:ext cx="59138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Programming Languages In Current and Next Year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Databases </a:t>
            </a:r>
            <a:r>
              <a:rPr lang="en-US" altLang="en-US" sz="2800" dirty="0">
                <a:latin typeface="Arial" panose="020B0604020202020204" pitchFamily="34" charset="0"/>
              </a:rPr>
              <a:t>In Current and Next Year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Current technology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Technology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Demographics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8EBE88-C915-16F8-074F-154F4309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67" y="1574799"/>
            <a:ext cx="4257728" cy="2290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6D14DB-85E7-FF77-A194-E8C3D0C7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33" y="1578314"/>
            <a:ext cx="4257729" cy="2287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16D1E0-D00B-8948-4DB0-09642345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7" y="4099562"/>
            <a:ext cx="4257728" cy="2238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627D13-F4BD-26F3-0771-361276FE5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733" y="4099562"/>
            <a:ext cx="4303763" cy="22382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DD823-0261-5647-5E9C-3DE60480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26" y="1690688"/>
            <a:ext cx="4174197" cy="2292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CB47C-ECC8-BC00-FBB0-1C78609F2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773" y="1588539"/>
            <a:ext cx="4445585" cy="2292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F9EDA-EADA-1685-1F86-7F2009BDB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772" y="3983089"/>
            <a:ext cx="4423101" cy="2388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732B34-B889-43F4-087D-A235FF81E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642" y="4079011"/>
            <a:ext cx="4196681" cy="2292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D6E7-1457-A0C4-406C-38756D65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44" y="1532155"/>
            <a:ext cx="4136022" cy="217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3BE75B-3AF1-1BC0-7EA6-2982FF782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45" y="1551851"/>
            <a:ext cx="4056993" cy="2189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57C59-9A31-FF2D-14D5-53C70C0CD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227" y="3977439"/>
            <a:ext cx="4136022" cy="237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B1D16-0C2D-A033-4CD3-FBFD02D6F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245" y="3977440"/>
            <a:ext cx="4136022" cy="2377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34675"/>
            <a:ext cx="3133237" cy="3133237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1323" y="1825625"/>
            <a:ext cx="69224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📌 Current Usage</a:t>
            </a:r>
          </a:p>
          <a:p>
            <a:r>
              <a:rPr lang="en-US" sz="2000" dirty="0"/>
              <a:t>Python, SQL, and JavaScript dominate language usage.</a:t>
            </a:r>
          </a:p>
          <a:p>
            <a:r>
              <a:rPr lang="en-US" sz="2000" dirty="0"/>
              <a:t>MySQL and PostgreSQL are the most used databases.</a:t>
            </a:r>
          </a:p>
          <a:p>
            <a:r>
              <a:rPr lang="en-US" sz="2000" dirty="0"/>
              <a:t>Windows and Linux are dominant platforms.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Future Demand</a:t>
            </a:r>
          </a:p>
          <a:p>
            <a:r>
              <a:rPr lang="en-US" sz="2000" dirty="0"/>
              <a:t>High intent to learn Go, Rust, TypeScript, and PostgreSQL.</a:t>
            </a:r>
          </a:p>
          <a:p>
            <a:r>
              <a:rPr lang="en-US" sz="2000" dirty="0"/>
              <a:t>Increasing interest in MongoDB, Firebase, and modern platforms like AWS/GCP.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Demographics</a:t>
            </a:r>
          </a:p>
          <a:p>
            <a:r>
              <a:rPr lang="en-US" sz="2000" dirty="0"/>
              <a:t>Most respondents are aged 18–34, with Bachelor’s degree.</a:t>
            </a:r>
          </a:p>
          <a:p>
            <a:r>
              <a:rPr lang="en-US" sz="2000" dirty="0"/>
              <a:t>Highest participation from countries like India, USA, Germany.</a:t>
            </a:r>
          </a:p>
          <a:p>
            <a:r>
              <a:rPr lang="en-US" sz="2000" dirty="0"/>
              <a:t>Majority are students or early-career developers focused on web/mobile development.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036FF31-6E47-1DF6-EEB9-37642EC5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0172"/>
            <a:ext cx="1088487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tools (Python, PostgreSQL, Linux) dominate both current use and future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NoSQL and real-time databases (MongoDB, Firebase) gaining 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Younger developers are shaping future tech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Cloud-native and cross-platform tools are becoming essential.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Focused learning paths should prioritize modern web frameworks, data platforms, and cloud ecosystems.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421199" y="2063707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 and MongoDB are strategic skills to learn.</a:t>
            </a:r>
          </a:p>
          <a:p>
            <a:r>
              <a:rPr lang="en-US" dirty="0"/>
              <a:t>Languages like Python, JavaScript, and SQL remain foundational.</a:t>
            </a:r>
          </a:p>
          <a:p>
            <a:r>
              <a:rPr lang="en-US" dirty="0"/>
              <a:t>Strong preference for open-source, cross-platform, and cloud-compatible tools.</a:t>
            </a:r>
          </a:p>
          <a:p>
            <a:r>
              <a:rPr lang="en-US" dirty="0"/>
              <a:t>Developers should align skill development with industry demand and emerging technologies.</a:t>
            </a:r>
          </a:p>
          <a:p>
            <a:r>
              <a:rPr lang="en-US" dirty="0"/>
              <a:t>Real-time analytics, cloud computing, and scalable data platforms will define future-ready professionals.</a:t>
            </a:r>
          </a:p>
          <a:p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01419" y="2166346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726A8-7274-FE98-81EE-2CC1DC17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750" y="3532447"/>
            <a:ext cx="5378500" cy="3043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097398" y="1630528"/>
            <a:ext cx="7180202" cy="4913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 dashboard summarizes insights from the Stack Overflow Developer Survey.</a:t>
            </a:r>
          </a:p>
          <a:p>
            <a:pPr lvl="1"/>
            <a:r>
              <a:rPr lang="en-US" sz="1200" dirty="0"/>
              <a:t>Covers current and future tech usage along with demographics.</a:t>
            </a:r>
          </a:p>
          <a:p>
            <a:pPr lvl="1"/>
            <a:r>
              <a:rPr lang="en-US" sz="1200" dirty="0"/>
              <a:t>Helps identify industry patterns and developer preferences.</a:t>
            </a:r>
          </a:p>
          <a:p>
            <a:r>
              <a:rPr lang="en-IN" sz="1200" dirty="0"/>
              <a:t>Current Technology Usage</a:t>
            </a:r>
            <a:endParaRPr lang="en-US" sz="1200" dirty="0"/>
          </a:p>
          <a:p>
            <a:pPr lvl="1"/>
            <a:r>
              <a:rPr lang="en-US" sz="1200" b="1" dirty="0"/>
              <a:t>Languages</a:t>
            </a:r>
            <a:r>
              <a:rPr lang="en-US" sz="1200" dirty="0"/>
              <a:t>: JavaScript, Python, SQL are top-used.</a:t>
            </a:r>
          </a:p>
          <a:p>
            <a:pPr lvl="1"/>
            <a:r>
              <a:rPr lang="en-US" sz="1200" b="1" dirty="0"/>
              <a:t>Databases</a:t>
            </a:r>
            <a:r>
              <a:rPr lang="en-US" sz="1200" dirty="0"/>
              <a:t>: MySQL, PostgreSQL, SQLite most common.</a:t>
            </a:r>
          </a:p>
          <a:p>
            <a:pPr lvl="1"/>
            <a:r>
              <a:rPr lang="en-US" sz="1200" b="1" dirty="0"/>
              <a:t>Platforms</a:t>
            </a:r>
            <a:r>
              <a:rPr lang="en-US" sz="1200" dirty="0"/>
              <a:t>: Windows, Linux, macOS preferred environments.</a:t>
            </a:r>
          </a:p>
          <a:p>
            <a:pPr lvl="1"/>
            <a:r>
              <a:rPr lang="en-US" sz="1200" b="1" dirty="0"/>
              <a:t>Web Frameworks</a:t>
            </a:r>
            <a:r>
              <a:rPr lang="en-US" sz="1200" dirty="0"/>
              <a:t>: React.js, Node.js, Angular widely used.</a:t>
            </a:r>
          </a:p>
          <a:p>
            <a:r>
              <a:rPr lang="en-IN" sz="1200" dirty="0"/>
              <a:t>Future Technology Trends</a:t>
            </a:r>
            <a:endParaRPr lang="en-US" sz="1200" dirty="0"/>
          </a:p>
          <a:p>
            <a:pPr lvl="1"/>
            <a:r>
              <a:rPr lang="en-US" sz="1200" b="1" dirty="0"/>
              <a:t>Desired Languages</a:t>
            </a:r>
            <a:r>
              <a:rPr lang="en-US" sz="1200" dirty="0"/>
              <a:t>: Python, Go, TypeScript in demand.</a:t>
            </a:r>
          </a:p>
          <a:p>
            <a:pPr lvl="1"/>
            <a:r>
              <a:rPr lang="en-IN" sz="1200" b="1" dirty="0"/>
              <a:t>Desired Databases</a:t>
            </a:r>
            <a:r>
              <a:rPr lang="en-IN" sz="1200" dirty="0"/>
              <a:t>: PostgreSQL, MongoDB, Redis popular choices.</a:t>
            </a:r>
            <a:endParaRPr lang="en-US" sz="1200" dirty="0"/>
          </a:p>
          <a:p>
            <a:pPr lvl="1"/>
            <a:r>
              <a:rPr lang="en-US" sz="1200" b="1" dirty="0"/>
              <a:t>Preferred Platforms</a:t>
            </a:r>
            <a:r>
              <a:rPr lang="en-US" sz="1200" dirty="0"/>
              <a:t>: Developers prefer modern, cross-platform systems.</a:t>
            </a:r>
          </a:p>
          <a:p>
            <a:pPr lvl="1"/>
            <a:r>
              <a:rPr lang="en-US" sz="1200" b="1" dirty="0"/>
              <a:t>Future Frameworks</a:t>
            </a:r>
            <a:r>
              <a:rPr lang="en-US" sz="1200" dirty="0"/>
              <a:t>: React.js, Vue.js, Next.js trending.</a:t>
            </a:r>
          </a:p>
          <a:p>
            <a:r>
              <a:rPr lang="en-IN" sz="1200" dirty="0"/>
              <a:t>Demographics</a:t>
            </a:r>
            <a:endParaRPr lang="en-US" sz="1200" dirty="0"/>
          </a:p>
          <a:p>
            <a:pPr lvl="1"/>
            <a:r>
              <a:rPr lang="en-US" sz="1200" b="1" dirty="0"/>
              <a:t>Countries</a:t>
            </a:r>
            <a:r>
              <a:rPr lang="en-US" sz="1200" dirty="0"/>
              <a:t>: Majority from the US, India, Germany.</a:t>
            </a:r>
          </a:p>
          <a:p>
            <a:pPr lvl="1"/>
            <a:r>
              <a:rPr lang="en-US" sz="1200" b="1" dirty="0"/>
              <a:t>Age Groups</a:t>
            </a:r>
            <a:r>
              <a:rPr lang="en-US" sz="1200" dirty="0"/>
              <a:t>: Most respondents are aged 25–34.</a:t>
            </a:r>
          </a:p>
          <a:p>
            <a:pPr lvl="1"/>
            <a:r>
              <a:rPr lang="en-US" sz="1200" b="1" dirty="0"/>
              <a:t>Education</a:t>
            </a:r>
            <a:r>
              <a:rPr lang="en-US" sz="1200" dirty="0"/>
              <a:t>: Majority hold Bachelor's or Master's degrees.</a:t>
            </a:r>
          </a:p>
          <a:p>
            <a:pPr lvl="1"/>
            <a:r>
              <a:rPr lang="en-US" sz="1200" b="1" dirty="0"/>
              <a:t>Employment</a:t>
            </a:r>
            <a:r>
              <a:rPr lang="en-US" sz="1200" dirty="0"/>
              <a:t>: Most work full-time in development roles.</a:t>
            </a:r>
          </a:p>
          <a:p>
            <a:r>
              <a:rPr lang="en-US" sz="1200" dirty="0"/>
              <a:t>The insights help employers, educators, and product teams align strategies with developer needs and trends.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048709" y="1540934"/>
            <a:ext cx="7305092" cy="480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</a:rPr>
              <a:t>Purpose of the Report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Analyze developer trends from Stack Overflow's survey data.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Visualize current and future technology preferences.</a:t>
            </a: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Understand developer demographics.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Target Audience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Tech companies and hiring managers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Educators and curriculum designers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Career advisors and policy makers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Developers interested in industry trends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Value of the Report</a:t>
            </a:r>
            <a:endParaRPr lang="en-US" sz="22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Guides recruitment and training strategies.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Supports curriculum planning for tech education.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Helps product teams align tools and platforms with user needs.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Offers developers data-backed career direction.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123079" y="1540934"/>
            <a:ext cx="7089266" cy="4940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Data Source</a:t>
            </a:r>
            <a:endParaRPr lang="en-US" sz="2200" dirty="0"/>
          </a:p>
          <a:p>
            <a:pPr lvl="1"/>
            <a:r>
              <a:rPr lang="en-US" sz="1800" dirty="0"/>
              <a:t>Stack Overflow Developer Survey dataset</a:t>
            </a:r>
          </a:p>
          <a:p>
            <a:pPr lvl="1"/>
            <a:r>
              <a:rPr lang="en-US" sz="2000" dirty="0"/>
              <a:t>Publicly available, structured, and self-reported by developers worldwide</a:t>
            </a:r>
            <a:endParaRPr lang="en-US" sz="2200" dirty="0"/>
          </a:p>
          <a:p>
            <a:r>
              <a:rPr lang="en-IN" sz="2400" dirty="0"/>
              <a:t>Data Collection</a:t>
            </a:r>
            <a:endParaRPr lang="en-US" sz="2200" dirty="0"/>
          </a:p>
          <a:p>
            <a:pPr lvl="1"/>
            <a:r>
              <a:rPr lang="en-IN" sz="1800" dirty="0"/>
              <a:t>Conducted via online survey</a:t>
            </a:r>
            <a:endParaRPr lang="en-US" sz="1800" dirty="0"/>
          </a:p>
          <a:p>
            <a:pPr lvl="1"/>
            <a:r>
              <a:rPr lang="en-US" sz="2000" dirty="0"/>
              <a:t>Includes responses on tools, platforms, roles, preferences, and demographics</a:t>
            </a:r>
            <a:endParaRPr lang="en-US" sz="2200" dirty="0"/>
          </a:p>
          <a:p>
            <a:r>
              <a:rPr lang="en-IN" sz="2400" dirty="0"/>
              <a:t>Data Wrangling and Preprocessing</a:t>
            </a:r>
            <a:endParaRPr lang="en-US" sz="2200" dirty="0"/>
          </a:p>
          <a:p>
            <a:pPr lvl="1"/>
            <a:r>
              <a:rPr lang="en-IN" sz="1800" dirty="0"/>
              <a:t>Handled multi-select columns</a:t>
            </a:r>
          </a:p>
          <a:p>
            <a:pPr lvl="1"/>
            <a:r>
              <a:rPr lang="en-US" sz="1800" dirty="0"/>
              <a:t>Removed null or irrelevant responses</a:t>
            </a:r>
          </a:p>
          <a:p>
            <a:pPr lvl="1"/>
            <a:r>
              <a:rPr lang="en-US" sz="1800" dirty="0"/>
              <a:t>Grouped and aggregated categorical data (e.g., age ranges, education)</a:t>
            </a:r>
          </a:p>
          <a:p>
            <a:pPr lvl="1"/>
            <a:r>
              <a:rPr lang="en-US" sz="1800" dirty="0"/>
              <a:t>Extracted top values using value counts and frequency ranking</a:t>
            </a:r>
          </a:p>
          <a:p>
            <a:pPr lvl="1"/>
            <a:r>
              <a:rPr lang="en-US" sz="1800" dirty="0"/>
              <a:t>Converted some categorical values to numeric for 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AF4BD-B84D-7AA6-4D3A-9A894D33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1"/>
            <a:ext cx="4851922" cy="3243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904D1-E493-6A45-86BC-E41BA02E5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81" y="2506661"/>
            <a:ext cx="5028154" cy="32435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Python are Dominant</a:t>
            </a:r>
          </a:p>
          <a:p>
            <a:r>
              <a:rPr lang="en-US" dirty="0"/>
              <a:t>HTML/CSS &amp; SQL Remain Core</a:t>
            </a:r>
          </a:p>
          <a:p>
            <a:r>
              <a:rPr lang="en-IN" dirty="0"/>
              <a:t>TypeScript Gaining Ground</a:t>
            </a:r>
          </a:p>
          <a:p>
            <a:r>
              <a:rPr lang="en-US" dirty="0"/>
              <a:t>C, C++, Java, C# are Still Strong in Legacy/Enterprise</a:t>
            </a:r>
          </a:p>
          <a:p>
            <a:r>
              <a:rPr lang="en-US" dirty="0"/>
              <a:t>Rust, Go, and Kotlin are Emerging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Python is a Must-Learn</a:t>
            </a:r>
            <a:endParaRPr lang="en-US" dirty="0"/>
          </a:p>
          <a:p>
            <a:r>
              <a:rPr lang="en-US" dirty="0"/>
              <a:t>TypeScript is the Future of Front-End</a:t>
            </a:r>
          </a:p>
          <a:p>
            <a:r>
              <a:rPr lang="en-IN" dirty="0"/>
              <a:t>Full-Stack Developers Need Versatility</a:t>
            </a:r>
          </a:p>
          <a:p>
            <a:r>
              <a:rPr lang="en-US" dirty="0"/>
              <a:t>Modern Systems Programmers Should Learn Rust/Go</a:t>
            </a:r>
          </a:p>
          <a:p>
            <a:r>
              <a:rPr lang="en-IN" dirty="0"/>
              <a:t>Language Ecosystem is Diverse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current year goes here 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databases for the next year goes here.&gt;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3A3CF-BFCA-C052-E1FD-846CCFA1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6661"/>
            <a:ext cx="5027696" cy="3110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7C80C-4375-BE2D-C260-BBDBDDD2B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03" y="2506661"/>
            <a:ext cx="5208750" cy="3110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and PostgreSQL are the most widely used.</a:t>
            </a:r>
          </a:p>
          <a:p>
            <a:r>
              <a:rPr lang="en-US" dirty="0"/>
              <a:t>Oracle and Microsoft SQL Server still retain enterprise usage.</a:t>
            </a:r>
          </a:p>
          <a:p>
            <a:r>
              <a:rPr lang="en-IN" dirty="0"/>
              <a:t>MongoDB leads NoSQL demand.</a:t>
            </a:r>
          </a:p>
          <a:p>
            <a:r>
              <a:rPr lang="en-US" dirty="0"/>
              <a:t>Firebase and Redis remain in top demand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Adoption of real-time and cloud-native databases is rising.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Enterprise demand for Oracle/SQL Server is decreasing among newer talent.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Developers are diversifying across RDBMS and NoSQL depending on use case.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Upskilling in PostgreSQL, MongoDB, and Firebase will align with market trends.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382</TotalTime>
  <Words>961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Stack Overflow  Survey Data Analysis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Shubha Pandey</cp:lastModifiedBy>
  <cp:revision>12</cp:revision>
  <dcterms:created xsi:type="dcterms:W3CDTF">2024-10-30T05:40:03Z</dcterms:created>
  <dcterms:modified xsi:type="dcterms:W3CDTF">2025-06-11T13:21:06Z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