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79" r:id="rId4"/>
    <p:sldId id="258" r:id="rId5"/>
    <p:sldId id="259"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79" d="100"/>
          <a:sy n="79" d="100"/>
        </p:scale>
        <p:origin x="96"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3C0E-D5B2-41B1-851C-19339F978E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57E167-F4B6-4435-8754-43F4780C96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687338-D07E-4968-A1BF-31926B7A0512}"/>
              </a:ext>
            </a:extLst>
          </p:cNvPr>
          <p:cNvSpPr>
            <a:spLocks noGrp="1"/>
          </p:cNvSpPr>
          <p:nvPr>
            <p:ph type="dt" sz="half" idx="10"/>
          </p:nvPr>
        </p:nvSpPr>
        <p:spPr/>
        <p:txBody>
          <a:bodyPr/>
          <a:lstStyle/>
          <a:p>
            <a:fld id="{20C09B89-32BC-4020-ACFE-4D82EF1EED1B}" type="datetimeFigureOut">
              <a:rPr lang="en-IN" smtClean="0"/>
              <a:t>15-07-2019</a:t>
            </a:fld>
            <a:endParaRPr lang="en-IN"/>
          </a:p>
        </p:txBody>
      </p:sp>
      <p:sp>
        <p:nvSpPr>
          <p:cNvPr id="5" name="Footer Placeholder 4">
            <a:extLst>
              <a:ext uri="{FF2B5EF4-FFF2-40B4-BE49-F238E27FC236}">
                <a16:creationId xmlns:a16="http://schemas.microsoft.com/office/drawing/2014/main" id="{4B00149A-8AF4-40E9-AFF8-03F0F7DB96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426BB-2C0E-4F88-B99F-91984C2F2D84}"/>
              </a:ext>
            </a:extLst>
          </p:cNvPr>
          <p:cNvSpPr>
            <a:spLocks noGrp="1"/>
          </p:cNvSpPr>
          <p:nvPr>
            <p:ph type="sldNum" sz="quarter" idx="12"/>
          </p:nvPr>
        </p:nvSpPr>
        <p:spPr/>
        <p:txBody>
          <a:bodyPr/>
          <a:lstStyle/>
          <a:p>
            <a:fld id="{A7CD04B9-7E75-47B5-B4ED-C3FDEDC7FBC0}" type="slidenum">
              <a:rPr lang="en-IN" smtClean="0"/>
              <a:t>‹#›</a:t>
            </a:fld>
            <a:endParaRPr lang="en-IN"/>
          </a:p>
        </p:txBody>
      </p:sp>
    </p:spTree>
    <p:extLst>
      <p:ext uri="{BB962C8B-B14F-4D97-AF65-F5344CB8AC3E}">
        <p14:creationId xmlns:p14="http://schemas.microsoft.com/office/powerpoint/2010/main" val="225400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3DAF-7B30-4BE6-93DE-73D1F6F7A4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6A6B6D-C5E2-42D6-B5CA-1B561F7E79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1DADA-0BEC-40EC-9108-DE20D9BA6135}"/>
              </a:ext>
            </a:extLst>
          </p:cNvPr>
          <p:cNvSpPr>
            <a:spLocks noGrp="1"/>
          </p:cNvSpPr>
          <p:nvPr>
            <p:ph type="dt" sz="half" idx="10"/>
          </p:nvPr>
        </p:nvSpPr>
        <p:spPr/>
        <p:txBody>
          <a:bodyPr/>
          <a:lstStyle/>
          <a:p>
            <a:fld id="{20C09B89-32BC-4020-ACFE-4D82EF1EED1B}" type="datetimeFigureOut">
              <a:rPr lang="en-IN" smtClean="0"/>
              <a:t>15-07-2019</a:t>
            </a:fld>
            <a:endParaRPr lang="en-IN"/>
          </a:p>
        </p:txBody>
      </p:sp>
      <p:sp>
        <p:nvSpPr>
          <p:cNvPr id="5" name="Footer Placeholder 4">
            <a:extLst>
              <a:ext uri="{FF2B5EF4-FFF2-40B4-BE49-F238E27FC236}">
                <a16:creationId xmlns:a16="http://schemas.microsoft.com/office/drawing/2014/main" id="{C4E8782F-7D3C-48E4-B4C6-EBECAC12C0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FEF5CF-645A-4728-AD28-D6E5BEF5D261}"/>
              </a:ext>
            </a:extLst>
          </p:cNvPr>
          <p:cNvSpPr>
            <a:spLocks noGrp="1"/>
          </p:cNvSpPr>
          <p:nvPr>
            <p:ph type="sldNum" sz="quarter" idx="12"/>
          </p:nvPr>
        </p:nvSpPr>
        <p:spPr/>
        <p:txBody>
          <a:bodyPr/>
          <a:lstStyle/>
          <a:p>
            <a:fld id="{A7CD04B9-7E75-47B5-B4ED-C3FDEDC7FBC0}" type="slidenum">
              <a:rPr lang="en-IN" smtClean="0"/>
              <a:t>‹#›</a:t>
            </a:fld>
            <a:endParaRPr lang="en-IN"/>
          </a:p>
        </p:txBody>
      </p:sp>
    </p:spTree>
    <p:extLst>
      <p:ext uri="{BB962C8B-B14F-4D97-AF65-F5344CB8AC3E}">
        <p14:creationId xmlns:p14="http://schemas.microsoft.com/office/powerpoint/2010/main" val="291490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95B89E-473C-45CF-B391-A9B913F91A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E05B15-1AEA-42E1-BEB0-06817F70EA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447AB8-9131-4684-92EC-189A33E15744}"/>
              </a:ext>
            </a:extLst>
          </p:cNvPr>
          <p:cNvSpPr>
            <a:spLocks noGrp="1"/>
          </p:cNvSpPr>
          <p:nvPr>
            <p:ph type="dt" sz="half" idx="10"/>
          </p:nvPr>
        </p:nvSpPr>
        <p:spPr/>
        <p:txBody>
          <a:bodyPr/>
          <a:lstStyle/>
          <a:p>
            <a:fld id="{20C09B89-32BC-4020-ACFE-4D82EF1EED1B}" type="datetimeFigureOut">
              <a:rPr lang="en-IN" smtClean="0"/>
              <a:t>15-07-2019</a:t>
            </a:fld>
            <a:endParaRPr lang="en-IN"/>
          </a:p>
        </p:txBody>
      </p:sp>
      <p:sp>
        <p:nvSpPr>
          <p:cNvPr id="5" name="Footer Placeholder 4">
            <a:extLst>
              <a:ext uri="{FF2B5EF4-FFF2-40B4-BE49-F238E27FC236}">
                <a16:creationId xmlns:a16="http://schemas.microsoft.com/office/drawing/2014/main" id="{157039E8-886D-4244-9FA2-010806967B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31844-1C06-4287-A767-1254F5AE2E5C}"/>
              </a:ext>
            </a:extLst>
          </p:cNvPr>
          <p:cNvSpPr>
            <a:spLocks noGrp="1"/>
          </p:cNvSpPr>
          <p:nvPr>
            <p:ph type="sldNum" sz="quarter" idx="12"/>
          </p:nvPr>
        </p:nvSpPr>
        <p:spPr/>
        <p:txBody>
          <a:bodyPr/>
          <a:lstStyle/>
          <a:p>
            <a:fld id="{A7CD04B9-7E75-47B5-B4ED-C3FDEDC7FBC0}" type="slidenum">
              <a:rPr lang="en-IN" smtClean="0"/>
              <a:t>‹#›</a:t>
            </a:fld>
            <a:endParaRPr lang="en-IN"/>
          </a:p>
        </p:txBody>
      </p:sp>
    </p:spTree>
    <p:extLst>
      <p:ext uri="{BB962C8B-B14F-4D97-AF65-F5344CB8AC3E}">
        <p14:creationId xmlns:p14="http://schemas.microsoft.com/office/powerpoint/2010/main" val="67354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929E-6161-46BB-A619-DD39F24651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FC856F-176D-4492-A76D-35D000ABD0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BDA9BC-C83C-4071-B4E6-327F1D78EAA1}"/>
              </a:ext>
            </a:extLst>
          </p:cNvPr>
          <p:cNvSpPr>
            <a:spLocks noGrp="1"/>
          </p:cNvSpPr>
          <p:nvPr>
            <p:ph type="dt" sz="half" idx="10"/>
          </p:nvPr>
        </p:nvSpPr>
        <p:spPr/>
        <p:txBody>
          <a:bodyPr/>
          <a:lstStyle/>
          <a:p>
            <a:fld id="{20C09B89-32BC-4020-ACFE-4D82EF1EED1B}" type="datetimeFigureOut">
              <a:rPr lang="en-IN" smtClean="0"/>
              <a:t>15-07-2019</a:t>
            </a:fld>
            <a:endParaRPr lang="en-IN"/>
          </a:p>
        </p:txBody>
      </p:sp>
      <p:sp>
        <p:nvSpPr>
          <p:cNvPr id="5" name="Footer Placeholder 4">
            <a:extLst>
              <a:ext uri="{FF2B5EF4-FFF2-40B4-BE49-F238E27FC236}">
                <a16:creationId xmlns:a16="http://schemas.microsoft.com/office/drawing/2014/main" id="{223B9FD8-B607-4168-960F-BD283CBA02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ED169C-D34B-4B36-9778-C182FB94A5C3}"/>
              </a:ext>
            </a:extLst>
          </p:cNvPr>
          <p:cNvSpPr>
            <a:spLocks noGrp="1"/>
          </p:cNvSpPr>
          <p:nvPr>
            <p:ph type="sldNum" sz="quarter" idx="12"/>
          </p:nvPr>
        </p:nvSpPr>
        <p:spPr/>
        <p:txBody>
          <a:bodyPr/>
          <a:lstStyle/>
          <a:p>
            <a:fld id="{A7CD04B9-7E75-47B5-B4ED-C3FDEDC7FBC0}" type="slidenum">
              <a:rPr lang="en-IN" smtClean="0"/>
              <a:t>‹#›</a:t>
            </a:fld>
            <a:endParaRPr lang="en-IN"/>
          </a:p>
        </p:txBody>
      </p:sp>
    </p:spTree>
    <p:extLst>
      <p:ext uri="{BB962C8B-B14F-4D97-AF65-F5344CB8AC3E}">
        <p14:creationId xmlns:p14="http://schemas.microsoft.com/office/powerpoint/2010/main" val="395329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06AB-8667-49FB-B7E1-9D65298F74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4E620E-46F1-44E5-8CE6-DAD6169F9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B7D45-E95B-4377-8FE9-665A6F19F86F}"/>
              </a:ext>
            </a:extLst>
          </p:cNvPr>
          <p:cNvSpPr>
            <a:spLocks noGrp="1"/>
          </p:cNvSpPr>
          <p:nvPr>
            <p:ph type="dt" sz="half" idx="10"/>
          </p:nvPr>
        </p:nvSpPr>
        <p:spPr/>
        <p:txBody>
          <a:bodyPr/>
          <a:lstStyle/>
          <a:p>
            <a:fld id="{20C09B89-32BC-4020-ACFE-4D82EF1EED1B}" type="datetimeFigureOut">
              <a:rPr lang="en-IN" smtClean="0"/>
              <a:t>15-07-2019</a:t>
            </a:fld>
            <a:endParaRPr lang="en-IN"/>
          </a:p>
        </p:txBody>
      </p:sp>
      <p:sp>
        <p:nvSpPr>
          <p:cNvPr id="5" name="Footer Placeholder 4">
            <a:extLst>
              <a:ext uri="{FF2B5EF4-FFF2-40B4-BE49-F238E27FC236}">
                <a16:creationId xmlns:a16="http://schemas.microsoft.com/office/drawing/2014/main" id="{30632711-AB94-43AC-ACB4-34C21C1EB5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6A9A11-065A-428E-B453-813707EEB68A}"/>
              </a:ext>
            </a:extLst>
          </p:cNvPr>
          <p:cNvSpPr>
            <a:spLocks noGrp="1"/>
          </p:cNvSpPr>
          <p:nvPr>
            <p:ph type="sldNum" sz="quarter" idx="12"/>
          </p:nvPr>
        </p:nvSpPr>
        <p:spPr/>
        <p:txBody>
          <a:bodyPr/>
          <a:lstStyle/>
          <a:p>
            <a:fld id="{A7CD04B9-7E75-47B5-B4ED-C3FDEDC7FBC0}" type="slidenum">
              <a:rPr lang="en-IN" smtClean="0"/>
              <a:t>‹#›</a:t>
            </a:fld>
            <a:endParaRPr lang="en-IN"/>
          </a:p>
        </p:txBody>
      </p:sp>
    </p:spTree>
    <p:extLst>
      <p:ext uri="{BB962C8B-B14F-4D97-AF65-F5344CB8AC3E}">
        <p14:creationId xmlns:p14="http://schemas.microsoft.com/office/powerpoint/2010/main" val="58020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2A93-0858-4914-B088-2A9F4167CF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9CB80C-81E9-4C75-951A-001635ECA5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CB980F-0C17-468A-8C9E-FF1FB6B8EB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E7F0F0-67D4-4A32-BDC7-A5103E144EB3}"/>
              </a:ext>
            </a:extLst>
          </p:cNvPr>
          <p:cNvSpPr>
            <a:spLocks noGrp="1"/>
          </p:cNvSpPr>
          <p:nvPr>
            <p:ph type="dt" sz="half" idx="10"/>
          </p:nvPr>
        </p:nvSpPr>
        <p:spPr/>
        <p:txBody>
          <a:bodyPr/>
          <a:lstStyle/>
          <a:p>
            <a:fld id="{20C09B89-32BC-4020-ACFE-4D82EF1EED1B}" type="datetimeFigureOut">
              <a:rPr lang="en-IN" smtClean="0"/>
              <a:t>15-07-2019</a:t>
            </a:fld>
            <a:endParaRPr lang="en-IN"/>
          </a:p>
        </p:txBody>
      </p:sp>
      <p:sp>
        <p:nvSpPr>
          <p:cNvPr id="6" name="Footer Placeholder 5">
            <a:extLst>
              <a:ext uri="{FF2B5EF4-FFF2-40B4-BE49-F238E27FC236}">
                <a16:creationId xmlns:a16="http://schemas.microsoft.com/office/drawing/2014/main" id="{E53027C7-8A3E-4535-90F4-B1135E9A00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CD2A3F-B0A1-41FD-A649-4C98771AB6C5}"/>
              </a:ext>
            </a:extLst>
          </p:cNvPr>
          <p:cNvSpPr>
            <a:spLocks noGrp="1"/>
          </p:cNvSpPr>
          <p:nvPr>
            <p:ph type="sldNum" sz="quarter" idx="12"/>
          </p:nvPr>
        </p:nvSpPr>
        <p:spPr/>
        <p:txBody>
          <a:bodyPr/>
          <a:lstStyle/>
          <a:p>
            <a:fld id="{A7CD04B9-7E75-47B5-B4ED-C3FDEDC7FBC0}" type="slidenum">
              <a:rPr lang="en-IN" smtClean="0"/>
              <a:t>‹#›</a:t>
            </a:fld>
            <a:endParaRPr lang="en-IN"/>
          </a:p>
        </p:txBody>
      </p:sp>
    </p:spTree>
    <p:extLst>
      <p:ext uri="{BB962C8B-B14F-4D97-AF65-F5344CB8AC3E}">
        <p14:creationId xmlns:p14="http://schemas.microsoft.com/office/powerpoint/2010/main" val="18694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796C-BF12-4115-8E57-CCEE7CBF0C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5F9A07-3975-4759-A730-BADBE8350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9CBCA-B7EF-4E9E-B3F9-64DE80E549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2E858B-85EA-4531-925F-397495681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DC810-24C1-4D94-83DF-4C434C311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4633D0-7B5D-4AA7-9F6C-821409F40DE4}"/>
              </a:ext>
            </a:extLst>
          </p:cNvPr>
          <p:cNvSpPr>
            <a:spLocks noGrp="1"/>
          </p:cNvSpPr>
          <p:nvPr>
            <p:ph type="dt" sz="half" idx="10"/>
          </p:nvPr>
        </p:nvSpPr>
        <p:spPr/>
        <p:txBody>
          <a:bodyPr/>
          <a:lstStyle/>
          <a:p>
            <a:fld id="{20C09B89-32BC-4020-ACFE-4D82EF1EED1B}" type="datetimeFigureOut">
              <a:rPr lang="en-IN" smtClean="0"/>
              <a:t>15-07-2019</a:t>
            </a:fld>
            <a:endParaRPr lang="en-IN"/>
          </a:p>
        </p:txBody>
      </p:sp>
      <p:sp>
        <p:nvSpPr>
          <p:cNvPr id="8" name="Footer Placeholder 7">
            <a:extLst>
              <a:ext uri="{FF2B5EF4-FFF2-40B4-BE49-F238E27FC236}">
                <a16:creationId xmlns:a16="http://schemas.microsoft.com/office/drawing/2014/main" id="{6F30E517-874E-44D2-80F8-427814AA4D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BA6453-ADB1-4306-B81E-EE7E6311606F}"/>
              </a:ext>
            </a:extLst>
          </p:cNvPr>
          <p:cNvSpPr>
            <a:spLocks noGrp="1"/>
          </p:cNvSpPr>
          <p:nvPr>
            <p:ph type="sldNum" sz="quarter" idx="12"/>
          </p:nvPr>
        </p:nvSpPr>
        <p:spPr/>
        <p:txBody>
          <a:bodyPr/>
          <a:lstStyle/>
          <a:p>
            <a:fld id="{A7CD04B9-7E75-47B5-B4ED-C3FDEDC7FBC0}" type="slidenum">
              <a:rPr lang="en-IN" smtClean="0"/>
              <a:t>‹#›</a:t>
            </a:fld>
            <a:endParaRPr lang="en-IN"/>
          </a:p>
        </p:txBody>
      </p:sp>
    </p:spTree>
    <p:extLst>
      <p:ext uri="{BB962C8B-B14F-4D97-AF65-F5344CB8AC3E}">
        <p14:creationId xmlns:p14="http://schemas.microsoft.com/office/powerpoint/2010/main" val="321243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84B5-4F94-4297-BC22-53268A95ED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304B28-07F2-4AF9-A9C8-98AD9BA53027}"/>
              </a:ext>
            </a:extLst>
          </p:cNvPr>
          <p:cNvSpPr>
            <a:spLocks noGrp="1"/>
          </p:cNvSpPr>
          <p:nvPr>
            <p:ph type="dt" sz="half" idx="10"/>
          </p:nvPr>
        </p:nvSpPr>
        <p:spPr/>
        <p:txBody>
          <a:bodyPr/>
          <a:lstStyle/>
          <a:p>
            <a:fld id="{20C09B89-32BC-4020-ACFE-4D82EF1EED1B}" type="datetimeFigureOut">
              <a:rPr lang="en-IN" smtClean="0"/>
              <a:t>15-07-2019</a:t>
            </a:fld>
            <a:endParaRPr lang="en-IN"/>
          </a:p>
        </p:txBody>
      </p:sp>
      <p:sp>
        <p:nvSpPr>
          <p:cNvPr id="4" name="Footer Placeholder 3">
            <a:extLst>
              <a:ext uri="{FF2B5EF4-FFF2-40B4-BE49-F238E27FC236}">
                <a16:creationId xmlns:a16="http://schemas.microsoft.com/office/drawing/2014/main" id="{AED68579-3004-4B0B-95F7-B9083F8E70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4C997C-A4C1-4558-8C0D-9831BA3A0600}"/>
              </a:ext>
            </a:extLst>
          </p:cNvPr>
          <p:cNvSpPr>
            <a:spLocks noGrp="1"/>
          </p:cNvSpPr>
          <p:nvPr>
            <p:ph type="sldNum" sz="quarter" idx="12"/>
          </p:nvPr>
        </p:nvSpPr>
        <p:spPr/>
        <p:txBody>
          <a:bodyPr/>
          <a:lstStyle/>
          <a:p>
            <a:fld id="{A7CD04B9-7E75-47B5-B4ED-C3FDEDC7FBC0}" type="slidenum">
              <a:rPr lang="en-IN" smtClean="0"/>
              <a:t>‹#›</a:t>
            </a:fld>
            <a:endParaRPr lang="en-IN"/>
          </a:p>
        </p:txBody>
      </p:sp>
    </p:spTree>
    <p:extLst>
      <p:ext uri="{BB962C8B-B14F-4D97-AF65-F5344CB8AC3E}">
        <p14:creationId xmlns:p14="http://schemas.microsoft.com/office/powerpoint/2010/main" val="84888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104A57-D489-4680-9847-94DD8F2D7330}"/>
              </a:ext>
            </a:extLst>
          </p:cNvPr>
          <p:cNvSpPr>
            <a:spLocks noGrp="1"/>
          </p:cNvSpPr>
          <p:nvPr>
            <p:ph type="dt" sz="half" idx="10"/>
          </p:nvPr>
        </p:nvSpPr>
        <p:spPr/>
        <p:txBody>
          <a:bodyPr/>
          <a:lstStyle/>
          <a:p>
            <a:fld id="{20C09B89-32BC-4020-ACFE-4D82EF1EED1B}" type="datetimeFigureOut">
              <a:rPr lang="en-IN" smtClean="0"/>
              <a:t>15-07-2019</a:t>
            </a:fld>
            <a:endParaRPr lang="en-IN"/>
          </a:p>
        </p:txBody>
      </p:sp>
      <p:sp>
        <p:nvSpPr>
          <p:cNvPr id="3" name="Footer Placeholder 2">
            <a:extLst>
              <a:ext uri="{FF2B5EF4-FFF2-40B4-BE49-F238E27FC236}">
                <a16:creationId xmlns:a16="http://schemas.microsoft.com/office/drawing/2014/main" id="{063923FD-31C8-4C05-A184-E2578D2397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573578-659F-4179-B13F-343AE6D17060}"/>
              </a:ext>
            </a:extLst>
          </p:cNvPr>
          <p:cNvSpPr>
            <a:spLocks noGrp="1"/>
          </p:cNvSpPr>
          <p:nvPr>
            <p:ph type="sldNum" sz="quarter" idx="12"/>
          </p:nvPr>
        </p:nvSpPr>
        <p:spPr/>
        <p:txBody>
          <a:bodyPr/>
          <a:lstStyle/>
          <a:p>
            <a:fld id="{A7CD04B9-7E75-47B5-B4ED-C3FDEDC7FBC0}" type="slidenum">
              <a:rPr lang="en-IN" smtClean="0"/>
              <a:t>‹#›</a:t>
            </a:fld>
            <a:endParaRPr lang="en-IN"/>
          </a:p>
        </p:txBody>
      </p:sp>
    </p:spTree>
    <p:extLst>
      <p:ext uri="{BB962C8B-B14F-4D97-AF65-F5344CB8AC3E}">
        <p14:creationId xmlns:p14="http://schemas.microsoft.com/office/powerpoint/2010/main" val="304372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E855-EEF3-49B6-8EED-B505AD144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688D17-ED2F-401C-8EDB-4CB060FF82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7C186D-D681-4B16-90F6-A8A4E7E81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6F066-9EAD-469B-85C3-1A1D6AA624A7}"/>
              </a:ext>
            </a:extLst>
          </p:cNvPr>
          <p:cNvSpPr>
            <a:spLocks noGrp="1"/>
          </p:cNvSpPr>
          <p:nvPr>
            <p:ph type="dt" sz="half" idx="10"/>
          </p:nvPr>
        </p:nvSpPr>
        <p:spPr/>
        <p:txBody>
          <a:bodyPr/>
          <a:lstStyle/>
          <a:p>
            <a:fld id="{20C09B89-32BC-4020-ACFE-4D82EF1EED1B}" type="datetimeFigureOut">
              <a:rPr lang="en-IN" smtClean="0"/>
              <a:t>15-07-2019</a:t>
            </a:fld>
            <a:endParaRPr lang="en-IN"/>
          </a:p>
        </p:txBody>
      </p:sp>
      <p:sp>
        <p:nvSpPr>
          <p:cNvPr id="6" name="Footer Placeholder 5">
            <a:extLst>
              <a:ext uri="{FF2B5EF4-FFF2-40B4-BE49-F238E27FC236}">
                <a16:creationId xmlns:a16="http://schemas.microsoft.com/office/drawing/2014/main" id="{C3DDDE18-7C1D-4D29-928D-80CD97C888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79BD06-1295-4B90-99BF-DC527C50130A}"/>
              </a:ext>
            </a:extLst>
          </p:cNvPr>
          <p:cNvSpPr>
            <a:spLocks noGrp="1"/>
          </p:cNvSpPr>
          <p:nvPr>
            <p:ph type="sldNum" sz="quarter" idx="12"/>
          </p:nvPr>
        </p:nvSpPr>
        <p:spPr/>
        <p:txBody>
          <a:bodyPr/>
          <a:lstStyle/>
          <a:p>
            <a:fld id="{A7CD04B9-7E75-47B5-B4ED-C3FDEDC7FBC0}" type="slidenum">
              <a:rPr lang="en-IN" smtClean="0"/>
              <a:t>‹#›</a:t>
            </a:fld>
            <a:endParaRPr lang="en-IN"/>
          </a:p>
        </p:txBody>
      </p:sp>
    </p:spTree>
    <p:extLst>
      <p:ext uri="{BB962C8B-B14F-4D97-AF65-F5344CB8AC3E}">
        <p14:creationId xmlns:p14="http://schemas.microsoft.com/office/powerpoint/2010/main" val="1279250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F13D-8B1C-4F63-A5B8-4F9EF14A6E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034208-5F2B-4FF5-8174-CE8ADBA1A5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44A919-401E-44C1-9041-FEC4CA77EE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4F161-1A14-4E15-B91B-2B122CFA6B00}"/>
              </a:ext>
            </a:extLst>
          </p:cNvPr>
          <p:cNvSpPr>
            <a:spLocks noGrp="1"/>
          </p:cNvSpPr>
          <p:nvPr>
            <p:ph type="dt" sz="half" idx="10"/>
          </p:nvPr>
        </p:nvSpPr>
        <p:spPr/>
        <p:txBody>
          <a:bodyPr/>
          <a:lstStyle/>
          <a:p>
            <a:fld id="{20C09B89-32BC-4020-ACFE-4D82EF1EED1B}" type="datetimeFigureOut">
              <a:rPr lang="en-IN" smtClean="0"/>
              <a:t>15-07-2019</a:t>
            </a:fld>
            <a:endParaRPr lang="en-IN"/>
          </a:p>
        </p:txBody>
      </p:sp>
      <p:sp>
        <p:nvSpPr>
          <p:cNvPr id="6" name="Footer Placeholder 5">
            <a:extLst>
              <a:ext uri="{FF2B5EF4-FFF2-40B4-BE49-F238E27FC236}">
                <a16:creationId xmlns:a16="http://schemas.microsoft.com/office/drawing/2014/main" id="{86E007CC-DC98-4B5A-9AD9-8A59C299E1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8769B3-A82D-4CA7-B2A6-BA5CC55B2FF6}"/>
              </a:ext>
            </a:extLst>
          </p:cNvPr>
          <p:cNvSpPr>
            <a:spLocks noGrp="1"/>
          </p:cNvSpPr>
          <p:nvPr>
            <p:ph type="sldNum" sz="quarter" idx="12"/>
          </p:nvPr>
        </p:nvSpPr>
        <p:spPr/>
        <p:txBody>
          <a:bodyPr/>
          <a:lstStyle/>
          <a:p>
            <a:fld id="{A7CD04B9-7E75-47B5-B4ED-C3FDEDC7FBC0}" type="slidenum">
              <a:rPr lang="en-IN" smtClean="0"/>
              <a:t>‹#›</a:t>
            </a:fld>
            <a:endParaRPr lang="en-IN"/>
          </a:p>
        </p:txBody>
      </p:sp>
    </p:spTree>
    <p:extLst>
      <p:ext uri="{BB962C8B-B14F-4D97-AF65-F5344CB8AC3E}">
        <p14:creationId xmlns:p14="http://schemas.microsoft.com/office/powerpoint/2010/main" val="140854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B465A9-A96C-4461-9D68-3245FD738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307FCD-C3C6-4F85-B643-101E28610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94733-E7FD-467B-AC52-8E3F669A05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09B89-32BC-4020-ACFE-4D82EF1EED1B}" type="datetimeFigureOut">
              <a:rPr lang="en-IN" smtClean="0"/>
              <a:t>15-07-2019</a:t>
            </a:fld>
            <a:endParaRPr lang="en-IN"/>
          </a:p>
        </p:txBody>
      </p:sp>
      <p:sp>
        <p:nvSpPr>
          <p:cNvPr id="5" name="Footer Placeholder 4">
            <a:extLst>
              <a:ext uri="{FF2B5EF4-FFF2-40B4-BE49-F238E27FC236}">
                <a16:creationId xmlns:a16="http://schemas.microsoft.com/office/drawing/2014/main" id="{4BB4FCEF-08D9-40D8-9349-11E274CA2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38DFF8-176F-46CF-ABF6-4F3EC22585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04B9-7E75-47B5-B4ED-C3FDEDC7FBC0}" type="slidenum">
              <a:rPr lang="en-IN" smtClean="0"/>
              <a:t>‹#›</a:t>
            </a:fld>
            <a:endParaRPr lang="en-IN"/>
          </a:p>
        </p:txBody>
      </p:sp>
    </p:spTree>
    <p:extLst>
      <p:ext uri="{BB962C8B-B14F-4D97-AF65-F5344CB8AC3E}">
        <p14:creationId xmlns:p14="http://schemas.microsoft.com/office/powerpoint/2010/main" val="201727074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383276" y="1961138"/>
            <a:ext cx="7723763" cy="1669475"/>
          </a:xfrm>
        </p:spPr>
        <p:txBody>
          <a:bodyPr>
            <a:normAutofit/>
          </a:bodyPr>
          <a:lstStyle/>
          <a:p>
            <a:r>
              <a:rPr lang="en-IN" sz="3600" dirty="0">
                <a:latin typeface="Arial" panose="020B0604020202020204" pitchFamily="34" charset="0"/>
                <a:cs typeface="Arial" panose="020B0604020202020204" pitchFamily="34" charset="0"/>
              </a:rPr>
              <a:t>	Exploratory Data Analysis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		Car Sales Data</a:t>
            </a:r>
          </a:p>
        </p:txBody>
      </p:sp>
      <p:sp>
        <p:nvSpPr>
          <p:cNvPr id="3" name="Subtitle 2"/>
          <p:cNvSpPr>
            <a:spLocks noGrp="1"/>
          </p:cNvSpPr>
          <p:nvPr>
            <p:ph type="subTitle" idx="4294967295"/>
          </p:nvPr>
        </p:nvSpPr>
        <p:spPr>
          <a:xfrm>
            <a:off x="3048000" y="3630613"/>
            <a:ext cx="9144000" cy="444500"/>
          </a:xfrm>
        </p:spPr>
        <p:txBody>
          <a:bodyPr>
            <a:normAutofit fontScale="92500" lnSpcReduction="10000"/>
          </a:bodyPr>
          <a:lstStyle/>
          <a:p>
            <a:r>
              <a:rPr lang="en-IN" sz="2800" dirty="0">
                <a:latin typeface="Arial" panose="020B0604020202020204" pitchFamily="34" charset="0"/>
                <a:cs typeface="Arial" panose="020B0604020202020204" pitchFamily="34" charset="0"/>
              </a:rPr>
              <a:t>    Submitted By : Shubha P . C.</a:t>
            </a:r>
          </a:p>
        </p:txBody>
      </p:sp>
    </p:spTree>
    <p:extLst>
      <p:ext uri="{BB962C8B-B14F-4D97-AF65-F5344CB8AC3E}">
        <p14:creationId xmlns:p14="http://schemas.microsoft.com/office/powerpoint/2010/main" val="61325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880" y="283464"/>
            <a:ext cx="10326624" cy="532701"/>
          </a:xfrm>
        </p:spPr>
        <p:txBody>
          <a:bodyPr>
            <a:normAutofit fontScale="90000"/>
          </a:bodyPr>
          <a:lstStyle/>
          <a:p>
            <a:r>
              <a:rPr lang="en-US" dirty="0"/>
              <a:t> </a:t>
            </a:r>
            <a:r>
              <a:rPr lang="en-US" sz="2700" dirty="0">
                <a:latin typeface="Arial" panose="020B0604020202020204" pitchFamily="34" charset="0"/>
                <a:cs typeface="Arial" panose="020B0604020202020204" pitchFamily="34" charset="0"/>
              </a:rPr>
              <a:t>What is the correlation between Mileage and Engine Type</a:t>
            </a:r>
            <a:endParaRPr lang="en-IN" sz="27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883920" y="5897880"/>
            <a:ext cx="10491216" cy="722376"/>
          </a:xfrm>
        </p:spPr>
        <p:txBody>
          <a:bodyPr>
            <a:normAutofit/>
          </a:bodyPr>
          <a:lstStyle/>
          <a:p>
            <a:r>
              <a:rPr lang="en-US" dirty="0"/>
              <a:t>Mileage is higher for Diesel Engines and Gas Engines compared to Petrol and Other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13" y="1005840"/>
            <a:ext cx="10517158" cy="4892040"/>
          </a:xfrm>
          <a:prstGeom prst="rect">
            <a:avLst/>
          </a:prstGeom>
        </p:spPr>
      </p:pic>
    </p:spTree>
    <p:extLst>
      <p:ext uri="{BB962C8B-B14F-4D97-AF65-F5344CB8AC3E}">
        <p14:creationId xmlns:p14="http://schemas.microsoft.com/office/powerpoint/2010/main" val="152804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224" y="244539"/>
            <a:ext cx="9144000" cy="605853"/>
          </a:xfrm>
        </p:spPr>
        <p:txBody>
          <a:bodyPr>
            <a:normAutofit/>
          </a:bodyPr>
          <a:lstStyle/>
          <a:p>
            <a:r>
              <a:rPr lang="en-US" sz="2400" dirty="0">
                <a:latin typeface="Arial" panose="020B0604020202020204" pitchFamily="34" charset="0"/>
                <a:cs typeface="Arial" panose="020B0604020202020204" pitchFamily="34" charset="0"/>
              </a:rPr>
              <a:t>Which cars  sold most based on car size (body)</a:t>
            </a:r>
            <a:endParaRPr lang="en-IN" sz="2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60576" y="5998464"/>
            <a:ext cx="9448800" cy="512064"/>
          </a:xfrm>
        </p:spPr>
        <p:txBody>
          <a:bodyPr>
            <a:noAutofit/>
          </a:bodyPr>
          <a:lstStyle/>
          <a:p>
            <a:r>
              <a:rPr lang="en-US" sz="2200" dirty="0">
                <a:latin typeface="Arial" panose="020B0604020202020204" pitchFamily="34" charset="0"/>
                <a:cs typeface="Arial" panose="020B0604020202020204" pitchFamily="34" charset="0"/>
              </a:rPr>
              <a:t>Highest body type sold was sedan followed by crossover and hatchback. </a:t>
            </a:r>
            <a:r>
              <a:rPr lang="en-US" sz="2200" dirty="0" err="1">
                <a:latin typeface="Arial" panose="020B0604020202020204" pitchFamily="34" charset="0"/>
                <a:cs typeface="Arial" panose="020B0604020202020204" pitchFamily="34" charset="0"/>
              </a:rPr>
              <a:t>Vagon</a:t>
            </a:r>
            <a:r>
              <a:rPr lang="en-US" sz="2200" dirty="0">
                <a:latin typeface="Arial" panose="020B0604020202020204" pitchFamily="34" charset="0"/>
                <a:cs typeface="Arial" panose="020B0604020202020204" pitchFamily="34" charset="0"/>
              </a:rPr>
              <a:t> was the least sold model</a:t>
            </a:r>
            <a:endParaRPr lang="en-IN" sz="22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224" y="932688"/>
            <a:ext cx="10058400" cy="4855464"/>
          </a:xfrm>
          <a:prstGeom prst="rect">
            <a:avLst/>
          </a:prstGeom>
        </p:spPr>
      </p:pic>
    </p:spTree>
    <p:extLst>
      <p:ext uri="{BB962C8B-B14F-4D97-AF65-F5344CB8AC3E}">
        <p14:creationId xmlns:p14="http://schemas.microsoft.com/office/powerpoint/2010/main" val="416603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808" y="207963"/>
            <a:ext cx="9686544" cy="669861"/>
          </a:xfrm>
        </p:spPr>
        <p:txBody>
          <a:bodyPr>
            <a:normAutofit fontScale="90000"/>
          </a:bodyPr>
          <a:lstStyle/>
          <a:p>
            <a:br>
              <a:rPr lang="en-US" sz="24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What is the percentage of cars in the </a:t>
            </a:r>
            <a:r>
              <a:rPr lang="en-US" sz="2200" dirty="0" err="1">
                <a:latin typeface="Arial" panose="020B0604020202020204" pitchFamily="34" charset="0"/>
                <a:cs typeface="Arial" panose="020B0604020202020204" pitchFamily="34" charset="0"/>
              </a:rPr>
              <a:t>Year_bin</a:t>
            </a:r>
            <a:r>
              <a:rPr lang="en-US" sz="2200" dirty="0">
                <a:latin typeface="Arial" panose="020B0604020202020204" pitchFamily="34" charset="0"/>
                <a:cs typeface="Arial" panose="020B0604020202020204" pitchFamily="34" charset="0"/>
              </a:rPr>
              <a:t> that fall in the range "Expensive" and "Average</a:t>
            </a:r>
            <a:r>
              <a:rPr lang="en-US" sz="2200" dirty="0"/>
              <a:t>"</a:t>
            </a:r>
            <a:endParaRPr lang="en-IN" sz="2200" dirty="0"/>
          </a:p>
        </p:txBody>
      </p:sp>
      <p:sp>
        <p:nvSpPr>
          <p:cNvPr id="3" name="Subtitle 2"/>
          <p:cNvSpPr>
            <a:spLocks noGrp="1"/>
          </p:cNvSpPr>
          <p:nvPr>
            <p:ph type="subTitle" idx="1"/>
          </p:nvPr>
        </p:nvSpPr>
        <p:spPr>
          <a:xfrm>
            <a:off x="1402080" y="6217920"/>
            <a:ext cx="9927336" cy="548640"/>
          </a:xfrm>
        </p:spPr>
        <p:txBody>
          <a:bodyPr>
            <a:noAutofit/>
          </a:bodyPr>
          <a:lstStyle/>
          <a:p>
            <a:r>
              <a:rPr lang="en-US" sz="2200" dirty="0">
                <a:latin typeface="Arial" panose="020B0604020202020204" pitchFamily="34" charset="0"/>
                <a:cs typeface="Arial" panose="020B0604020202020204" pitchFamily="34" charset="0"/>
              </a:rPr>
              <a:t>Expensive cars (Price &gt; 100000) have been sold after year 2000.  </a:t>
            </a:r>
          </a:p>
          <a:p>
            <a:r>
              <a:rPr lang="en-US" sz="2200" dirty="0">
                <a:latin typeface="Arial" panose="020B0604020202020204" pitchFamily="34" charset="0"/>
                <a:cs typeface="Arial" panose="020B0604020202020204" pitchFamily="34" charset="0"/>
              </a:rPr>
              <a:t>No expensive cars have been sold before year 2000</a:t>
            </a:r>
            <a:endParaRPr lang="en-IN" sz="2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752" y="1143000"/>
            <a:ext cx="10552176" cy="4773168"/>
          </a:xfrm>
          <a:prstGeom prst="rect">
            <a:avLst/>
          </a:prstGeom>
        </p:spPr>
      </p:pic>
    </p:spTree>
    <p:extLst>
      <p:ext uri="{BB962C8B-B14F-4D97-AF65-F5344CB8AC3E}">
        <p14:creationId xmlns:p14="http://schemas.microsoft.com/office/powerpoint/2010/main" val="2504102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328" y="290259"/>
            <a:ext cx="10427208" cy="816165"/>
          </a:xfrm>
        </p:spPr>
        <p:txBody>
          <a:bodyPr>
            <a:normAutofit/>
          </a:bodyPr>
          <a:lstStyle/>
          <a:p>
            <a:r>
              <a:rPr lang="en-US" sz="2400" dirty="0">
                <a:latin typeface="Arial" panose="020B0604020202020204" pitchFamily="34" charset="0"/>
                <a:cs typeface="Arial" panose="020B0604020202020204" pitchFamily="34" charset="0"/>
              </a:rPr>
              <a:t>What is the proportion of expensive cars that are sold</a:t>
            </a:r>
            <a:endParaRPr lang="en-IN" sz="2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19328" y="6056490"/>
            <a:ext cx="10500360" cy="572910"/>
          </a:xfrm>
        </p:spPr>
        <p:txBody>
          <a:bodyPr>
            <a:noAutofit/>
          </a:bodyPr>
          <a:lstStyle/>
          <a:p>
            <a:r>
              <a:rPr lang="en-US" sz="2000" dirty="0">
                <a:latin typeface="Arial" panose="020B0604020202020204" pitchFamily="34" charset="0"/>
                <a:cs typeface="Arial" panose="020B0604020202020204" pitchFamily="34" charset="0"/>
              </a:rPr>
              <a:t>Expensive cars that are sold is less than 2 percentage of the total cars that are sold</a:t>
            </a:r>
          </a:p>
          <a:p>
            <a:r>
              <a:rPr lang="en-US" sz="2000" dirty="0">
                <a:latin typeface="Arial" panose="020B0604020202020204" pitchFamily="34" charset="0"/>
                <a:cs typeface="Arial" panose="020B0604020202020204" pitchFamily="34" charset="0"/>
              </a:rPr>
              <a:t> ( Expensive is those cars where price &gt; 100000)</a:t>
            </a:r>
            <a:endParaRPr lang="en-IN"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26" y="1316737"/>
            <a:ext cx="10058400" cy="4837176"/>
          </a:xfrm>
          <a:prstGeom prst="rect">
            <a:avLst/>
          </a:prstGeom>
        </p:spPr>
      </p:pic>
    </p:spTree>
    <p:extLst>
      <p:ext uri="{BB962C8B-B14F-4D97-AF65-F5344CB8AC3E}">
        <p14:creationId xmlns:p14="http://schemas.microsoft.com/office/powerpoint/2010/main" val="2052913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9368" y="244539"/>
            <a:ext cx="9144000" cy="450405"/>
          </a:xfrm>
        </p:spPr>
        <p:txBody>
          <a:bodyPr>
            <a:noAutofit/>
          </a:bodyPr>
          <a:lstStyle/>
          <a:p>
            <a:r>
              <a:rPr lang="en-US" sz="2400" dirty="0">
                <a:latin typeface="Arial" panose="020B0604020202020204" pitchFamily="34" charset="0"/>
                <a:cs typeface="Arial" panose="020B0604020202020204" pitchFamily="34" charset="0"/>
              </a:rPr>
              <a:t>Which are the expensive branded cars and how many of them sold</a:t>
            </a:r>
            <a:endParaRPr lang="en-IN" sz="2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67384" y="5532120"/>
            <a:ext cx="9930384" cy="1188720"/>
          </a:xfrm>
        </p:spPr>
        <p:txBody>
          <a:bodyPr>
            <a:noAutofit/>
          </a:bodyPr>
          <a:lstStyle/>
          <a:p>
            <a:pPr algn="just"/>
            <a:r>
              <a:rPr lang="en-US" sz="1800" dirty="0">
                <a:latin typeface="Arial" panose="020B0604020202020204" pitchFamily="34" charset="0"/>
                <a:cs typeface="Arial" panose="020B0604020202020204" pitchFamily="34" charset="0"/>
              </a:rPr>
              <a:t>Mercedes Benz car sold the most in the Expensive variety followed by Land Rover in the second position and BMW. Benz car sale was nearly 5 times more than sale of Land Rover and nearly 8 times more than the sale of BMW. Among the expensive range Nissan, Rolls Royce, Lamborghini, Cadillac and Ford sold least. Medium sales was recorded for Toyota, Porsche , Lexus, Bentley</a:t>
            </a:r>
            <a:endParaRPr lang="en-IN" sz="1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776" y="831754"/>
            <a:ext cx="10058400" cy="4700366"/>
          </a:xfrm>
          <a:prstGeom prst="rect">
            <a:avLst/>
          </a:prstGeom>
        </p:spPr>
      </p:pic>
    </p:spTree>
    <p:extLst>
      <p:ext uri="{BB962C8B-B14F-4D97-AF65-F5344CB8AC3E}">
        <p14:creationId xmlns:p14="http://schemas.microsoft.com/office/powerpoint/2010/main" val="386862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904" y="207963"/>
            <a:ext cx="10838688" cy="523557"/>
          </a:xfrm>
        </p:spPr>
        <p:txBody>
          <a:bodyPr>
            <a:normAutofit/>
          </a:bodyPr>
          <a:lstStyle/>
          <a:p>
            <a:r>
              <a:rPr lang="en-US" sz="2400" dirty="0">
                <a:latin typeface="Arial" panose="020B0604020202020204" pitchFamily="34" charset="0"/>
                <a:cs typeface="Arial" panose="020B0604020202020204" pitchFamily="34" charset="0"/>
              </a:rPr>
              <a:t>What is the price range for the top 3 expensive cars that have been sold</a:t>
            </a:r>
            <a:endParaRPr lang="en-IN" sz="2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234440" y="5980176"/>
            <a:ext cx="9637776" cy="713232"/>
          </a:xfrm>
        </p:spPr>
        <p:txBody>
          <a:bodyPr>
            <a:normAutofit fontScale="55000" lnSpcReduction="20000"/>
          </a:bodyPr>
          <a:lstStyle/>
          <a:p>
            <a:pPr algn="just"/>
            <a:r>
              <a:rPr lang="en-US" dirty="0"/>
              <a:t>Price varies from 50000 to 300000 for the expensive cars with Land Rover starting from a little below 90000 to 30000. Benz price ranges are also quite similar. However BMW price range is from  80000 to 120000. This implies that Land Rover and Mercedes-Benz has more price class with full/medium/start options and various other accessories options. BMW has narrower price distribution and accessories options. BMW pricing is more on a fixed scale. It is therefore observed that the greater prize flexibility the better the sale.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112" y="932688"/>
            <a:ext cx="10771632" cy="4919472"/>
          </a:xfrm>
          <a:prstGeom prst="rect">
            <a:avLst/>
          </a:prstGeom>
        </p:spPr>
      </p:pic>
    </p:spTree>
    <p:extLst>
      <p:ext uri="{BB962C8B-B14F-4D97-AF65-F5344CB8AC3E}">
        <p14:creationId xmlns:p14="http://schemas.microsoft.com/office/powerpoint/2010/main" val="409769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0576" y="-1008189"/>
            <a:ext cx="9144000" cy="2387600"/>
          </a:xfrm>
        </p:spPr>
        <p:txBody>
          <a:bodyPr>
            <a:normAutofit/>
          </a:bodyPr>
          <a:lstStyle/>
          <a:p>
            <a:r>
              <a:rPr lang="en-US" sz="2400" dirty="0">
                <a:latin typeface="Arial" panose="020B0604020202020204" pitchFamily="34" charset="0"/>
                <a:cs typeface="Arial" panose="020B0604020202020204" pitchFamily="34" charset="0"/>
              </a:rPr>
              <a:t>What is the correlation between wheel drive and engine capacity</a:t>
            </a:r>
            <a:endParaRPr lang="en-IN" sz="2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84632" y="5980176"/>
            <a:ext cx="10799064" cy="704088"/>
          </a:xfrm>
        </p:spPr>
        <p:txBody>
          <a:bodyPr>
            <a:normAutofit/>
          </a:bodyPr>
          <a:lstStyle/>
          <a:p>
            <a:pPr algn="just"/>
            <a:r>
              <a:rPr lang="en-US" sz="2000" dirty="0">
                <a:latin typeface="Arial" panose="020B0604020202020204" pitchFamily="34" charset="0"/>
                <a:cs typeface="Arial" panose="020B0604020202020204" pitchFamily="34" charset="0"/>
              </a:rPr>
              <a:t>Front Wheel drive has greater engine capacity as compared to  rear wheel drive and front wheel drive</a:t>
            </a:r>
            <a:endParaRPr lang="en-IN"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115512F-1961-4D92-B0B0-6E4921DDD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696" y="1218696"/>
            <a:ext cx="4420607" cy="4420607"/>
          </a:xfrm>
          <a:prstGeom prst="rect">
            <a:avLst/>
          </a:prstGeom>
        </p:spPr>
      </p:pic>
    </p:spTree>
    <p:extLst>
      <p:ext uri="{BB962C8B-B14F-4D97-AF65-F5344CB8AC3E}">
        <p14:creationId xmlns:p14="http://schemas.microsoft.com/office/powerpoint/2010/main" val="415093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224" y="445707"/>
            <a:ext cx="9144000" cy="486981"/>
          </a:xfrm>
        </p:spPr>
        <p:txBody>
          <a:bodyPr>
            <a:normAutofit fontScale="90000"/>
          </a:bodyPr>
          <a:lstStyle/>
          <a:p>
            <a:r>
              <a:rPr lang="en-US" dirty="0"/>
              <a:t> </a:t>
            </a:r>
            <a:r>
              <a:rPr lang="en-US" sz="2700" dirty="0">
                <a:latin typeface="Arial" panose="020B0604020202020204" pitchFamily="34" charset="0"/>
                <a:cs typeface="Arial" panose="020B0604020202020204" pitchFamily="34" charset="0"/>
              </a:rPr>
              <a:t>What is the car sale type based on Wheel Drive</a:t>
            </a:r>
            <a:endParaRPr lang="en-IN" sz="27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33728" y="5952744"/>
            <a:ext cx="9144000" cy="841248"/>
          </a:xfrm>
        </p:spPr>
        <p:txBody>
          <a:bodyPr>
            <a:normAutofit/>
          </a:bodyPr>
          <a:lstStyle/>
          <a:p>
            <a:pPr algn="l"/>
            <a:r>
              <a:rPr lang="en-US" sz="2200" dirty="0"/>
              <a:t>Front Wheel Drive has the highest sales followed by Full Wheel and least sale is for Rear Wheel Drive</a:t>
            </a:r>
            <a:endParaRPr lang="en-IN"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358" y="932688"/>
            <a:ext cx="10058400" cy="4800600"/>
          </a:xfrm>
          <a:prstGeom prst="rect">
            <a:avLst/>
          </a:prstGeom>
        </p:spPr>
      </p:pic>
    </p:spTree>
    <p:extLst>
      <p:ext uri="{BB962C8B-B14F-4D97-AF65-F5344CB8AC3E}">
        <p14:creationId xmlns:p14="http://schemas.microsoft.com/office/powerpoint/2010/main" val="240309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384" y="162243"/>
            <a:ext cx="9144000" cy="706437"/>
          </a:xfrm>
        </p:spPr>
        <p:txBody>
          <a:bodyPr>
            <a:normAutofit/>
          </a:bodyPr>
          <a:lstStyle/>
          <a:p>
            <a:r>
              <a:rPr lang="en-US" sz="2400" dirty="0">
                <a:latin typeface="Arial" panose="020B0604020202020204" pitchFamily="34" charset="0"/>
                <a:cs typeface="Arial" panose="020B0604020202020204" pitchFamily="34" charset="0"/>
              </a:rPr>
              <a:t>What is the percentage of non registered cars</a:t>
            </a:r>
            <a:endParaRPr lang="en-IN" sz="2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478280" y="5998464"/>
            <a:ext cx="9144000" cy="667512"/>
          </a:xfrm>
        </p:spPr>
        <p:txBody>
          <a:bodyPr>
            <a:normAutofit fontScale="85000" lnSpcReduction="10000"/>
          </a:bodyPr>
          <a:lstStyle/>
          <a:p>
            <a:pPr algn="just"/>
            <a:r>
              <a:rPr lang="en-US" dirty="0">
                <a:latin typeface="Arial" panose="020B0604020202020204" pitchFamily="34" charset="0"/>
                <a:cs typeface="Arial" panose="020B0604020202020204" pitchFamily="34" charset="0"/>
              </a:rPr>
              <a:t>Nearly 2 percentage of cars are not registered. The cars not registered in the country means these have arrived from another country with foreign registration</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96" y="1124712"/>
            <a:ext cx="9619488" cy="4873752"/>
          </a:xfrm>
          <a:prstGeom prst="rect">
            <a:avLst/>
          </a:prstGeom>
        </p:spPr>
      </p:pic>
    </p:spTree>
    <p:extLst>
      <p:ext uri="{BB962C8B-B14F-4D97-AF65-F5344CB8AC3E}">
        <p14:creationId xmlns:p14="http://schemas.microsoft.com/office/powerpoint/2010/main" val="1527698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1392" y="253683"/>
            <a:ext cx="9144000" cy="688149"/>
          </a:xfrm>
        </p:spPr>
        <p:txBody>
          <a:bodyPr>
            <a:normAutofit/>
          </a:bodyPr>
          <a:lstStyle/>
          <a:p>
            <a:r>
              <a:rPr lang="en-IN" sz="2400" dirty="0">
                <a:latin typeface="Arial" panose="020B0604020202020204" pitchFamily="34" charset="0"/>
                <a:cs typeface="Arial" panose="020B0604020202020204" pitchFamily="34" charset="0"/>
              </a:rPr>
              <a:t>What is the correlation between price, mileage, </a:t>
            </a:r>
            <a:r>
              <a:rPr lang="en-IN" sz="2400" dirty="0" err="1">
                <a:latin typeface="Arial" panose="020B0604020202020204" pitchFamily="34" charset="0"/>
                <a:cs typeface="Arial" panose="020B0604020202020204" pitchFamily="34" charset="0"/>
              </a:rPr>
              <a:t>engV</a:t>
            </a:r>
            <a:r>
              <a:rPr lang="en-IN" sz="2400" dirty="0">
                <a:latin typeface="Arial" panose="020B0604020202020204" pitchFamily="34" charset="0"/>
                <a:cs typeface="Arial" panose="020B0604020202020204" pitchFamily="34" charset="0"/>
              </a:rPr>
              <a:t> and year</a:t>
            </a:r>
          </a:p>
        </p:txBody>
      </p:sp>
      <p:sp>
        <p:nvSpPr>
          <p:cNvPr id="3" name="Subtitle 2"/>
          <p:cNvSpPr>
            <a:spLocks noGrp="1"/>
          </p:cNvSpPr>
          <p:nvPr>
            <p:ph type="subTitle" idx="1"/>
          </p:nvPr>
        </p:nvSpPr>
        <p:spPr>
          <a:xfrm>
            <a:off x="1405128" y="6099048"/>
            <a:ext cx="9521952" cy="621792"/>
          </a:xfrm>
        </p:spPr>
        <p:txBody>
          <a:bodyPr>
            <a:noAutofit/>
          </a:bodyPr>
          <a:lstStyle/>
          <a:p>
            <a:pPr marL="342900" indent="-342900" algn="l">
              <a:spcBef>
                <a:spcPts val="0"/>
              </a:spcBef>
              <a:buFont typeface="Arial" panose="020B0604020202020204" pitchFamily="34" charset="0"/>
              <a:buChar char="•"/>
            </a:pPr>
            <a:r>
              <a:rPr lang="en-US" sz="1200" dirty="0">
                <a:latin typeface="Arial" panose="020B0604020202020204" pitchFamily="34" charset="0"/>
                <a:cs typeface="Arial" panose="020B0604020202020204" pitchFamily="34" charset="0"/>
              </a:rPr>
              <a:t>Mileage and Price and  positively </a:t>
            </a:r>
            <a:r>
              <a:rPr lang="en-US" sz="1200" dirty="0" err="1">
                <a:latin typeface="Arial" panose="020B0604020202020204" pitchFamily="34" charset="0"/>
                <a:cs typeface="Arial" panose="020B0604020202020204" pitchFamily="34" charset="0"/>
              </a:rPr>
              <a:t>corelated</a:t>
            </a:r>
            <a:r>
              <a:rPr lang="en-US" sz="1200" dirty="0">
                <a:latin typeface="Arial" panose="020B0604020202020204" pitchFamily="34" charset="0"/>
                <a:cs typeface="Arial" panose="020B0604020202020204" pitchFamily="34" charset="0"/>
              </a:rPr>
              <a:t> with Year</a:t>
            </a:r>
          </a:p>
          <a:p>
            <a:pPr marL="342900" indent="-342900" algn="l">
              <a:spcBef>
                <a:spcPts val="0"/>
              </a:spcBef>
              <a:buFont typeface="Arial" panose="020B0604020202020204" pitchFamily="34" charset="0"/>
              <a:buChar char="•"/>
            </a:pPr>
            <a:r>
              <a:rPr lang="en-US" sz="1200" dirty="0" err="1">
                <a:latin typeface="Arial" panose="020B0604020202020204" pitchFamily="34" charset="0"/>
                <a:cs typeface="Arial" panose="020B0604020202020204" pitchFamily="34" charset="0"/>
              </a:rPr>
              <a:t>engV</a:t>
            </a:r>
            <a:r>
              <a:rPr lang="en-US" sz="1200" dirty="0">
                <a:latin typeface="Arial" panose="020B0604020202020204" pitchFamily="34" charset="0"/>
                <a:cs typeface="Arial" panose="020B0604020202020204" pitchFamily="34" charset="0"/>
              </a:rPr>
              <a:t> is negatively </a:t>
            </a:r>
            <a:r>
              <a:rPr lang="en-US" sz="1200" dirty="0" err="1">
                <a:latin typeface="Arial" panose="020B0604020202020204" pitchFamily="34" charset="0"/>
                <a:cs typeface="Arial" panose="020B0604020202020204" pitchFamily="34" charset="0"/>
              </a:rPr>
              <a:t>corelated</a:t>
            </a:r>
            <a:r>
              <a:rPr lang="en-US" sz="1200" dirty="0">
                <a:latin typeface="Arial" panose="020B0604020202020204" pitchFamily="34" charset="0"/>
                <a:cs typeface="Arial" panose="020B0604020202020204" pitchFamily="34" charset="0"/>
              </a:rPr>
              <a:t> with year</a:t>
            </a:r>
          </a:p>
          <a:p>
            <a:pPr marL="342900" indent="-342900" algn="l">
              <a:spcBef>
                <a:spcPts val="0"/>
              </a:spcBef>
              <a:buFont typeface="Arial" panose="020B0604020202020204" pitchFamily="34" charset="0"/>
              <a:buChar char="•"/>
            </a:pPr>
            <a:r>
              <a:rPr lang="en-US" sz="1200" dirty="0">
                <a:latin typeface="Arial" panose="020B0604020202020204" pitchFamily="34" charset="0"/>
                <a:cs typeface="Arial" panose="020B0604020202020204" pitchFamily="34" charset="0"/>
              </a:rPr>
              <a:t>There is high </a:t>
            </a:r>
            <a:r>
              <a:rPr lang="en-US" sz="1200" dirty="0" err="1">
                <a:latin typeface="Arial" panose="020B0604020202020204" pitchFamily="34" charset="0"/>
                <a:cs typeface="Arial" panose="020B0604020202020204" pitchFamily="34" charset="0"/>
              </a:rPr>
              <a:t>corelation</a:t>
            </a:r>
            <a:r>
              <a:rPr lang="en-US" sz="1200" dirty="0">
                <a:latin typeface="Arial" panose="020B0604020202020204" pitchFamily="34" charset="0"/>
                <a:cs typeface="Arial" panose="020B0604020202020204" pitchFamily="34" charset="0"/>
              </a:rPr>
              <a:t> between price and year</a:t>
            </a:r>
          </a:p>
          <a:p>
            <a:pPr marL="342900" indent="-342900" algn="l">
              <a:spcBef>
                <a:spcPts val="0"/>
              </a:spcBef>
              <a:buFont typeface="Arial" panose="020B0604020202020204" pitchFamily="34" charset="0"/>
              <a:buChar char="•"/>
            </a:pPr>
            <a:r>
              <a:rPr lang="en-US" sz="1200" dirty="0">
                <a:latin typeface="Arial" panose="020B0604020202020204" pitchFamily="34" charset="0"/>
                <a:cs typeface="Arial" panose="020B0604020202020204" pitchFamily="34" charset="0"/>
              </a:rPr>
              <a:t>With high </a:t>
            </a:r>
            <a:r>
              <a:rPr lang="en-US" sz="1200" dirty="0" err="1">
                <a:latin typeface="Arial" panose="020B0604020202020204" pitchFamily="34" charset="0"/>
                <a:cs typeface="Arial" panose="020B0604020202020204" pitchFamily="34" charset="0"/>
              </a:rPr>
              <a:t>corelation</a:t>
            </a:r>
            <a:r>
              <a:rPr lang="en-US" sz="1200" dirty="0">
                <a:latin typeface="Arial" panose="020B0604020202020204" pitchFamily="34" charset="0"/>
                <a:cs typeface="Arial" panose="020B0604020202020204" pitchFamily="34" charset="0"/>
              </a:rPr>
              <a:t> we face redundancy issues</a:t>
            </a:r>
            <a:endParaRPr lang="en-IN" sz="12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0" y="1143000"/>
            <a:ext cx="9509760" cy="4663440"/>
          </a:xfrm>
          <a:prstGeom prst="rect">
            <a:avLst/>
          </a:prstGeom>
        </p:spPr>
      </p:pic>
    </p:spTree>
    <p:extLst>
      <p:ext uri="{BB962C8B-B14F-4D97-AF65-F5344CB8AC3E}">
        <p14:creationId xmlns:p14="http://schemas.microsoft.com/office/powerpoint/2010/main" val="358688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4984" y="1122363"/>
            <a:ext cx="9653016" cy="486981"/>
          </a:xfrm>
        </p:spPr>
        <p:txBody>
          <a:bodyPr>
            <a:normAutofit fontScale="90000"/>
          </a:bodyPr>
          <a:lstStyle/>
          <a:p>
            <a:r>
              <a:rPr lang="en-US" sz="2700" dirty="0">
                <a:latin typeface="Arial" panose="020B0604020202020204" pitchFamily="34" charset="0"/>
                <a:cs typeface="Arial" panose="020B0604020202020204" pitchFamily="34" charset="0"/>
              </a:rPr>
              <a:t>Which year had the highest car sale</a:t>
            </a:r>
            <a:br>
              <a:rPr lang="en-US" b="1" dirty="0"/>
            </a:br>
            <a:endParaRPr lang="en-IN" dirty="0"/>
          </a:p>
        </p:txBody>
      </p:sp>
      <p:sp>
        <p:nvSpPr>
          <p:cNvPr id="3" name="Subtitle 2"/>
          <p:cNvSpPr>
            <a:spLocks noGrp="1"/>
          </p:cNvSpPr>
          <p:nvPr>
            <p:ph type="subTitle" idx="1"/>
          </p:nvPr>
        </p:nvSpPr>
        <p:spPr>
          <a:xfrm>
            <a:off x="1524000" y="5888736"/>
            <a:ext cx="9144000" cy="758952"/>
          </a:xfrm>
        </p:spPr>
        <p:txBody>
          <a:bodyPr>
            <a:normAutofit fontScale="92500"/>
          </a:bodyPr>
          <a:lstStyle/>
          <a:p>
            <a:pPr algn="l"/>
            <a:r>
              <a:rPr lang="en-US" dirty="0">
                <a:latin typeface="Arial" panose="020B0604020202020204" pitchFamily="34" charset="0"/>
                <a:cs typeface="Arial" panose="020B0604020202020204" pitchFamily="34" charset="0"/>
              </a:rPr>
              <a:t>Highest sale was recorded in the year 2008 and minimum sale of cars were during the period 1953 to 1980 when the sale was in single digit</a:t>
            </a:r>
          </a:p>
          <a:p>
            <a:endParaRPr lang="en-US" dirty="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678" y="1322963"/>
            <a:ext cx="9999321" cy="4260714"/>
          </a:xfrm>
          <a:prstGeom prst="rect">
            <a:avLst/>
          </a:prstGeom>
        </p:spPr>
      </p:pic>
    </p:spTree>
    <p:extLst>
      <p:ext uri="{BB962C8B-B14F-4D97-AF65-F5344CB8AC3E}">
        <p14:creationId xmlns:p14="http://schemas.microsoft.com/office/powerpoint/2010/main" val="214521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77253"/>
          </a:xfrm>
        </p:spPr>
        <p:txBody>
          <a:bodyPr>
            <a:normAutofit fontScale="90000"/>
          </a:bodyPr>
          <a:lstStyle/>
          <a:p>
            <a:r>
              <a:rPr lang="en-IN" dirty="0"/>
              <a:t>Conclusion</a:t>
            </a:r>
          </a:p>
        </p:txBody>
      </p:sp>
      <p:sp>
        <p:nvSpPr>
          <p:cNvPr id="3" name="Subtitle 2"/>
          <p:cNvSpPr>
            <a:spLocks noGrp="1"/>
          </p:cNvSpPr>
          <p:nvPr>
            <p:ph type="subTitle" idx="1"/>
          </p:nvPr>
        </p:nvSpPr>
        <p:spPr>
          <a:xfrm>
            <a:off x="1524000" y="1883664"/>
            <a:ext cx="9144000" cy="4297680"/>
          </a:xfrm>
        </p:spPr>
        <p:txBody>
          <a:bodyPr>
            <a:noAutofit/>
          </a:bodyPr>
          <a:lstStyle/>
          <a:p>
            <a:pPr marL="342900" indent="-342900" algn="l">
              <a:buFont typeface="Arial" panose="020B0604020202020204" pitchFamily="34" charset="0"/>
              <a:buChar char="•"/>
            </a:pPr>
            <a:r>
              <a:rPr lang="en-IN" sz="1200" b="1" dirty="0">
                <a:latin typeface="Arial" panose="020B0604020202020204" pitchFamily="34" charset="0"/>
                <a:cs typeface="Arial" panose="020B0604020202020204" pitchFamily="34" charset="0"/>
              </a:rPr>
              <a:t>Car Sales has increased over the years and a remarkable increase can be seen after the year 2000</a:t>
            </a:r>
          </a:p>
          <a:p>
            <a:pPr marL="342900" indent="-342900" algn="l">
              <a:buFont typeface="Arial" panose="020B0604020202020204" pitchFamily="34" charset="0"/>
              <a:buChar char="•"/>
            </a:pPr>
            <a:r>
              <a:rPr lang="en-IN" sz="1200" b="1" dirty="0">
                <a:latin typeface="Arial" panose="020B0604020202020204" pitchFamily="34" charset="0"/>
                <a:cs typeface="Arial" panose="020B0604020202020204" pitchFamily="34" charset="0"/>
              </a:rPr>
              <a:t>Price has increased exponentially since 2011</a:t>
            </a:r>
          </a:p>
          <a:p>
            <a:pPr marL="342900" indent="-342900" algn="l">
              <a:buFont typeface="Arial" panose="020B0604020202020204" pitchFamily="34" charset="0"/>
              <a:buChar char="•"/>
            </a:pPr>
            <a:r>
              <a:rPr lang="en-US" sz="1200" b="1" dirty="0">
                <a:latin typeface="Arial" panose="020B0604020202020204" pitchFamily="34" charset="0"/>
                <a:cs typeface="Arial" panose="020B0604020202020204" pitchFamily="34" charset="0"/>
              </a:rPr>
              <a:t>Highest  car sale was recorded in the year 2008</a:t>
            </a:r>
          </a:p>
          <a:p>
            <a:pPr marL="342900" indent="-342900" algn="l">
              <a:buFont typeface="Arial" panose="020B0604020202020204" pitchFamily="34" charset="0"/>
              <a:buChar char="•"/>
            </a:pPr>
            <a:r>
              <a:rPr lang="en-US" sz="1200" b="1" dirty="0">
                <a:latin typeface="Arial" panose="020B0604020202020204" pitchFamily="34" charset="0"/>
                <a:cs typeface="Arial" panose="020B0604020202020204" pitchFamily="34" charset="0"/>
              </a:rPr>
              <a:t>Years 2008, 2007 and 2012 marked the top 3 car sale years</a:t>
            </a:r>
            <a:endParaRPr lang="en-IN" sz="1200" b="1"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IN" sz="1200" b="1" dirty="0">
                <a:latin typeface="Arial" panose="020B0604020202020204" pitchFamily="34" charset="0"/>
                <a:cs typeface="Arial" panose="020B0604020202020204" pitchFamily="34" charset="0"/>
              </a:rPr>
              <a:t>Expensive cars such as Benz, BMW, Land Rover sale has picked up since 2000</a:t>
            </a:r>
          </a:p>
          <a:p>
            <a:pPr marL="342900" indent="-342900" algn="l">
              <a:buFont typeface="Arial" panose="020B0604020202020204" pitchFamily="34" charset="0"/>
              <a:buChar char="•"/>
            </a:pPr>
            <a:r>
              <a:rPr lang="en-US" sz="1200" b="1" dirty="0">
                <a:latin typeface="Arial" panose="020B0604020202020204" pitchFamily="34" charset="0"/>
                <a:cs typeface="Arial" panose="020B0604020202020204" pitchFamily="34" charset="0"/>
              </a:rPr>
              <a:t>Front Wheel Drive has the highest market value as Front Wheel drive has greater engine pickup</a:t>
            </a:r>
          </a:p>
          <a:p>
            <a:pPr marL="342900" indent="-342900" algn="l">
              <a:buFont typeface="Arial" panose="020B0604020202020204" pitchFamily="34" charset="0"/>
              <a:buChar char="•"/>
            </a:pPr>
            <a:r>
              <a:rPr lang="en-US" sz="1200" b="1" dirty="0">
                <a:latin typeface="Arial" panose="020B0604020202020204" pitchFamily="34" charset="0"/>
                <a:cs typeface="Arial" panose="020B0604020202020204" pitchFamily="34" charset="0"/>
              </a:rPr>
              <a:t>Sedan, crossover and Hatchback are the highest demand car types in the market</a:t>
            </a:r>
          </a:p>
          <a:p>
            <a:pPr marL="342900" indent="-342900" algn="l">
              <a:buFont typeface="Arial" panose="020B0604020202020204" pitchFamily="34" charset="0"/>
              <a:buChar char="•"/>
            </a:pPr>
            <a:r>
              <a:rPr lang="en-US" sz="1200" b="1" dirty="0">
                <a:latin typeface="Arial" panose="020B0604020202020204" pitchFamily="34" charset="0"/>
                <a:cs typeface="Arial" panose="020B0604020202020204" pitchFamily="34" charset="0"/>
              </a:rPr>
              <a:t>Mileage is highest for Petrol followed by Diesel engine, Gas and Others</a:t>
            </a:r>
          </a:p>
          <a:p>
            <a:pPr marL="342900" indent="-342900" algn="l">
              <a:buFont typeface="Arial" panose="020B0604020202020204" pitchFamily="34" charset="0"/>
              <a:buChar char="•"/>
            </a:pPr>
            <a:r>
              <a:rPr lang="en-US" sz="1200" b="1" dirty="0">
                <a:latin typeface="Arial" panose="020B0604020202020204" pitchFamily="34" charset="0"/>
                <a:cs typeface="Arial" panose="020B0604020202020204" pitchFamily="34" charset="0"/>
              </a:rPr>
              <a:t>There are few non registered cars from other countries which is less than 2 percentage</a:t>
            </a:r>
          </a:p>
          <a:p>
            <a:pPr marL="342900" indent="-342900" algn="l">
              <a:buFont typeface="Arial" panose="020B0604020202020204" pitchFamily="34" charset="0"/>
              <a:buChar char="•"/>
            </a:pPr>
            <a:r>
              <a:rPr lang="en-US" sz="1200" b="1" dirty="0">
                <a:latin typeface="Arial" panose="020B0604020202020204" pitchFamily="34" charset="0"/>
                <a:cs typeface="Arial" panose="020B0604020202020204" pitchFamily="34" charset="0"/>
              </a:rPr>
              <a:t>More the price flexibility and car options, the better the car sales .Example Benz Car Sale</a:t>
            </a:r>
          </a:p>
          <a:p>
            <a:pPr marL="342900" indent="-342900" algn="l">
              <a:buFont typeface="Arial" panose="020B0604020202020204" pitchFamily="34" charset="0"/>
              <a:buChar char="•"/>
            </a:pPr>
            <a:r>
              <a:rPr lang="en-US" sz="1200" b="1" dirty="0">
                <a:latin typeface="Arial" panose="020B0604020202020204" pitchFamily="34" charset="0"/>
                <a:cs typeface="Arial" panose="020B0604020202020204" pitchFamily="34" charset="0"/>
              </a:rPr>
              <a:t>Mercedes Benz is the most popular branded model</a:t>
            </a:r>
          </a:p>
          <a:p>
            <a:pPr marL="342900" indent="-342900" algn="l">
              <a:buFont typeface="Arial" panose="020B0604020202020204" pitchFamily="34" charset="0"/>
              <a:buChar char="•"/>
            </a:pPr>
            <a:r>
              <a:rPr lang="en-US" sz="1200" b="1" dirty="0">
                <a:latin typeface="Arial" panose="020B0604020202020204" pitchFamily="34" charset="0"/>
                <a:cs typeface="Arial" panose="020B0604020202020204" pitchFamily="34" charset="0"/>
              </a:rPr>
              <a:t>Sale of Cars with Petrol Engine sale is maximum as Petrol Engine has the highest mileage compared to others</a:t>
            </a:r>
          </a:p>
          <a:p>
            <a:pPr marL="342900" indent="-342900" algn="l">
              <a:buFont typeface="Arial" panose="020B0604020202020204" pitchFamily="34" charset="0"/>
              <a:buChar char="•"/>
            </a:pPr>
            <a:r>
              <a:rPr lang="en-US" sz="1200" b="1" dirty="0">
                <a:latin typeface="Arial" panose="020B0604020202020204" pitchFamily="34" charset="0"/>
                <a:cs typeface="Arial" panose="020B0604020202020204" pitchFamily="34" charset="0"/>
              </a:rPr>
              <a:t>Market for Expensive Cars is mostly in the elite class as very few are sold . Average car sale is very high as against branded models as more middle class customers can afford</a:t>
            </a:r>
          </a:p>
          <a:p>
            <a:pPr marL="342900" indent="-342900" algn="l">
              <a:buFont typeface="Arial" panose="020B0604020202020204" pitchFamily="34" charset="0"/>
              <a:buChar char="•"/>
            </a:pPr>
            <a:r>
              <a:rPr lang="en-US" sz="1200" b="1" dirty="0">
                <a:latin typeface="Arial" panose="020B0604020202020204" pitchFamily="34" charset="0"/>
                <a:cs typeface="Arial" panose="020B0604020202020204" pitchFamily="34" charset="0"/>
              </a:rPr>
              <a:t>Average Car Price mostly is &lt; 10 Lakhs. Expensive models with </a:t>
            </a:r>
            <a:r>
              <a:rPr lang="en-US" sz="1200" b="1">
                <a:latin typeface="Arial" panose="020B0604020202020204" pitchFamily="34" charset="0"/>
                <a:cs typeface="Arial" panose="020B0604020202020204" pitchFamily="34" charset="0"/>
              </a:rPr>
              <a:t>full option cost &gt; </a:t>
            </a:r>
            <a:r>
              <a:rPr lang="en-US" sz="1200" b="1" dirty="0">
                <a:latin typeface="Arial" panose="020B0604020202020204" pitchFamily="34" charset="0"/>
                <a:cs typeface="Arial" panose="020B0604020202020204" pitchFamily="34" charset="0"/>
              </a:rPr>
              <a:t>10 Lakhs</a:t>
            </a:r>
            <a:endParaRPr lang="en-IN" sz="1200" b="1" dirty="0">
              <a:latin typeface="Arial" panose="020B0604020202020204" pitchFamily="34" charset="0"/>
              <a:cs typeface="Arial" panose="020B0604020202020204" pitchFamily="34" charset="0"/>
            </a:endParaRPr>
          </a:p>
          <a:p>
            <a:endParaRPr lang="en-US" sz="800" b="1" dirty="0">
              <a:latin typeface="Arial" panose="020B0604020202020204" pitchFamily="34" charset="0"/>
              <a:cs typeface="Arial" panose="020B0604020202020204" pitchFamily="34" charset="0"/>
            </a:endParaRPr>
          </a:p>
          <a:p>
            <a:endParaRPr lang="en-US" sz="800" b="1" dirty="0">
              <a:latin typeface="Arial" panose="020B0604020202020204" pitchFamily="34" charset="0"/>
              <a:cs typeface="Arial" panose="020B0604020202020204" pitchFamily="34" charset="0"/>
            </a:endParaRPr>
          </a:p>
          <a:p>
            <a:endParaRPr lang="en-US" sz="800" b="1" dirty="0">
              <a:latin typeface="Arial" panose="020B0604020202020204" pitchFamily="34" charset="0"/>
              <a:cs typeface="Arial" panose="020B0604020202020204" pitchFamily="34" charset="0"/>
            </a:endParaRPr>
          </a:p>
          <a:p>
            <a:endParaRPr lang="en-US" sz="800" b="1" dirty="0">
              <a:latin typeface="Arial" panose="020B0604020202020204" pitchFamily="34" charset="0"/>
              <a:cs typeface="Arial" panose="020B0604020202020204" pitchFamily="34" charset="0"/>
            </a:endParaRPr>
          </a:p>
          <a:p>
            <a:endParaRPr lang="en-US" sz="800" b="1" dirty="0">
              <a:latin typeface="Arial" panose="020B0604020202020204" pitchFamily="34" charset="0"/>
              <a:cs typeface="Arial" panose="020B0604020202020204" pitchFamily="34" charset="0"/>
            </a:endParaRPr>
          </a:p>
          <a:p>
            <a:endParaRPr lang="en-US" sz="800" b="1" dirty="0">
              <a:latin typeface="Arial" panose="020B0604020202020204" pitchFamily="34" charset="0"/>
              <a:cs typeface="Arial" panose="020B0604020202020204" pitchFamily="34" charset="0"/>
            </a:endParaRPr>
          </a:p>
          <a:p>
            <a:endParaRPr lang="en-IN" sz="800" b="1" dirty="0">
              <a:latin typeface="Arial" panose="020B0604020202020204" pitchFamily="34" charset="0"/>
              <a:cs typeface="Arial" panose="020B0604020202020204" pitchFamily="34" charset="0"/>
            </a:endParaRPr>
          </a:p>
          <a:p>
            <a:endParaRPr lang="en-IN" sz="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2255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420620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EC57-140F-4DE5-80D5-AAA3CEB0F007}"/>
              </a:ext>
            </a:extLst>
          </p:cNvPr>
          <p:cNvSpPr>
            <a:spLocks noGrp="1"/>
          </p:cNvSpPr>
          <p:nvPr>
            <p:ph type="title"/>
          </p:nvPr>
        </p:nvSpPr>
        <p:spPr>
          <a:xfrm>
            <a:off x="838200" y="365126"/>
            <a:ext cx="10515600" cy="1084296"/>
          </a:xfrm>
        </p:spPr>
        <p:txBody>
          <a:bodyPr>
            <a:normAutofit fontScale="90000"/>
          </a:bodyPr>
          <a:lstStyle/>
          <a:p>
            <a:r>
              <a:rPr lang="en-IN" dirty="0"/>
              <a:t>Which years did the maximum sale of car happen</a:t>
            </a:r>
          </a:p>
        </p:txBody>
      </p:sp>
      <p:pic>
        <p:nvPicPr>
          <p:cNvPr id="4" name="Content Placeholder 3">
            <a:extLst>
              <a:ext uri="{FF2B5EF4-FFF2-40B4-BE49-F238E27FC236}">
                <a16:creationId xmlns:a16="http://schemas.microsoft.com/office/drawing/2014/main" id="{93EBEC09-296D-45B6-9392-3BD8EFAD09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2781"/>
            <a:ext cx="10241604" cy="3710428"/>
          </a:xfrm>
          <a:prstGeom prst="rect">
            <a:avLst/>
          </a:prstGeom>
        </p:spPr>
      </p:pic>
      <p:sp>
        <p:nvSpPr>
          <p:cNvPr id="5" name="Title 1">
            <a:extLst>
              <a:ext uri="{FF2B5EF4-FFF2-40B4-BE49-F238E27FC236}">
                <a16:creationId xmlns:a16="http://schemas.microsoft.com/office/drawing/2014/main" id="{372BA1ED-8F72-4731-8BC2-0DF20C8E644A}"/>
              </a:ext>
            </a:extLst>
          </p:cNvPr>
          <p:cNvSpPr txBox="1">
            <a:spLocks/>
          </p:cNvSpPr>
          <p:nvPr/>
        </p:nvSpPr>
        <p:spPr>
          <a:xfrm>
            <a:off x="838200" y="5459175"/>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Years 2008, 2007 and 2012 topped the sales  with a record high of 1158 cars being sold in 2008 against the 1 single car sold in 1953 and the consecutive decade</a:t>
            </a:r>
          </a:p>
        </p:txBody>
      </p:sp>
    </p:spTree>
    <p:extLst>
      <p:ext uri="{BB962C8B-B14F-4D97-AF65-F5344CB8AC3E}">
        <p14:creationId xmlns:p14="http://schemas.microsoft.com/office/powerpoint/2010/main" val="892058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4271" y="108923"/>
            <a:ext cx="9144000" cy="514413"/>
          </a:xfrm>
        </p:spPr>
        <p:txBody>
          <a:bodyPr>
            <a:normAutofit/>
          </a:bodyPr>
          <a:lstStyle/>
          <a:p>
            <a:r>
              <a:rPr lang="en-IN" sz="2400" dirty="0">
                <a:latin typeface="Arial" panose="020B0604020202020204" pitchFamily="34" charset="0"/>
                <a:cs typeface="Arial" panose="020B0604020202020204" pitchFamily="34" charset="0"/>
              </a:rPr>
              <a:t>How is the Car Sales Trend in timeframe of 20 years</a:t>
            </a:r>
          </a:p>
        </p:txBody>
      </p:sp>
      <p:sp>
        <p:nvSpPr>
          <p:cNvPr id="3" name="Subtitle 2"/>
          <p:cNvSpPr>
            <a:spLocks noGrp="1"/>
          </p:cNvSpPr>
          <p:nvPr>
            <p:ph type="subTitle" idx="1"/>
          </p:nvPr>
        </p:nvSpPr>
        <p:spPr>
          <a:xfrm>
            <a:off x="1414271" y="5009745"/>
            <a:ext cx="10186417" cy="1653702"/>
          </a:xfrm>
        </p:spPr>
        <p:txBody>
          <a:bodyPr>
            <a:normAutofit fontScale="85000" lnSpcReduction="10000"/>
          </a:bodyPr>
          <a:lstStyle/>
          <a:p>
            <a:pPr marL="342900" indent="-342900" algn="just">
              <a:spcBef>
                <a:spcPts val="0"/>
              </a:spcBef>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a:p>
            <a:pPr marL="342900" indent="-342900" algn="just">
              <a:lnSpc>
                <a:spcPct val="120000"/>
              </a:lnSpc>
              <a:spcBef>
                <a:spcPts val="100"/>
              </a:spcBef>
              <a:spcAft>
                <a:spcPts val="100"/>
              </a:spcAft>
              <a:buFont typeface="Arial" panose="020B0604020202020204" pitchFamily="34" charset="0"/>
              <a:buChar char="•"/>
            </a:pPr>
            <a:r>
              <a:rPr lang="en-US" sz="1200" dirty="0">
                <a:latin typeface="Arial" panose="020B0604020202020204" pitchFamily="34" charset="0"/>
                <a:cs typeface="Arial" panose="020B0604020202020204" pitchFamily="34" charset="0"/>
              </a:rPr>
              <a:t>Latest :  Years :2000 – 2016</a:t>
            </a:r>
          </a:p>
          <a:p>
            <a:pPr marL="342900" indent="-342900" algn="just">
              <a:lnSpc>
                <a:spcPct val="120000"/>
              </a:lnSpc>
              <a:spcBef>
                <a:spcPts val="100"/>
              </a:spcBef>
              <a:spcAft>
                <a:spcPts val="100"/>
              </a:spcAft>
              <a:buFont typeface="Arial" panose="020B0604020202020204" pitchFamily="34" charset="0"/>
              <a:buChar char="•"/>
            </a:pPr>
            <a:r>
              <a:rPr lang="en-US" sz="1200" dirty="0">
                <a:latin typeface="Arial" panose="020B0604020202020204" pitchFamily="34" charset="0"/>
                <a:cs typeface="Arial" panose="020B0604020202020204" pitchFamily="34" charset="0"/>
              </a:rPr>
              <a:t>Medium: 1980 – 2000</a:t>
            </a:r>
          </a:p>
          <a:p>
            <a:pPr marL="342900" indent="-342900" algn="just">
              <a:lnSpc>
                <a:spcPct val="120000"/>
              </a:lnSpc>
              <a:spcBef>
                <a:spcPts val="100"/>
              </a:spcBef>
              <a:spcAft>
                <a:spcPts val="100"/>
              </a:spcAft>
              <a:buFont typeface="Arial" panose="020B0604020202020204" pitchFamily="34" charset="0"/>
              <a:buChar char="•"/>
            </a:pPr>
            <a:r>
              <a:rPr lang="en-US" sz="1200" dirty="0">
                <a:latin typeface="Arial" panose="020B0604020202020204" pitchFamily="34" charset="0"/>
                <a:cs typeface="Arial" panose="020B0604020202020204" pitchFamily="34" charset="0"/>
              </a:rPr>
              <a:t>Older: 1953 – 1980</a:t>
            </a:r>
          </a:p>
          <a:p>
            <a:pPr marL="342900" indent="-342900" algn="just">
              <a:spcBef>
                <a:spcPts val="0"/>
              </a:spcBef>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342900" indent="-342900" algn="just">
              <a:spcBef>
                <a:spcPts val="0"/>
              </a:spcBef>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algn="just">
              <a:spcBef>
                <a:spcPts val="0"/>
              </a:spcBef>
            </a:pPr>
            <a:r>
              <a:rPr lang="en-US" sz="1200" dirty="0">
                <a:latin typeface="Arial" panose="020B0604020202020204" pitchFamily="34" charset="0"/>
                <a:cs typeface="Arial" panose="020B0604020202020204" pitchFamily="34" charset="0"/>
              </a:rPr>
              <a:t> The above graph shows  the surge in car sales  after year 2000 </a:t>
            </a:r>
          </a:p>
          <a:p>
            <a:pPr algn="just"/>
            <a:r>
              <a:rPr lang="en-US" sz="1200" dirty="0">
                <a:latin typeface="Arial" panose="020B0604020202020204" pitchFamily="34" charset="0"/>
                <a:cs typeface="Arial" panose="020B0604020202020204" pitchFamily="34" charset="0"/>
              </a:rPr>
              <a:t>Car Sales was less than  50 from 1953 to 1989. Car Sales improved a lot the following years and crossed 200 after 2000. Expensive cars found market since  the year 2000</a:t>
            </a:r>
          </a:p>
          <a:p>
            <a:pPr algn="just"/>
            <a:r>
              <a:rPr lang="en-US" sz="1200" dirty="0">
                <a:latin typeface="Arial" panose="020B0604020202020204" pitchFamily="34" charset="0"/>
                <a:cs typeface="Arial" panose="020B0604020202020204" pitchFamily="34" charset="0"/>
              </a:rPr>
              <a:t>In the graph, 2000 to 2020 sale is  8 times  more than  the previous timeframe ( 1980 - 2000) </a:t>
            </a:r>
            <a:endParaRPr lang="en-IN" sz="1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82" y="710120"/>
            <a:ext cx="9896790" cy="4108768"/>
          </a:xfrm>
          <a:prstGeom prst="rect">
            <a:avLst/>
          </a:prstGeom>
        </p:spPr>
      </p:pic>
    </p:spTree>
    <p:extLst>
      <p:ext uri="{BB962C8B-B14F-4D97-AF65-F5344CB8AC3E}">
        <p14:creationId xmlns:p14="http://schemas.microsoft.com/office/powerpoint/2010/main" val="26931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976" y="500571"/>
            <a:ext cx="9144000" cy="706437"/>
          </a:xfrm>
        </p:spPr>
        <p:txBody>
          <a:bodyPr>
            <a:normAutofit fontScale="90000"/>
          </a:bodyPr>
          <a:lstStyle/>
          <a:p>
            <a:r>
              <a:rPr lang="en-US" sz="2700" dirty="0">
                <a:latin typeface="Arial" panose="020B0604020202020204" pitchFamily="34" charset="0"/>
                <a:cs typeface="Arial" panose="020B0604020202020204" pitchFamily="34" charset="0"/>
              </a:rPr>
              <a:t>What is the car price trend since 1953</a:t>
            </a:r>
            <a:br>
              <a:rPr lang="en-US" b="1" dirty="0"/>
            </a:br>
            <a:endParaRPr lang="en-IN" dirty="0"/>
          </a:p>
        </p:txBody>
      </p:sp>
      <p:sp>
        <p:nvSpPr>
          <p:cNvPr id="3" name="Subtitle 2"/>
          <p:cNvSpPr>
            <a:spLocks noGrp="1"/>
          </p:cNvSpPr>
          <p:nvPr>
            <p:ph type="subTitle" idx="1"/>
          </p:nvPr>
        </p:nvSpPr>
        <p:spPr>
          <a:xfrm>
            <a:off x="1414272" y="5925312"/>
            <a:ext cx="9144000" cy="777240"/>
          </a:xfrm>
        </p:spPr>
        <p:txBody>
          <a:bodyPr>
            <a:normAutofit fontScale="47500" lnSpcReduction="20000"/>
          </a:bodyPr>
          <a:lstStyle/>
          <a:p>
            <a:pPr algn="just"/>
            <a:r>
              <a:rPr lang="en-US" sz="3100" dirty="0">
                <a:latin typeface="Arial" panose="020B0604020202020204" pitchFamily="34" charset="0"/>
                <a:cs typeface="Arial" panose="020B0604020202020204" pitchFamily="34" charset="0"/>
              </a:rPr>
              <a:t>There has been a steady increase in price between year 1953 and 2000. Price has increased substantially  since 2000 and is quite high since year 2011. There are outliers since 2007 onwards. This means that cost of cars have had a gradual increase in price. Example: Toyota car sale that began with as low as 600 in 1979 has a price tag of 99999 </a:t>
            </a:r>
          </a:p>
          <a:p>
            <a:pPr algn="just"/>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15" y="632732"/>
            <a:ext cx="5950085" cy="2198017"/>
          </a:xfrm>
          <a:prstGeom prst="rect">
            <a:avLst/>
          </a:prstGeom>
        </p:spPr>
      </p:pic>
      <p:pic>
        <p:nvPicPr>
          <p:cNvPr id="6" name="Picture 5">
            <a:extLst>
              <a:ext uri="{FF2B5EF4-FFF2-40B4-BE49-F238E27FC236}">
                <a16:creationId xmlns:a16="http://schemas.microsoft.com/office/drawing/2014/main" id="{A744C4C1-B710-4E5E-9A92-3F5DC052B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975" y="632732"/>
            <a:ext cx="5623301" cy="2198017"/>
          </a:xfrm>
          <a:prstGeom prst="rect">
            <a:avLst/>
          </a:prstGeom>
        </p:spPr>
      </p:pic>
      <p:pic>
        <p:nvPicPr>
          <p:cNvPr id="12" name="Picture 11">
            <a:extLst>
              <a:ext uri="{FF2B5EF4-FFF2-40B4-BE49-F238E27FC236}">
                <a16:creationId xmlns:a16="http://schemas.microsoft.com/office/drawing/2014/main" id="{354C1C22-CBD3-4563-BFCA-B913B806B0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915" y="3046878"/>
            <a:ext cx="5950085" cy="2429360"/>
          </a:xfrm>
          <a:prstGeom prst="rect">
            <a:avLst/>
          </a:prstGeom>
        </p:spPr>
      </p:pic>
      <p:pic>
        <p:nvPicPr>
          <p:cNvPr id="14" name="Picture 13">
            <a:extLst>
              <a:ext uri="{FF2B5EF4-FFF2-40B4-BE49-F238E27FC236}">
                <a16:creationId xmlns:a16="http://schemas.microsoft.com/office/drawing/2014/main" id="{6F7C756E-98C0-4034-9E38-1C8948D249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046878"/>
            <a:ext cx="5319775" cy="2429360"/>
          </a:xfrm>
          <a:prstGeom prst="rect">
            <a:avLst/>
          </a:prstGeom>
        </p:spPr>
      </p:pic>
    </p:spTree>
    <p:extLst>
      <p:ext uri="{BB962C8B-B14F-4D97-AF65-F5344CB8AC3E}">
        <p14:creationId xmlns:p14="http://schemas.microsoft.com/office/powerpoint/2010/main" val="354635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5128" y="149701"/>
            <a:ext cx="9144000" cy="523557"/>
          </a:xfrm>
        </p:spPr>
        <p:txBody>
          <a:bodyPr>
            <a:normAutofit fontScale="90000"/>
          </a:bodyPr>
          <a:lstStyle/>
          <a:p>
            <a:r>
              <a:rPr lang="en-US" dirty="0"/>
              <a:t> </a:t>
            </a:r>
            <a:r>
              <a:rPr lang="en-US" sz="2700" dirty="0">
                <a:latin typeface="Arial" panose="020B0604020202020204" pitchFamily="34" charset="0"/>
                <a:cs typeface="Arial" panose="020B0604020202020204" pitchFamily="34" charset="0"/>
              </a:rPr>
              <a:t>Which Engine Type sold the most</a:t>
            </a:r>
            <a:endParaRPr lang="en-IN" sz="27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469136" y="5943600"/>
            <a:ext cx="9144000" cy="676656"/>
          </a:xfrm>
        </p:spPr>
        <p:txBody>
          <a:bodyPr>
            <a:normAutofit fontScale="85000" lnSpcReduction="10000"/>
          </a:bodyPr>
          <a:lstStyle/>
          <a:p>
            <a:r>
              <a:rPr lang="en-US" dirty="0"/>
              <a:t>Petrol Engine sale was maximum with nearly 50 percent followed by Diesel which was 30 percentage and Gas engine  sale was 15 percentage and Others was 5 percentage</a:t>
            </a:r>
            <a:endParaRPr lang="en-IN" dirty="0"/>
          </a:p>
        </p:txBody>
      </p:sp>
      <p:pic>
        <p:nvPicPr>
          <p:cNvPr id="6" name="Picture 5">
            <a:extLst>
              <a:ext uri="{FF2B5EF4-FFF2-40B4-BE49-F238E27FC236}">
                <a16:creationId xmlns:a16="http://schemas.microsoft.com/office/drawing/2014/main" id="{63EC5E64-CF5F-4DF5-A654-726495A7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191" y="1611515"/>
            <a:ext cx="4585745" cy="3848977"/>
          </a:xfrm>
          <a:prstGeom prst="rect">
            <a:avLst/>
          </a:prstGeom>
        </p:spPr>
      </p:pic>
      <p:pic>
        <p:nvPicPr>
          <p:cNvPr id="8" name="Picture 7">
            <a:extLst>
              <a:ext uri="{FF2B5EF4-FFF2-40B4-BE49-F238E27FC236}">
                <a16:creationId xmlns:a16="http://schemas.microsoft.com/office/drawing/2014/main" id="{388E08E0-93C2-4858-A4F3-6F8350E4E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6138" y="1940704"/>
            <a:ext cx="5068455" cy="3544107"/>
          </a:xfrm>
          <a:prstGeom prst="rect">
            <a:avLst/>
          </a:prstGeom>
        </p:spPr>
      </p:pic>
    </p:spTree>
    <p:extLst>
      <p:ext uri="{BB962C8B-B14F-4D97-AF65-F5344CB8AC3E}">
        <p14:creationId xmlns:p14="http://schemas.microsoft.com/office/powerpoint/2010/main" val="155710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832" y="198819"/>
            <a:ext cx="9144000" cy="349821"/>
          </a:xfrm>
        </p:spPr>
        <p:txBody>
          <a:bodyPr>
            <a:noAutofit/>
          </a:bodyPr>
          <a:lstStyle/>
          <a:p>
            <a:r>
              <a:rPr lang="en-US" sz="2400" dirty="0"/>
              <a:t>What </a:t>
            </a:r>
            <a:r>
              <a:rPr lang="en-US" sz="2400" dirty="0">
                <a:latin typeface="Arial" panose="020B0604020202020204" pitchFamily="34" charset="0"/>
                <a:cs typeface="Arial" panose="020B0604020202020204" pitchFamily="34" charset="0"/>
              </a:rPr>
              <a:t>has</a:t>
            </a:r>
            <a:r>
              <a:rPr lang="en-US" sz="2400" dirty="0"/>
              <a:t> been the distribution of price</a:t>
            </a:r>
            <a:endParaRPr lang="en-IN" sz="2400" dirty="0"/>
          </a:p>
        </p:txBody>
      </p:sp>
      <p:sp>
        <p:nvSpPr>
          <p:cNvPr id="3" name="Subtitle 2"/>
          <p:cNvSpPr>
            <a:spLocks noGrp="1"/>
          </p:cNvSpPr>
          <p:nvPr>
            <p:ph type="subTitle" idx="1"/>
          </p:nvPr>
        </p:nvSpPr>
        <p:spPr>
          <a:xfrm>
            <a:off x="1258824" y="5074222"/>
            <a:ext cx="9951720" cy="1655762"/>
          </a:xfrm>
        </p:spPr>
        <p:txBody>
          <a:bodyPr/>
          <a:lstStyle/>
          <a:p>
            <a:pPr algn="just"/>
            <a:r>
              <a:rPr lang="en-US" dirty="0"/>
              <a:t> </a:t>
            </a:r>
            <a:r>
              <a:rPr lang="en-US" sz="2200" dirty="0">
                <a:latin typeface="Arial" panose="020B0604020202020204" pitchFamily="34" charset="0"/>
                <a:cs typeface="Arial" panose="020B0604020202020204" pitchFamily="34" charset="0"/>
              </a:rPr>
              <a:t>Price mostly is in the range 0 to 100000. Very few cars has price range   above 100000</a:t>
            </a:r>
            <a:endParaRPr lang="en-IN" sz="22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32" y="858369"/>
            <a:ext cx="10058400" cy="4215853"/>
          </a:xfrm>
          <a:prstGeom prst="rect">
            <a:avLst/>
          </a:prstGeom>
        </p:spPr>
      </p:pic>
    </p:spTree>
    <p:extLst>
      <p:ext uri="{BB962C8B-B14F-4D97-AF65-F5344CB8AC3E}">
        <p14:creationId xmlns:p14="http://schemas.microsoft.com/office/powerpoint/2010/main" val="356030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768" y="418275"/>
            <a:ext cx="9144000" cy="715581"/>
          </a:xfrm>
        </p:spPr>
        <p:txBody>
          <a:bodyPr>
            <a:normAutofit/>
          </a:bodyPr>
          <a:lstStyle/>
          <a:p>
            <a:r>
              <a:rPr lang="en-US" sz="2400" dirty="0">
                <a:latin typeface="Arial" panose="020B0604020202020204" pitchFamily="34" charset="0"/>
                <a:cs typeface="Arial" panose="020B0604020202020204" pitchFamily="34" charset="0"/>
              </a:rPr>
              <a:t>What has been the distribution of mileage</a:t>
            </a:r>
            <a:endParaRPr lang="en-IN" sz="2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975360" y="5824728"/>
            <a:ext cx="10015728" cy="923544"/>
          </a:xfrm>
        </p:spPr>
        <p:txBody>
          <a:bodyPr/>
          <a:lstStyle/>
          <a:p>
            <a:pPr algn="just"/>
            <a:r>
              <a:rPr lang="en-US" dirty="0"/>
              <a:t>Mileage lies mostly in the range 90 to 250. There has been outliers with mileage 1 , 2 </a:t>
            </a:r>
            <a:r>
              <a:rPr lang="en-US" dirty="0" err="1"/>
              <a:t>etc</a:t>
            </a:r>
            <a:r>
              <a:rPr lang="en-US" dirty="0"/>
              <a:t> that has been recorded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768" y="1450863"/>
            <a:ext cx="10058400" cy="4245849"/>
          </a:xfrm>
          <a:prstGeom prst="rect">
            <a:avLst/>
          </a:prstGeom>
        </p:spPr>
      </p:pic>
    </p:spTree>
    <p:extLst>
      <p:ext uri="{BB962C8B-B14F-4D97-AF65-F5344CB8AC3E}">
        <p14:creationId xmlns:p14="http://schemas.microsoft.com/office/powerpoint/2010/main" val="3224572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496" y="354267"/>
            <a:ext cx="9144000" cy="505269"/>
          </a:xfrm>
        </p:spPr>
        <p:txBody>
          <a:bodyPr>
            <a:normAutofit/>
          </a:bodyPr>
          <a:lstStyle/>
          <a:p>
            <a:r>
              <a:rPr lang="en-IN" sz="2400" dirty="0">
                <a:latin typeface="Arial" panose="020B0604020202020204" pitchFamily="34" charset="0"/>
                <a:cs typeface="Arial" panose="020B0604020202020204" pitchFamily="34" charset="0"/>
              </a:rPr>
              <a:t>Which car model sold most</a:t>
            </a:r>
          </a:p>
        </p:txBody>
      </p:sp>
      <p:sp>
        <p:nvSpPr>
          <p:cNvPr id="3" name="Subtitle 2"/>
          <p:cNvSpPr>
            <a:spLocks noGrp="1"/>
          </p:cNvSpPr>
          <p:nvPr>
            <p:ph type="subTitle" idx="1"/>
          </p:nvPr>
        </p:nvSpPr>
        <p:spPr>
          <a:xfrm>
            <a:off x="920496" y="5943600"/>
            <a:ext cx="10052304" cy="512064"/>
          </a:xfrm>
        </p:spPr>
        <p:txBody>
          <a:bodyPr>
            <a:normAutofit fontScale="85000" lnSpcReduction="10000"/>
          </a:bodyPr>
          <a:lstStyle/>
          <a:p>
            <a:r>
              <a:rPr lang="en-US" dirty="0"/>
              <a:t>Model E-Class was the most popular followed by A6 and Camry in the 2nd and 3rd Position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830" y="1896893"/>
            <a:ext cx="7159557" cy="3463047"/>
          </a:xfrm>
          <a:prstGeom prst="rect">
            <a:avLst/>
          </a:prstGeom>
        </p:spPr>
      </p:pic>
    </p:spTree>
    <p:extLst>
      <p:ext uri="{BB962C8B-B14F-4D97-AF65-F5344CB8AC3E}">
        <p14:creationId xmlns:p14="http://schemas.microsoft.com/office/powerpoint/2010/main" val="2913208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1032</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 Exploratory Data Analysis    Car Sales Data</vt:lpstr>
      <vt:lpstr>Which year had the highest car sale </vt:lpstr>
      <vt:lpstr>Which years did the maximum sale of car happen</vt:lpstr>
      <vt:lpstr>How is the Car Sales Trend in timeframe of 20 years</vt:lpstr>
      <vt:lpstr>What is the car price trend since 1953 </vt:lpstr>
      <vt:lpstr> Which Engine Type sold the most</vt:lpstr>
      <vt:lpstr>What has been the distribution of price</vt:lpstr>
      <vt:lpstr>What has been the distribution of mileage</vt:lpstr>
      <vt:lpstr>Which car model sold most</vt:lpstr>
      <vt:lpstr> What is the correlation between Mileage and Engine Type</vt:lpstr>
      <vt:lpstr>Which cars  sold most based on car size (body)</vt:lpstr>
      <vt:lpstr>  What is the percentage of cars in the Year_bin that fall in the range "Expensive" and "Average"</vt:lpstr>
      <vt:lpstr>What is the proportion of expensive cars that are sold</vt:lpstr>
      <vt:lpstr>Which are the expensive branded cars and how many of them sold</vt:lpstr>
      <vt:lpstr>What is the price range for the top 3 expensive cars that have been sold</vt:lpstr>
      <vt:lpstr>What is the correlation between wheel drive and engine capacity</vt:lpstr>
      <vt:lpstr> What is the car sale type based on Wheel Drive</vt:lpstr>
      <vt:lpstr>What is the percentage of non registered cars</vt:lpstr>
      <vt:lpstr>What is the correlation between price, mileage, engV and year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Exploratory Data Analysis of Car Sales Data</dc:title>
  <dc:creator>Shubha P.C.</dc:creator>
  <cp:lastModifiedBy>Shubha P.C.</cp:lastModifiedBy>
  <cp:revision>32</cp:revision>
  <dcterms:created xsi:type="dcterms:W3CDTF">2019-07-14T21:11:31Z</dcterms:created>
  <dcterms:modified xsi:type="dcterms:W3CDTF">2019-07-15T05:06:00Z</dcterms:modified>
</cp:coreProperties>
</file>