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57" r:id="rId5"/>
    <p:sldId id="268" r:id="rId6"/>
    <p:sldId id="269" r:id="rId7"/>
    <p:sldId id="270" r:id="rId8"/>
    <p:sldId id="259" r:id="rId9"/>
    <p:sldId id="271" r:id="rId10"/>
    <p:sldId id="272" r:id="rId11"/>
    <p:sldId id="273" r:id="rId12"/>
    <p:sldId id="274" r:id="rId13"/>
    <p:sldId id="267" r:id="rId14"/>
    <p:sldId id="276" r:id="rId15"/>
    <p:sldId id="277" r:id="rId16"/>
    <p:sldId id="278" r:id="rId17"/>
    <p:sldId id="279" r:id="rId18"/>
    <p:sldId id="280" r:id="rId19"/>
    <p:sldId id="281" r:id="rId20"/>
    <p:sldId id="261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D38D-05FB-4BDA-8BCE-363771011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F412C-5141-43D4-B774-2DD31E04B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1CBA7-EFA8-423E-B897-0BC0060E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367F-9975-4B54-9229-274981F0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1134-7A2E-41D5-830C-9481BD0B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AF97-1162-42E5-84B7-8120DC0C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E22D7-DD4E-4BCF-9E14-5FCEA50D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ACC8-CC51-4CB7-A823-F7B23EE8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E371-34ED-4FA9-9A70-E6EF3DD8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E5E58-7825-4070-AF57-A6DFFE8A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EEC3E-2F37-4106-8457-D3375DD8A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1648C-1409-4986-A755-86D314525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2C1C-5326-4866-BA74-2B9B997B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7C0E-F1B2-458D-827A-E0A75FC5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1FFC9-47C1-4F57-8A98-8E29969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3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C72C-71B6-494B-80E3-6B197DF5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7B9C-AE81-49A8-8D02-941EB3D4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801A-6CEF-4FDA-A833-ABA75401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BC759-5445-4EEA-848A-7780A7EF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969B-8BA7-4677-9BAF-4C8A0236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9000-EC05-4AEF-B11C-5F5CE0D0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E4791-366D-46CA-ABDD-4D2726A0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744F-AC8B-4D13-B09F-B1B4E03F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1267-E664-4A8F-9C7C-84D55DD1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5125-0F9B-4D08-99FD-1B8703FA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76B2-C9E0-42F0-89B7-91D05F14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4EF5-C598-42DC-A2E9-267720B51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F351F-F85A-4EC6-849E-BC862CF9D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91B8-3B1E-452B-8200-11A7CA9D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BA2AA-BED7-45EC-9656-FC52DDD5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09426-E3D1-403B-A3BA-C4AF2381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1835-9885-496B-8EC4-366229E8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940FF-7300-46B4-9C77-48A618998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ADC58-BCFB-4B1A-AD62-D8AEFFF93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F3B3E-6030-4D34-9755-898061626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BDE9F-C2A9-4199-B2FA-E542A39B6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F6511-CBF9-4242-AA40-A6450757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03AA9-1551-43A9-9A68-0C454E2D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B5EF1-B128-4A11-8E45-A89D6BCB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1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CC4A-BD7D-4F5F-910D-BA17B380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CB4C8-13EC-4EFB-B8FC-F88B90D6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ED4D1-4EF8-4B3F-920B-43C6DFCF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056E4-2634-4076-B32A-27CDF3B1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F58A9-A7C4-4D14-A957-84E6FABC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79DF4-0507-41DA-8B86-F243DBDA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CFD9-EA76-46F2-AB2C-DF8F2589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2B02-EA5D-4CCA-A118-52D6F950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FC22-8E47-4843-99C2-759A21F7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5E98-3409-4A55-BA40-D2B3F6356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8BC4D-C648-417B-93D8-76A5E342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51DE5-FDA0-4904-B124-6633DB7B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5E031-21CA-45CB-BC0B-EEF23AC1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BC51-18E0-48B6-A965-2BE6BC8A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246AE-5BA7-4DD1-BA64-DCD29ADF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264B2-0E6E-4E02-9208-E2CAA935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E1886-E553-49CA-AC72-FD737CD1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32EF-10EC-44E2-A555-44BE9952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D54A2-7DBA-418B-AABA-1934628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6BA515-32E2-4715-A44A-BBC92B7C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6E31-5EAF-422F-A1E4-7482D93F9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C3C2-9F46-46AA-88CB-132891D3A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08A7A-C8B9-436F-9268-F14C7FCC13B7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5A8D-FD34-4665-B988-631C0F008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F5CA8-DAE0-4B6E-82C4-D07E6D046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FA14-A81D-41B0-AA9E-7524B825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FDF-B124-44E4-A1A2-C772DAA01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908" y="728136"/>
            <a:ext cx="6226142" cy="2189724"/>
          </a:xfrm>
        </p:spPr>
        <p:txBody>
          <a:bodyPr>
            <a:noAutofit/>
          </a:bodyPr>
          <a:lstStyle/>
          <a:p>
            <a:r>
              <a:rPr lang="en-US" b="1" dirty="0"/>
              <a:t>Project 2</a:t>
            </a:r>
            <a:br>
              <a:rPr lang="en-US" b="1" dirty="0"/>
            </a:br>
            <a:r>
              <a:rPr lang="en-US" b="1" dirty="0"/>
              <a:t>Graduate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57CAF-9E2B-4889-9500-E45CA0C00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110" y="4115745"/>
            <a:ext cx="7561779" cy="1655762"/>
          </a:xfrm>
        </p:spPr>
        <p:txBody>
          <a:bodyPr>
            <a:normAutofit/>
          </a:bodyPr>
          <a:lstStyle/>
          <a:p>
            <a:r>
              <a:rPr lang="en-US" sz="4400" dirty="0"/>
              <a:t>Shubhabrata Mukherjee</a:t>
            </a:r>
          </a:p>
          <a:p>
            <a:r>
              <a:rPr lang="en-US" sz="4400" dirty="0"/>
              <a:t>Id: 16201097</a:t>
            </a:r>
          </a:p>
        </p:txBody>
      </p:sp>
    </p:spTree>
    <p:extLst>
      <p:ext uri="{BB962C8B-B14F-4D97-AF65-F5344CB8AC3E}">
        <p14:creationId xmlns:p14="http://schemas.microsoft.com/office/powerpoint/2010/main" val="282008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2E43-7A5E-4985-B601-614A908D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8819"/>
            <a:ext cx="10515600" cy="682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ROC using quadratic discriminant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535FB-C5CA-4BB4-B9EA-7458880F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" y="132611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2E43-7A5E-4985-B601-614A908D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629" y="128819"/>
            <a:ext cx="9978500" cy="68283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ROC using </a:t>
            </a:r>
            <a:r>
              <a:rPr lang="en-US" sz="4000" dirty="0" err="1"/>
              <a:t>diagquadratic</a:t>
            </a:r>
            <a:r>
              <a:rPr lang="en-US" sz="4000" dirty="0"/>
              <a:t> discriminant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0F993-8497-49B1-AE1C-F4D797E5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55" y="167134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2E43-7A5E-4985-B601-614A908D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6" y="119942"/>
            <a:ext cx="11132597" cy="68283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ROC comparison of </a:t>
            </a:r>
            <a:r>
              <a:rPr lang="en-US" dirty="0"/>
              <a:t>various types of discriminants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EA562-A44E-4DBD-832E-4B3CE7705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1" y="802781"/>
            <a:ext cx="11614897" cy="5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88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2E43-7A5E-4985-B601-614A908D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9" y="85954"/>
            <a:ext cx="10515600" cy="682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Scree plot for percentage of explained variance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A343BAD-4206-41EF-B08C-A2D7A45D6B20}"/>
              </a:ext>
            </a:extLst>
          </p:cNvPr>
          <p:cNvSpPr txBox="1">
            <a:spLocks/>
          </p:cNvSpPr>
          <p:nvPr/>
        </p:nvSpPr>
        <p:spPr>
          <a:xfrm>
            <a:off x="6326155" y="1045028"/>
            <a:ext cx="5579976" cy="5290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dirty="0"/>
              <a:t>As seen from the Scree plot:</a:t>
            </a:r>
          </a:p>
          <a:p>
            <a:pPr algn="just"/>
            <a:endParaRPr lang="en-US" sz="2000" dirty="0"/>
          </a:p>
          <a:p>
            <a:pPr lvl="1" algn="just"/>
            <a:r>
              <a:rPr lang="en-US" sz="2000" dirty="0"/>
              <a:t>Maximum variance is explained just using first 3 Eigen Vectors.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Reducing dimensionality to about half of its original length, reduces dimensionality to 30 to 15, which can explain almost 100% of total variance.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Hence, we can deduce this is a highly skewed data set, with maximum variance concentrated on just first few Eigen vectors.</a:t>
            </a:r>
          </a:p>
          <a:p>
            <a:pPr lvl="1" algn="just"/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F26B6-2710-4702-ACD9-C0F991DFE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1" y="1406007"/>
            <a:ext cx="60960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8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27" y="145157"/>
            <a:ext cx="11139257" cy="440769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Confusion matrix  for test data with linear discriminant using PCA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0396" y="1825625"/>
            <a:ext cx="5322013" cy="4563745"/>
          </a:xfrm>
        </p:spPr>
        <p:txBody>
          <a:bodyPr/>
          <a:lstStyle/>
          <a:p>
            <a:r>
              <a:rPr lang="en-US" sz="3200" dirty="0"/>
              <a:t>As seen from generated confusion matrix:</a:t>
            </a:r>
          </a:p>
          <a:p>
            <a:endParaRPr lang="en-US" sz="3200" dirty="0"/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 or True Positive = 104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TN  or True Negative =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59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 or False Positive = 1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 or False Negative = 7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(N) = 171,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= TP + TN / N = 95.32 %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C9E5D3-6D76-46D5-B1A2-1BD239EA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7" y="166844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0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4C1B-F1B2-475F-A828-67BD70F9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4835"/>
            <a:ext cx="8806649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ROC with linear discriminant using PCA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A2E50-1F5F-4ED5-B249-37CD7DF5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94" y="645757"/>
            <a:ext cx="5775260" cy="57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3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4C1B-F1B2-475F-A828-67BD70F9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4835"/>
            <a:ext cx="9490229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ROC with </a:t>
            </a:r>
            <a:r>
              <a:rPr lang="en-US" dirty="0" err="1"/>
              <a:t>diaglinear</a:t>
            </a:r>
            <a:r>
              <a:rPr lang="en-US" dirty="0"/>
              <a:t> discriminant using 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5A634-7816-4F24-96BE-A7BAB8D7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09" y="560945"/>
            <a:ext cx="6017856" cy="601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2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4C1B-F1B2-475F-A828-67BD70F9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4835"/>
            <a:ext cx="9490229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ROC with quadratic discriminant using 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BED08-844E-4FFB-A6F9-3BED64CD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36" y="784160"/>
            <a:ext cx="6073840" cy="60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4C1B-F1B2-475F-A828-67BD70F9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4835"/>
            <a:ext cx="10147177" cy="416110"/>
          </a:xfrm>
        </p:spPr>
        <p:txBody>
          <a:bodyPr>
            <a:normAutofit fontScale="90000"/>
          </a:bodyPr>
          <a:lstStyle/>
          <a:p>
            <a:r>
              <a:rPr lang="en-US" dirty="0"/>
              <a:t>ROC with </a:t>
            </a:r>
            <a:r>
              <a:rPr lang="en-US" dirty="0" err="1"/>
              <a:t>diagquadratic</a:t>
            </a:r>
            <a:r>
              <a:rPr lang="en-US" dirty="0"/>
              <a:t> discriminant using 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8C6EE-BE56-47AE-A0BB-2A891A429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283" y="560945"/>
            <a:ext cx="6083170" cy="60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9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AA29-86AB-4AD7-9C70-F369A924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213" y="226601"/>
            <a:ext cx="8931825" cy="908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 and Discussion: Without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C6D7-C8A9-4C63-85DA-616C369FB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027" y="1417834"/>
            <a:ext cx="11372294" cy="47591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 linear discriminant we got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95.91</a:t>
            </a:r>
            <a:r>
              <a:rPr lang="en-US" dirty="0"/>
              <a:t> % accuracy, for testing data</a:t>
            </a:r>
          </a:p>
          <a:p>
            <a:endParaRPr lang="en-US" dirty="0"/>
          </a:p>
          <a:p>
            <a:r>
              <a:rPr lang="en-US" dirty="0"/>
              <a:t>For  </a:t>
            </a:r>
            <a:r>
              <a:rPr lang="en-US" dirty="0" err="1"/>
              <a:t>diaglinear</a:t>
            </a:r>
            <a:r>
              <a:rPr lang="en-US" dirty="0"/>
              <a:t> discriminant we got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95.32</a:t>
            </a:r>
            <a:r>
              <a:rPr lang="en-US" dirty="0"/>
              <a:t> % accuracy, for testing data</a:t>
            </a:r>
          </a:p>
          <a:p>
            <a:endParaRPr lang="en-US" dirty="0"/>
          </a:p>
          <a:p>
            <a:r>
              <a:rPr lang="en-US" dirty="0"/>
              <a:t>For  quadratic discriminant we got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96.49</a:t>
            </a:r>
            <a:r>
              <a:rPr lang="en-US" dirty="0"/>
              <a:t> % accuracy, for testing data</a:t>
            </a:r>
          </a:p>
          <a:p>
            <a:endParaRPr lang="en-US" dirty="0"/>
          </a:p>
          <a:p>
            <a:r>
              <a:rPr lang="en-US" dirty="0"/>
              <a:t>For  </a:t>
            </a:r>
            <a:r>
              <a:rPr lang="en-US" dirty="0" err="1"/>
              <a:t>diagquadratic</a:t>
            </a:r>
            <a:r>
              <a:rPr lang="en-US" dirty="0"/>
              <a:t> discriminant we got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94.15</a:t>
            </a:r>
            <a:r>
              <a:rPr lang="en-US" dirty="0"/>
              <a:t> % accuracy, for testing data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dirty="0"/>
              <a:t>ROC performance is best for </a:t>
            </a:r>
            <a:r>
              <a:rPr lang="en-US" sz="2400" dirty="0" err="1"/>
              <a:t>diagquadratic</a:t>
            </a:r>
            <a:r>
              <a:rPr lang="en-US" sz="2400" dirty="0"/>
              <a:t> discriminant with an AUC of .95449.</a:t>
            </a:r>
          </a:p>
        </p:txBody>
      </p:sp>
    </p:spTree>
    <p:extLst>
      <p:ext uri="{BB962C8B-B14F-4D97-AF65-F5344CB8AC3E}">
        <p14:creationId xmlns:p14="http://schemas.microsoft.com/office/powerpoint/2010/main" val="22459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6E7-C572-4F8F-B3B7-96806D4E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54" y="24870"/>
            <a:ext cx="9750176" cy="5390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MATLAB code snippet for various discriminants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757E8-F53B-437D-9D26-F91EE4A3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4" y="767596"/>
            <a:ext cx="11992972" cy="53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8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AA29-86AB-4AD7-9C70-F369A924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213" y="226601"/>
            <a:ext cx="8993969" cy="9088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and Discussion: With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C6D7-C8A9-4C63-85DA-616C369FB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6026" y="1029810"/>
            <a:ext cx="11594237" cy="5530788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Using PCA with linear discriminant we got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95.32</a:t>
            </a:r>
            <a:r>
              <a:rPr lang="en-US" sz="2400" dirty="0"/>
              <a:t> % accuracy, for testing data</a:t>
            </a:r>
          </a:p>
          <a:p>
            <a:endParaRPr lang="en-US" sz="2400" dirty="0"/>
          </a:p>
          <a:p>
            <a:r>
              <a:rPr lang="en-US" sz="2400" dirty="0"/>
              <a:t>For  linear discriminant we got ROC as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.94441</a:t>
            </a:r>
            <a:r>
              <a:rPr lang="en-US" sz="2400" dirty="0"/>
              <a:t> for testing data</a:t>
            </a:r>
          </a:p>
          <a:p>
            <a:endParaRPr lang="en-US" sz="2400" dirty="0"/>
          </a:p>
          <a:p>
            <a:r>
              <a:rPr lang="en-US" sz="2400" dirty="0"/>
              <a:t>For  </a:t>
            </a:r>
            <a:r>
              <a:rPr lang="en-US" sz="2400" dirty="0" err="1"/>
              <a:t>diaglinear</a:t>
            </a:r>
            <a:r>
              <a:rPr lang="en-US" sz="2400" dirty="0"/>
              <a:t> discriminant we got ROC as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.96972</a:t>
            </a:r>
            <a:r>
              <a:rPr lang="en-US" sz="2400" dirty="0"/>
              <a:t> for testing data</a:t>
            </a:r>
          </a:p>
          <a:p>
            <a:endParaRPr lang="en-US" sz="2400" dirty="0"/>
          </a:p>
          <a:p>
            <a:r>
              <a:rPr lang="en-US" sz="2400" dirty="0"/>
              <a:t>For  quadratic discriminant we got ROC as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.91817</a:t>
            </a:r>
            <a:r>
              <a:rPr lang="en-US" sz="2400" dirty="0"/>
              <a:t> for testing data</a:t>
            </a:r>
          </a:p>
          <a:p>
            <a:endParaRPr lang="en-US" sz="2400" dirty="0"/>
          </a:p>
          <a:p>
            <a:r>
              <a:rPr lang="en-US" sz="2400" dirty="0"/>
              <a:t>For  </a:t>
            </a:r>
            <a:r>
              <a:rPr lang="en-US" sz="2400" dirty="0" err="1"/>
              <a:t>diagquadratic</a:t>
            </a:r>
            <a:r>
              <a:rPr lang="en-US" sz="2400" dirty="0"/>
              <a:t> discriminant we got ROC as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.91304</a:t>
            </a:r>
            <a:r>
              <a:rPr lang="en-US" sz="2400" dirty="0"/>
              <a:t> for testing data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Scree plot shows maximum variance is explained just using first 3 Eigen Vectors.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sz="2400" dirty="0"/>
              <a:t>ROC performance is best for </a:t>
            </a:r>
            <a:r>
              <a:rPr lang="en-US" sz="2400" dirty="0" err="1"/>
              <a:t>diaglinear</a:t>
            </a:r>
            <a:r>
              <a:rPr lang="en-US" sz="2400" dirty="0"/>
              <a:t> discriminant using PCA with an AUC of </a:t>
            </a:r>
            <a:r>
              <a:rPr lang="en-US" sz="2400" b="1" dirty="0">
                <a:latin typeface="Calibri" panose="020F0502020204030204" pitchFamily="34" charset="0"/>
                <a:cs typeface="Times New Roman" panose="02020603050405020304" pitchFamily="18" charset="0"/>
              </a:rPr>
              <a:t>.96972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503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A323-87B9-4AB2-9085-D9CAAC04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394" y="87724"/>
            <a:ext cx="5537771" cy="4670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Submitted file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5D80-D813-48E8-BF32-4E44EF079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303" y="1342740"/>
            <a:ext cx="11085815" cy="503751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PR_project2_withoutPCA_test.m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PR_project2_withPCA_test.m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fr-F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Project2_Shubhabrata.ppt: This presentation.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3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86E7-C572-4F8F-B3B7-96806D4E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89" y="113647"/>
            <a:ext cx="10475153" cy="5390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MATLAB code snippet for discriminants with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EA98A-06C9-4E91-93B5-B8FC1957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6" y="856834"/>
            <a:ext cx="11783547" cy="57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63" y="285043"/>
            <a:ext cx="11681822" cy="8264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Confusion matrix  for test data using linear discriminant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0396" y="1825625"/>
            <a:ext cx="5322013" cy="4563745"/>
          </a:xfrm>
        </p:spPr>
        <p:txBody>
          <a:bodyPr/>
          <a:lstStyle/>
          <a:p>
            <a:r>
              <a:rPr lang="en-US" sz="3200" dirty="0"/>
              <a:t>As seen from generated confusion matrix:</a:t>
            </a:r>
          </a:p>
          <a:p>
            <a:endParaRPr lang="en-US" sz="3200" dirty="0"/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 or True Positive = 106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TN  or True Negative = 58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 or False Positive = 1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 or False Negative = 6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(N) = 171,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= TP + TN / N = 95.91 %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3A9B4-14AB-4B60-8E22-BF88799C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9" y="195126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66" y="231777"/>
            <a:ext cx="11860467" cy="82646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Confusion matrix  for test data using </a:t>
            </a:r>
            <a:r>
              <a:rPr lang="en-US" sz="3600" dirty="0" err="1"/>
              <a:t>diaglinear</a:t>
            </a:r>
            <a:r>
              <a:rPr lang="en-US" sz="3600" dirty="0"/>
              <a:t> discriminant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0396" y="1825625"/>
            <a:ext cx="5322013" cy="4563745"/>
          </a:xfrm>
        </p:spPr>
        <p:txBody>
          <a:bodyPr/>
          <a:lstStyle/>
          <a:p>
            <a:r>
              <a:rPr lang="en-US" sz="3200" dirty="0"/>
              <a:t>As seen from generated confusion matrix:</a:t>
            </a:r>
          </a:p>
          <a:p>
            <a:endParaRPr lang="en-US" sz="3200" dirty="0"/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 or True Positive = 105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TN  or True Negative = 58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 or False Positive =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 or False Negative = 6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(N) = 171,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= TP + TN / N = 95.32 %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D2A92-44A2-482A-8382-8DF85454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96" y="19096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121433"/>
            <a:ext cx="11807201" cy="82646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Confusion matrix  for test data using </a:t>
            </a:r>
            <a:r>
              <a:rPr lang="en-US" dirty="0"/>
              <a:t>quadratic </a:t>
            </a:r>
            <a:r>
              <a:rPr lang="en-US" sz="3600" dirty="0"/>
              <a:t>discriminant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0396" y="1825625"/>
            <a:ext cx="5322013" cy="4563745"/>
          </a:xfrm>
        </p:spPr>
        <p:txBody>
          <a:bodyPr/>
          <a:lstStyle/>
          <a:p>
            <a:r>
              <a:rPr lang="en-US" sz="3200" dirty="0"/>
              <a:t>As seen from generated confusion matrix:</a:t>
            </a:r>
          </a:p>
          <a:p>
            <a:endParaRPr lang="en-US" sz="3200" dirty="0"/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 or True Positive = 103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TN  or True Negative = 62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 or False Positive = 4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 or False Negative = 2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(N) = 171,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= TP + TN / N = 96.49 %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266D57-D5CC-4BFD-B3ED-C86EDBCD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7" y="150339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7902-7FA8-4580-9AD7-BBE52D6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07" y="72146"/>
            <a:ext cx="11139442" cy="792967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Confusion matrix  for test data using </a:t>
            </a:r>
            <a:r>
              <a:rPr lang="en-US" sz="3200" dirty="0" err="1"/>
              <a:t>diagquadratic</a:t>
            </a:r>
            <a:r>
              <a:rPr lang="en-US" sz="3200" dirty="0"/>
              <a:t> discriminant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9ABBB-AA85-4F99-85B1-4CCDD467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0396" y="1825625"/>
            <a:ext cx="5322013" cy="4563745"/>
          </a:xfrm>
        </p:spPr>
        <p:txBody>
          <a:bodyPr/>
          <a:lstStyle/>
          <a:p>
            <a:r>
              <a:rPr lang="en-US" sz="3200" dirty="0"/>
              <a:t>As seen from generated confusion matrix:</a:t>
            </a:r>
          </a:p>
          <a:p>
            <a:endParaRPr lang="en-US" sz="3200" dirty="0"/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 or True Positive = 102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TN  or True Negative =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59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 or False Positive =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 or False Negative =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(N) = 171,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= TP + TN / N = 94.15 %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3E140-CB4A-45B4-AE83-F0B45FB1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72" y="16773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6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2E43-7A5E-4985-B601-614A908D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8819"/>
            <a:ext cx="10515600" cy="682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ROC using linear discriminant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80B4B-9174-487F-93B1-6CC5BA4C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168067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2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2E43-7A5E-4985-B601-614A908D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8819"/>
            <a:ext cx="10515600" cy="682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ROC using </a:t>
            </a:r>
            <a:r>
              <a:rPr lang="en-US" dirty="0" err="1"/>
              <a:t>diaglinear</a:t>
            </a:r>
            <a:r>
              <a:rPr lang="en-US" dirty="0"/>
              <a:t> discriminant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A644A-3989-47E3-BB26-8484DB82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76" y="158719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9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629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Project 2 Graduate section</vt:lpstr>
      <vt:lpstr>MATLAB code snippet for various discriminants</vt:lpstr>
      <vt:lpstr>MATLAB code snippet for discriminants with PCA</vt:lpstr>
      <vt:lpstr>Confusion matrix  for test data using linear discriminant</vt:lpstr>
      <vt:lpstr>Confusion matrix  for test data using diaglinear discriminant</vt:lpstr>
      <vt:lpstr>Confusion matrix  for test data using quadratic discriminant</vt:lpstr>
      <vt:lpstr>Confusion matrix  for test data using diagquadratic discriminant</vt:lpstr>
      <vt:lpstr>ROC using linear discriminant</vt:lpstr>
      <vt:lpstr>ROC using diaglinear discriminant</vt:lpstr>
      <vt:lpstr>ROC using quadratic discriminant</vt:lpstr>
      <vt:lpstr>ROC using diagquadratic discriminant</vt:lpstr>
      <vt:lpstr>ROC comparison of various types of discriminants</vt:lpstr>
      <vt:lpstr>Scree plot for percentage of explained variance</vt:lpstr>
      <vt:lpstr>Confusion matrix  for test data with linear discriminant using PCA</vt:lpstr>
      <vt:lpstr>ROC with linear discriminant using PCA</vt:lpstr>
      <vt:lpstr>ROC with diaglinear discriminant using PCA</vt:lpstr>
      <vt:lpstr>ROC with quadratic discriminant using PCA</vt:lpstr>
      <vt:lpstr>ROC with diagquadratic discriminant using PCA</vt:lpstr>
      <vt:lpstr>Conclusion and Discussion: Without PCA</vt:lpstr>
      <vt:lpstr>Conclusion and Discussion: With PCA</vt:lpstr>
      <vt:lpstr>Submitted file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Shubhabrata Mukherjee</dc:creator>
  <cp:lastModifiedBy>Mukherjee, Shubhabrata (UMKC-Student)</cp:lastModifiedBy>
  <cp:revision>87</cp:revision>
  <dcterms:created xsi:type="dcterms:W3CDTF">2021-04-25T22:02:56Z</dcterms:created>
  <dcterms:modified xsi:type="dcterms:W3CDTF">2021-05-02T04:32:54Z</dcterms:modified>
</cp:coreProperties>
</file>