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12FE-30F7-4B9D-8842-9F572BD12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08A79-EA54-4CD6-942B-C2FDCFE51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CC30-86BF-4BB8-BE35-EFE87A71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B8C2-5AC9-4C0F-8FEE-8DA9238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AD71-2CD5-48AA-9C1C-395CC068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48BF-60C9-4B75-94BB-BBF7A90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9C42A-021A-4245-85AF-D451D8440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802D-AB2D-448E-819D-C9DAAAE4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2BC4-09F8-4714-B3F6-2AFC89CB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DD86-9B73-46EB-814C-F116967B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B10F2-C492-4FA4-AB3F-50EDDCEC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1F8E6-A591-4496-B92D-68455283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9A98-FEF8-4856-80AC-18A93354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CE93-CDA2-438E-9EF3-D242C707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966B8-3AF7-4B35-BF3C-1ACF5E0E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70C9-6ADB-4CFE-A974-31259E0A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5C11-0845-4D19-970B-E83AECBD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BB11-A8CC-40AA-B0FC-CC225CD8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6B7B-D033-4D7E-B0F2-30B33A89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C20B-87DC-49F0-8862-1118623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A3A8-23D3-446E-9310-B8077B6B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6B4EF-E503-4662-ADDB-E3C3D881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79A8-7201-4394-B820-55B1FC83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BB92-F73F-476F-B961-D7934167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A75C-8FD1-4D69-BA12-F49D0C42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1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540F-0649-4C6E-AC5F-C7F0118E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4E06-ECFC-48D6-948E-3FE055480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1004-F237-4A35-82FB-D3977EA61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B3C56-05AD-4AD4-9B3D-148A46C8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EB2A-997B-4B19-A732-5FD8DF8D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DDC7-4822-4787-8A03-6EA25AB0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6F53-D91A-4101-8817-98F69F46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B57E-FCE5-4B5D-B286-92251EFB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C04FE-0B7D-48A1-BEFC-DD832F9E5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5F54E-7C27-4F32-9D6C-237B3AB40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71342-E74D-4068-8F3A-83D072527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79226-86D0-4D2C-9AE1-1E29D10B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A913F-6933-4377-A4D5-424FF67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EDF4B-F17F-4773-A06E-A22B66F6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5378-2405-44AE-B13C-CED1D63D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C413E-C81C-4A8F-AEC7-C5592969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24166-9BC2-45D8-8275-CCAC09DA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FFEF4-359F-46A3-B2C5-7F26975C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C975A-5ACF-4997-A4A8-DC523F98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E6AA1-FF70-4173-906D-D775A262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F1153-784F-4BDC-98BE-58B916CC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62C2-4ECB-4C29-8C55-14F77067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94D9-ECF0-48BA-8D11-5AF84D44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D9717-3312-4651-A51C-675AB1E6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2CF6-70BE-42F8-91C9-01231D95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28D17-6A2B-49A1-A8A9-7122D900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9EE4D-8C8C-4342-A5D5-7A2AB858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479D-4CD0-4625-8953-7FD23F0E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BF8F2-2D6B-48FD-A027-36201D1FE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B438A-43E0-4999-A971-21C24E09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557C-550E-46C6-801C-D49DA336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E489-BDBD-4370-A72B-FF11A22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9443-7D5C-4651-B09C-220F009B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76FA6-1D22-4F8A-A0EF-8CF6436B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FD97-10EB-4C5C-8539-3FE01F083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F423-8603-4348-8273-29434243B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DA10-D9C9-41AD-871F-039C4EBBD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69B1-0D19-4B8A-B1ED-95436AA7F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D47A-5CB8-4E22-8284-39B178D0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11BB-D336-4555-B17D-3C1E25D6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7747-80EA-4399-B494-014987A34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Project</a:t>
            </a:r>
            <a:br>
              <a:rPr lang="en-US" b="1" dirty="0"/>
            </a:br>
            <a:r>
              <a:rPr lang="en-US" b="1" dirty="0"/>
              <a:t>Graduate section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5534-5723-4A2E-AC20-D466EA0D4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337" y="3992655"/>
            <a:ext cx="7667348" cy="1183026"/>
          </a:xfrm>
        </p:spPr>
        <p:txBody>
          <a:bodyPr>
            <a:normAutofit/>
          </a:bodyPr>
          <a:lstStyle/>
          <a:p>
            <a:r>
              <a:rPr lang="en-US" sz="3200" dirty="0"/>
              <a:t>Shubhabrata Mukherjee</a:t>
            </a:r>
          </a:p>
        </p:txBody>
      </p:sp>
    </p:spTree>
    <p:extLst>
      <p:ext uri="{BB962C8B-B14F-4D97-AF65-F5344CB8AC3E}">
        <p14:creationId xmlns:p14="http://schemas.microsoft.com/office/powerpoint/2010/main" val="245240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8EEF-8FD2-4A6F-8CD8-A38D41DE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en-US" dirty="0"/>
              <a:t>Combining classifiers: 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61CD-8013-4796-A2B4-D77FBD48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various combination of classifiers using classifiers used in  previous projects.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primary goal is to combine low bias, high variance classifiers for lower testing error. 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Then to Use feature selection to create further diversity in the classifier pool.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 Also, consider variations mentioned previously and fusion them and build more diverse arrays of classifiers to get higher accuracy even with using lesser number of features.</a:t>
            </a:r>
          </a:p>
        </p:txBody>
      </p:sp>
    </p:spTree>
    <p:extLst>
      <p:ext uri="{BB962C8B-B14F-4D97-AF65-F5344CB8AC3E}">
        <p14:creationId xmlns:p14="http://schemas.microsoft.com/office/powerpoint/2010/main" val="110767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DCC695-1199-467C-8F80-DD8878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19" y="116550"/>
            <a:ext cx="11425561" cy="655807"/>
          </a:xfrm>
        </p:spPr>
        <p:txBody>
          <a:bodyPr>
            <a:normAutofit fontScale="90000"/>
          </a:bodyPr>
          <a:lstStyle/>
          <a:p>
            <a:r>
              <a:rPr lang="en-US"/>
              <a:t>Choosing few best “base-classifier” from existing one’s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A12E5E-0C5C-4147-A511-AE831C8CF5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4317" y="4198245"/>
            <a:ext cx="2605505" cy="235736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5C2A65-A0ED-4E76-9ED4-0F330B901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253" y="1030728"/>
            <a:ext cx="6042522" cy="5337291"/>
          </a:xfrm>
        </p:spPr>
        <p:txBody>
          <a:bodyPr>
            <a:normAutofit/>
          </a:bodyPr>
          <a:lstStyle/>
          <a:p>
            <a:r>
              <a:rPr lang="en-US" sz="1600" dirty="0"/>
              <a:t>Left shown the test accuracy performance of all the classifier we have built in previous projects.</a:t>
            </a:r>
          </a:p>
          <a:p>
            <a:r>
              <a:rPr lang="en-US" sz="1600" dirty="0"/>
              <a:t>We choose the top 4 classifier having highest accuracy and higher variance.</a:t>
            </a:r>
          </a:p>
          <a:p>
            <a:r>
              <a:rPr lang="en-US" sz="1600" dirty="0"/>
              <a:t>They are:</a:t>
            </a:r>
          </a:p>
          <a:p>
            <a:pPr lvl="1"/>
            <a:r>
              <a:rPr lang="en-US" sz="1600" dirty="0"/>
              <a:t>SVM with RBF kernel</a:t>
            </a:r>
          </a:p>
          <a:p>
            <a:pPr lvl="1"/>
            <a:r>
              <a:rPr lang="en-US" sz="1600" dirty="0"/>
              <a:t>SVM with linear kernel</a:t>
            </a:r>
          </a:p>
          <a:p>
            <a:pPr lvl="1"/>
            <a:r>
              <a:rPr lang="en-US" sz="1600" dirty="0"/>
              <a:t>SVM with second order polynomial kernel</a:t>
            </a:r>
          </a:p>
          <a:p>
            <a:pPr lvl="1"/>
            <a:r>
              <a:rPr lang="en-US" sz="1600" dirty="0"/>
              <a:t>SVM with third order polynomial kernel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b="1" dirty="0"/>
              <a:t>Developed code:</a:t>
            </a:r>
          </a:p>
          <a:p>
            <a:pPr lvl="1"/>
            <a:r>
              <a:rPr lang="en-US" sz="1600" b="1" u="sng" dirty="0" err="1"/>
              <a:t>fisherlda_disc.m</a:t>
            </a:r>
            <a:r>
              <a:rPr lang="en-US" sz="1600" dirty="0"/>
              <a:t>: function for fisher discriminant.</a:t>
            </a:r>
          </a:p>
          <a:p>
            <a:pPr lvl="1"/>
            <a:r>
              <a:rPr lang="en-US" sz="1600" b="1" u="sng" dirty="0" err="1"/>
              <a:t>misc_disc.m</a:t>
            </a:r>
            <a:r>
              <a:rPr lang="en-US" sz="1600" dirty="0"/>
              <a:t>: function for different discriminant like linear, quadratic, </a:t>
            </a:r>
            <a:r>
              <a:rPr lang="en-US" sz="1600" dirty="0" err="1"/>
              <a:t>diaglinear</a:t>
            </a:r>
            <a:r>
              <a:rPr lang="en-US" sz="1600" dirty="0"/>
              <a:t>, </a:t>
            </a:r>
            <a:r>
              <a:rPr lang="en-US" sz="1600" dirty="0" err="1"/>
              <a:t>diagquadratic</a:t>
            </a:r>
            <a:r>
              <a:rPr lang="en-US" sz="1600" dirty="0"/>
              <a:t> etc.</a:t>
            </a:r>
          </a:p>
          <a:p>
            <a:pPr lvl="1"/>
            <a:r>
              <a:rPr lang="en-US" sz="1600" b="1" u="sng" dirty="0" err="1"/>
              <a:t>svm_disc.m</a:t>
            </a:r>
            <a:r>
              <a:rPr lang="en-US" sz="1600" dirty="0"/>
              <a:t>: function for different </a:t>
            </a:r>
            <a:r>
              <a:rPr lang="en-US" sz="1600" dirty="0" err="1"/>
              <a:t>svm</a:t>
            </a:r>
            <a:r>
              <a:rPr lang="en-US" sz="1600" dirty="0"/>
              <a:t> based discriminant.</a:t>
            </a:r>
          </a:p>
          <a:p>
            <a:pPr lvl="1"/>
            <a:r>
              <a:rPr lang="en-US" sz="1600" b="1" u="sng" dirty="0" err="1"/>
              <a:t>PRfinal_disc_comparison.m</a:t>
            </a:r>
            <a:r>
              <a:rPr lang="en-US" sz="1600" dirty="0"/>
              <a:t>: code for comparing test accuracy performance of different base classifier</a:t>
            </a:r>
          </a:p>
          <a:p>
            <a:pPr lvl="1"/>
            <a:r>
              <a:rPr lang="en-US" sz="1600" dirty="0"/>
              <a:t>LDA3.m: Fisher discriminant base function (supplied by instructor)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D97A3A-97A7-4852-A4FA-4F574C6D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8" y="909430"/>
            <a:ext cx="3234320" cy="29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0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233-D0CD-4771-BFF1-3E632995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67" y="126000"/>
            <a:ext cx="9118215" cy="344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Sequential 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EB47B-562B-44DE-AFC2-B9C014D13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5747" y="4210243"/>
            <a:ext cx="7635581" cy="2521757"/>
          </a:xfrm>
        </p:spPr>
        <p:txBody>
          <a:bodyPr>
            <a:normAutofit/>
          </a:bodyPr>
          <a:lstStyle/>
          <a:p>
            <a:r>
              <a:rPr lang="en-US" sz="1400" dirty="0"/>
              <a:t>forward sequential feature selection</a:t>
            </a:r>
            <a:r>
              <a:rPr lang="en-US" sz="1400" b="1" dirty="0"/>
              <a:t>[1]</a:t>
            </a:r>
            <a:r>
              <a:rPr lang="en-US" sz="1400" dirty="0"/>
              <a:t> function </a:t>
            </a:r>
            <a:r>
              <a:rPr lang="en-US" sz="1400" b="1" dirty="0" err="1"/>
              <a:t>sequentialfs</a:t>
            </a:r>
            <a:r>
              <a:rPr lang="en-US" sz="1400" dirty="0"/>
              <a:t> have been applied for this purpose.</a:t>
            </a:r>
          </a:p>
          <a:p>
            <a:r>
              <a:rPr lang="en-US" sz="1400" dirty="0"/>
              <a:t>Four different accuracy / loss criterion function has been used:</a:t>
            </a:r>
          </a:p>
          <a:p>
            <a:pPr lvl="1"/>
            <a:r>
              <a:rPr lang="en-US" sz="1400" dirty="0"/>
              <a:t>Using SVM with RBF kernel</a:t>
            </a:r>
          </a:p>
          <a:p>
            <a:pPr lvl="1"/>
            <a:r>
              <a:rPr lang="en-US" sz="1400" dirty="0"/>
              <a:t>Using SVM with linear kernel</a:t>
            </a:r>
          </a:p>
          <a:p>
            <a:pPr lvl="1"/>
            <a:r>
              <a:rPr lang="en-US" sz="1400" dirty="0"/>
              <a:t>Using SVM with second order polynomial kernel</a:t>
            </a:r>
          </a:p>
          <a:p>
            <a:pPr lvl="1"/>
            <a:r>
              <a:rPr lang="en-US" sz="1400" dirty="0"/>
              <a:t>Using SVM with third order polynomial kernel</a:t>
            </a:r>
          </a:p>
          <a:p>
            <a:r>
              <a:rPr lang="en-US" sz="1400" dirty="0"/>
              <a:t>As shown in left, other than the default (all features), 4 more variation of feature set has been calculated by </a:t>
            </a:r>
            <a:r>
              <a:rPr lang="en-US" sz="1400" dirty="0" err="1"/>
              <a:t>sequentialfs</a:t>
            </a:r>
            <a:r>
              <a:rPr lang="en-US" sz="1400" dirty="0"/>
              <a:t>.</a:t>
            </a:r>
          </a:p>
          <a:p>
            <a:r>
              <a:rPr lang="en-US" sz="1400" dirty="0"/>
              <a:t>Each of this 4 case, it starts from no feature and keep adding features till the error keep reducing.</a:t>
            </a:r>
          </a:p>
          <a:p>
            <a:pPr lvl="1"/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7ADA1-4EF7-4335-9AD8-454736A0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1" y="649635"/>
            <a:ext cx="6196859" cy="3381490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17C4D2B-6DC6-445F-AFEC-A0684D39FD18}"/>
              </a:ext>
            </a:extLst>
          </p:cNvPr>
          <p:cNvSpPr txBox="1">
            <a:spLocks/>
          </p:cNvSpPr>
          <p:nvPr/>
        </p:nvSpPr>
        <p:spPr>
          <a:xfrm>
            <a:off x="7741328" y="5764778"/>
            <a:ext cx="4211186" cy="84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Developed code:</a:t>
            </a:r>
          </a:p>
          <a:p>
            <a:pPr lvl="1"/>
            <a:r>
              <a:rPr lang="en-US" sz="1000" b="1" u="sng" dirty="0" err="1"/>
              <a:t>PRfinal_feature_selection.m</a:t>
            </a:r>
            <a:r>
              <a:rPr lang="en-US" sz="1000" dirty="0"/>
              <a:t>: Code for computing various sub-set of features using </a:t>
            </a:r>
            <a:r>
              <a:rPr lang="en-US" sz="1000" b="1" dirty="0" err="1"/>
              <a:t>sequentialfs</a:t>
            </a:r>
            <a:r>
              <a:rPr lang="en-US" sz="1000" dirty="0"/>
              <a:t> function.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DCABC4-1067-4F61-8FAF-74ABDD64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813" y="600372"/>
            <a:ext cx="3894216" cy="48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7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233-D0CD-4771-BFF1-3E632995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66" y="144084"/>
            <a:ext cx="9827296" cy="344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Combining classifier: ensemble – Various ROC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EF8FE8-AE31-48AD-B2AC-C2873F8F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65" y="836429"/>
            <a:ext cx="2919283" cy="2189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0EE6BD-17A9-49CB-AA79-D64B0AFAB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18" y="841431"/>
            <a:ext cx="2912614" cy="2184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CD092-03B9-4987-A641-7DB838A07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91" y="727955"/>
            <a:ext cx="3063914" cy="2297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8EA11C-6DED-4147-8B8F-A052AA0FB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725" y="674465"/>
            <a:ext cx="2912614" cy="21844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14841C-80CA-419F-A1BB-EBFC09F7A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31992"/>
            <a:ext cx="3040043" cy="2280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52EF67-ECD4-4418-9438-9F641DC7C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418" y="4079777"/>
            <a:ext cx="2912615" cy="2184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37A8AC-38CC-4512-BD5C-E1E662629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0291" y="3945586"/>
            <a:ext cx="3091536" cy="23186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1907A5-4885-442B-9C5E-E55F5046B1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3180" y="3931618"/>
            <a:ext cx="3307703" cy="24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E233-D0CD-4771-BFF1-3E632995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9" y="177777"/>
            <a:ext cx="10102504" cy="344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Accuracy Performance of different ensemble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EB47B-562B-44DE-AFC2-B9C014D13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5747" y="4799210"/>
            <a:ext cx="7635581" cy="1932790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endParaRPr lang="en-US" sz="14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17C4D2B-6DC6-445F-AFEC-A0684D39FD18}"/>
              </a:ext>
            </a:extLst>
          </p:cNvPr>
          <p:cNvSpPr txBox="1">
            <a:spLocks/>
          </p:cNvSpPr>
          <p:nvPr/>
        </p:nvSpPr>
        <p:spPr>
          <a:xfrm>
            <a:off x="9046347" y="4136994"/>
            <a:ext cx="3039906" cy="225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b="1" dirty="0"/>
              <a:t>Developed code:</a:t>
            </a:r>
          </a:p>
          <a:p>
            <a:pPr lvl="1" algn="just"/>
            <a:r>
              <a:rPr lang="en-US" sz="1200" b="1" u="sng" dirty="0" err="1"/>
              <a:t>mysvmfunc_lite.m</a:t>
            </a:r>
            <a:r>
              <a:rPr lang="en-US" sz="1200" b="1" u="sng" dirty="0"/>
              <a:t> </a:t>
            </a:r>
            <a:r>
              <a:rPr lang="en-US" sz="1200" dirty="0"/>
              <a:t>: Function for generating score and accuracy with different variety of SVM kernel.</a:t>
            </a:r>
          </a:p>
          <a:p>
            <a:pPr lvl="1" algn="just"/>
            <a:r>
              <a:rPr lang="en-US" sz="1200" b="1" u="sng" dirty="0" err="1"/>
              <a:t>PRfinal_ensemble.m</a:t>
            </a:r>
            <a:r>
              <a:rPr lang="en-US" sz="1200" b="1" u="sng" dirty="0"/>
              <a:t>:  </a:t>
            </a:r>
            <a:r>
              <a:rPr lang="en-US" sz="1200" dirty="0"/>
              <a:t>Script for building different ensemble classifiers, also making further variations using different feature selection, and finally create the accuracy and ROC metrics.</a:t>
            </a:r>
            <a:endParaRPr lang="en-US" sz="1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3A0D6-E423-4D13-ACA3-F09111B9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7" y="956561"/>
            <a:ext cx="3669963" cy="3382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339A19-58CB-417E-AFF5-07CB7A43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48" y="1067877"/>
            <a:ext cx="5881605" cy="2939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616232-7F9C-437F-B66A-4A5514412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264" y="982552"/>
            <a:ext cx="2042645" cy="32276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5E099E-09D6-49E7-BA77-B3331AF3E7EA}"/>
              </a:ext>
            </a:extLst>
          </p:cNvPr>
          <p:cNvSpPr txBox="1">
            <a:spLocks/>
          </p:cNvSpPr>
          <p:nvPr/>
        </p:nvSpPr>
        <p:spPr>
          <a:xfrm>
            <a:off x="105747" y="4755826"/>
            <a:ext cx="7945515" cy="1641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From chose 4 base classifiers, different ensemble can be made using sum (average)rule, max rule, min rule, product rule etc. </a:t>
            </a:r>
            <a:r>
              <a:rPr lang="en-US" sz="1600" b="1" dirty="0"/>
              <a:t>[2]</a:t>
            </a:r>
          </a:p>
          <a:p>
            <a:r>
              <a:rPr lang="en-US" sz="1600" dirty="0"/>
              <a:t>We have chosen 4 such combinations and made ensemble classifiers.</a:t>
            </a:r>
          </a:p>
          <a:p>
            <a:r>
              <a:rPr lang="en-US" sz="1600" dirty="0"/>
              <a:t>In some cases, the ensemble gave better accuracy than base classifiers.</a:t>
            </a:r>
          </a:p>
          <a:p>
            <a:r>
              <a:rPr lang="en-US" sz="1600" dirty="0"/>
              <a:t>Only product rule classifier performed poorly with a poor AUC and poor accuracy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0706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F747-7364-4594-BE5A-AB269FED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48" y="133165"/>
            <a:ext cx="10301688" cy="8184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Accuracy Performance of various ensemble with combinations of various feature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38FBE-4945-45A0-80ED-D32016C0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3" y="1312700"/>
            <a:ext cx="2014973" cy="3614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89941-41B2-4CA1-B6E0-7DDF7218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01" y="1312700"/>
            <a:ext cx="2022813" cy="3622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74D49C-3E7B-4086-BAB3-DE6D3301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73" y="1303724"/>
            <a:ext cx="1983611" cy="3622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97EF4-51EA-4472-B5B5-1A6F2C573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819" y="1284124"/>
            <a:ext cx="2069856" cy="3661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CC567-68A8-4F6F-837A-8084660F1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858" y="1251660"/>
            <a:ext cx="2128209" cy="3726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513D9-B77F-4169-8CD0-371BBD85A9E9}"/>
              </a:ext>
            </a:extLst>
          </p:cNvPr>
          <p:cNvSpPr txBox="1"/>
          <p:nvPr/>
        </p:nvSpPr>
        <p:spPr>
          <a:xfrm>
            <a:off x="58553" y="5121288"/>
            <a:ext cx="201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Default: </a:t>
            </a:r>
          </a:p>
          <a:p>
            <a:r>
              <a:rPr lang="en-US" dirty="0"/>
              <a:t>for all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B3F97-F10E-4390-A3FE-143A75E49CCD}"/>
              </a:ext>
            </a:extLst>
          </p:cNvPr>
          <p:cNvSpPr txBox="1"/>
          <p:nvPr/>
        </p:nvSpPr>
        <p:spPr>
          <a:xfrm>
            <a:off x="2528677" y="5120158"/>
            <a:ext cx="232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Columns: </a:t>
            </a:r>
          </a:p>
          <a:p>
            <a:r>
              <a:rPr lang="en-US" dirty="0"/>
              <a:t>2,8 12,16,22,24,25,27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CE283-3B76-48BF-B5DA-9FB5AA7BDAEC}"/>
              </a:ext>
            </a:extLst>
          </p:cNvPr>
          <p:cNvSpPr txBox="1"/>
          <p:nvPr/>
        </p:nvSpPr>
        <p:spPr>
          <a:xfrm>
            <a:off x="5088513" y="5121287"/>
            <a:ext cx="201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Columns: 10,21,22 24,25,27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BE755-EBEE-4631-9EE2-AA6911DEA6AD}"/>
              </a:ext>
            </a:extLst>
          </p:cNvPr>
          <p:cNvSpPr txBox="1"/>
          <p:nvPr/>
        </p:nvSpPr>
        <p:spPr>
          <a:xfrm>
            <a:off x="7563819" y="5121287"/>
            <a:ext cx="201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Columns: </a:t>
            </a:r>
          </a:p>
          <a:p>
            <a:r>
              <a:rPr lang="en-US" dirty="0"/>
              <a:t>22 24,25,29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44002-0346-4308-AB6C-0866BC543A7D}"/>
              </a:ext>
            </a:extLst>
          </p:cNvPr>
          <p:cNvSpPr txBox="1"/>
          <p:nvPr/>
        </p:nvSpPr>
        <p:spPr>
          <a:xfrm>
            <a:off x="9939858" y="5120157"/>
            <a:ext cx="201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Columns: </a:t>
            </a:r>
          </a:p>
          <a:p>
            <a:r>
              <a:rPr lang="en-US" dirty="0"/>
              <a:t>5,8,22,23,24,25,28</a:t>
            </a:r>
          </a:p>
        </p:txBody>
      </p:sp>
    </p:spTree>
    <p:extLst>
      <p:ext uri="{BB962C8B-B14F-4D97-AF65-F5344CB8AC3E}">
        <p14:creationId xmlns:p14="http://schemas.microsoft.com/office/powerpoint/2010/main" val="140983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F747-7364-4594-BE5A-AB269FED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2" y="178415"/>
            <a:ext cx="7382069" cy="5026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Conclusions and Discussions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1A86-3388-46B9-874E-977FD056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923731"/>
            <a:ext cx="10737980" cy="5253232"/>
          </a:xfrm>
        </p:spPr>
        <p:txBody>
          <a:bodyPr>
            <a:normAutofit/>
          </a:bodyPr>
          <a:lstStyle/>
          <a:p>
            <a:r>
              <a:rPr lang="en-US" sz="2400" dirty="0"/>
              <a:t>As per the ROC curve seen in slide 4, after combining the base classifiers, the variation in data increased and bias decreased.</a:t>
            </a:r>
          </a:p>
          <a:p>
            <a:endParaRPr lang="en-US" sz="2400" dirty="0"/>
          </a:p>
          <a:p>
            <a:r>
              <a:rPr lang="en-US" sz="2400" dirty="0"/>
              <a:t>As per the accuracy metrics in slide 5 and 6, we have below observation:</a:t>
            </a:r>
          </a:p>
          <a:p>
            <a:pPr lvl="1"/>
            <a:r>
              <a:rPr lang="en-US" sz="1600" dirty="0"/>
              <a:t>The ensemble classifier built using max rule has 99.4152% accuracy, which is the highest test prediction accuracy among all discussed classifiers and ensembles.</a:t>
            </a:r>
          </a:p>
          <a:p>
            <a:pPr lvl="1"/>
            <a:r>
              <a:rPr lang="en-US" sz="1600" dirty="0"/>
              <a:t>Looking at other ensemble combinations we saw overall the combinations works as good or better than the original / base classifiers.</a:t>
            </a:r>
          </a:p>
          <a:p>
            <a:pPr lvl="1"/>
            <a:r>
              <a:rPr lang="en-US" sz="1600" dirty="0"/>
              <a:t>From the performance of different ensembles with different feature combination we saw that, with just columns (features) 5,8,22,23,24,25,28 we could achieve 99.4152% with max rule ensemble.</a:t>
            </a:r>
          </a:p>
          <a:p>
            <a:pPr lvl="1"/>
            <a:r>
              <a:rPr lang="en-US" sz="1600" dirty="0"/>
              <a:t>Looking at other ensemble with different feature combination we saw overall the combinations works as good or better than the original / base classifiers, even with just a subset of features.</a:t>
            </a:r>
          </a:p>
          <a:p>
            <a:pPr lvl="1"/>
            <a:r>
              <a:rPr lang="en-US" sz="1600" dirty="0"/>
              <a:t>Particularly the product rule classifier suffers with the accuracy, as it covers a little AUC, one probable reason might be, initially up to the 70% true positive, it has equally more false positive, which reduces the overall accuracy. </a:t>
            </a:r>
          </a:p>
        </p:txBody>
      </p:sp>
    </p:spTree>
    <p:extLst>
      <p:ext uri="{BB962C8B-B14F-4D97-AF65-F5344CB8AC3E}">
        <p14:creationId xmlns:p14="http://schemas.microsoft.com/office/powerpoint/2010/main" val="400769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C07-6F4A-4A89-BE68-E5A625C3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995" y="117122"/>
            <a:ext cx="9023303" cy="5043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References and attachments: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B52487C-034B-4A7C-B055-16B7F761C81D}"/>
              </a:ext>
            </a:extLst>
          </p:cNvPr>
          <p:cNvSpPr txBox="1">
            <a:spLocks/>
          </p:cNvSpPr>
          <p:nvPr/>
        </p:nvSpPr>
        <p:spPr>
          <a:xfrm>
            <a:off x="212278" y="763481"/>
            <a:ext cx="11470736" cy="5906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[1] Introduction to Machine Learning by </a:t>
            </a:r>
            <a:r>
              <a:rPr lang="en-US" sz="1400" dirty="0" err="1"/>
              <a:t>Ethem</a:t>
            </a:r>
            <a:r>
              <a:rPr lang="en-US" sz="1400" dirty="0"/>
              <a:t> </a:t>
            </a:r>
            <a:r>
              <a:rPr lang="en-US" sz="1400" dirty="0" err="1"/>
              <a:t>Alpaydin</a:t>
            </a:r>
            <a:r>
              <a:rPr lang="en-US" sz="1400" dirty="0"/>
              <a:t>, MIT press, 4th edition, chapter 6, section 6.2 - Subset selection: Forward selection and backward selection: p- 118-119</a:t>
            </a:r>
          </a:p>
          <a:p>
            <a:endParaRPr lang="en-US" sz="1400" dirty="0"/>
          </a:p>
          <a:p>
            <a:r>
              <a:rPr lang="en-US" sz="1400" dirty="0"/>
              <a:t>[2] Introduction to Machine Learning by </a:t>
            </a:r>
            <a:r>
              <a:rPr lang="en-US" sz="1400" dirty="0" err="1"/>
              <a:t>Ethem</a:t>
            </a:r>
            <a:r>
              <a:rPr lang="en-US" sz="1400" dirty="0"/>
              <a:t> </a:t>
            </a:r>
            <a:r>
              <a:rPr lang="en-US" sz="1400" dirty="0" err="1"/>
              <a:t>Alpaydin</a:t>
            </a:r>
            <a:r>
              <a:rPr lang="en-US" sz="1400" dirty="0"/>
              <a:t>, MIT press, 4th edition, chapter 18, section 18.4 – Classifier combination rules: Table 18.1 and Table 18.2: </a:t>
            </a:r>
          </a:p>
          <a:p>
            <a:pPr marL="0" indent="0">
              <a:buNone/>
            </a:pPr>
            <a:r>
              <a:rPr lang="en-US" sz="1400" dirty="0"/>
              <a:t>      p- 539</a:t>
            </a:r>
          </a:p>
          <a:p>
            <a:endParaRPr lang="en-US" sz="1400" dirty="0"/>
          </a:p>
          <a:p>
            <a:r>
              <a:rPr lang="en-US" sz="1400" dirty="0"/>
              <a:t>[3] Introduction to Machine Learning by </a:t>
            </a:r>
            <a:r>
              <a:rPr lang="en-US" sz="1400" dirty="0" err="1"/>
              <a:t>Ethem</a:t>
            </a:r>
            <a:r>
              <a:rPr lang="en-US" sz="1400" dirty="0"/>
              <a:t> </a:t>
            </a:r>
            <a:r>
              <a:rPr lang="en-US" sz="1400" dirty="0" err="1"/>
              <a:t>Alpaydin</a:t>
            </a:r>
            <a:r>
              <a:rPr lang="en-US" sz="1400" dirty="0"/>
              <a:t>, MIT press, 4th edition, chapter 18, section 18.9 - Stacked Generalization p- 550-551</a:t>
            </a:r>
          </a:p>
          <a:p>
            <a:endParaRPr lang="en-US" sz="1400" dirty="0"/>
          </a:p>
          <a:p>
            <a:r>
              <a:rPr lang="en-US" sz="1400" dirty="0"/>
              <a:t>[4] https://www.mathworks.com/help/stats/stacked-ensemble-stacking-example.html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000" b="1" dirty="0">
                <a:highlight>
                  <a:srgbClr val="FFFF00"/>
                </a:highlight>
              </a:rPr>
              <a:t>Attached folders /files / scripts / results:</a:t>
            </a:r>
          </a:p>
          <a:p>
            <a:pPr lvl="1"/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A. </a:t>
            </a:r>
            <a:r>
              <a:rPr lang="en-US" sz="2000" b="1" dirty="0" err="1"/>
              <a:t>selection_of_base_discriminants_code</a:t>
            </a:r>
            <a:r>
              <a:rPr lang="en-US" sz="2000" b="1" dirty="0"/>
              <a:t> (Folder): </a:t>
            </a:r>
          </a:p>
          <a:p>
            <a:pPr lvl="2"/>
            <a:r>
              <a:rPr lang="en-US" sz="1600" dirty="0"/>
              <a:t>MATLAB Codes for selecting top classifiers from the base classifiers from previous projects.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B. </a:t>
            </a:r>
            <a:r>
              <a:rPr lang="en-US" sz="2000" b="1" dirty="0" err="1"/>
              <a:t>Feature_selection_code_result</a:t>
            </a:r>
            <a:r>
              <a:rPr lang="en-US" sz="2000" b="1" dirty="0"/>
              <a:t>(Folder):</a:t>
            </a:r>
          </a:p>
          <a:p>
            <a:pPr lvl="2"/>
            <a:r>
              <a:rPr lang="en-US" sz="1600" dirty="0"/>
              <a:t>MATLAB code and results for feature selection.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C. </a:t>
            </a:r>
            <a:r>
              <a:rPr lang="en-US" sz="2000" b="1" dirty="0" err="1"/>
              <a:t>classifier_ensembles</a:t>
            </a:r>
            <a:r>
              <a:rPr lang="en-US" sz="2000" b="1" dirty="0"/>
              <a:t>(Folder):</a:t>
            </a:r>
          </a:p>
          <a:p>
            <a:pPr lvl="2"/>
            <a:r>
              <a:rPr lang="en-US" sz="1600" dirty="0"/>
              <a:t>MATLAB code and results for ensemble building and creating more fusion with various subset of data.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D. PR_final_Shubhabrata.ppt(Presentation): </a:t>
            </a:r>
            <a:r>
              <a:rPr lang="en-US" sz="1600" dirty="0"/>
              <a:t>This presentation</a:t>
            </a:r>
          </a:p>
          <a:p>
            <a:pPr lvl="1"/>
            <a:endParaRPr lang="en-US" sz="20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920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934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Project Graduate section</vt:lpstr>
      <vt:lpstr>Combining classifiers: Goal of the project</vt:lpstr>
      <vt:lpstr>Choosing few best “base-classifier” from existing one’s </vt:lpstr>
      <vt:lpstr>Sequential feature selection</vt:lpstr>
      <vt:lpstr>Combining classifier: ensemble – Various ROC</vt:lpstr>
      <vt:lpstr>Accuracy Performance of different ensemble</vt:lpstr>
      <vt:lpstr>Accuracy Performance of various ensemble with combinations of various feature selection</vt:lpstr>
      <vt:lpstr>Conclusions and Discussions</vt:lpstr>
      <vt:lpstr>References and attachments: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Shubhabrata (UMKC-Student)</dc:creator>
  <cp:lastModifiedBy>Mukherjee, Shubhabrata (UMKC-Student)</cp:lastModifiedBy>
  <cp:revision>100</cp:revision>
  <dcterms:created xsi:type="dcterms:W3CDTF">2021-05-12T18:18:52Z</dcterms:created>
  <dcterms:modified xsi:type="dcterms:W3CDTF">2021-05-18T17:04:08Z</dcterms:modified>
</cp:coreProperties>
</file>