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College-admission-agent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Shubharaksha</a:t>
            </a:r>
            <a:r>
              <a:rPr lang="en-US" sz="2000" b="1" dirty="0" smtClean="0">
                <a:solidFill>
                  <a:schemeClr val="accent1">
                    <a:lumMod val="75000"/>
                  </a:schemeClr>
                </a:solidFill>
                <a:latin typeface="Arial"/>
                <a:cs typeface="Arial"/>
              </a:rPr>
              <a:t>-Mangalore Institute Of Technology &amp; Engineering-Computer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stretch>
            <a:fillRect/>
          </a:stretch>
        </p:blipFill>
        <p:spPr>
          <a:xfrm>
            <a:off x="1653310" y="1439989"/>
            <a:ext cx="7689092" cy="4840738"/>
          </a:xfrm>
          <a:prstGeom prst="rect">
            <a:avLst/>
          </a:prstGeom>
        </p:spPr>
      </p:pic>
    </p:spTree>
    <p:extLst>
      <p:ext uri="{BB962C8B-B14F-4D97-AF65-F5344CB8AC3E}">
        <p14:creationId xmlns:p14="http://schemas.microsoft.com/office/powerpoint/2010/main" val="31555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US" dirty="0"/>
          </a:p>
        </p:txBody>
      </p:sp>
      <p:pic>
        <p:nvPicPr>
          <p:cNvPr id="4" name="Content Placeholder 3"/>
          <p:cNvPicPr>
            <a:picLocks noGrp="1" noChangeAspect="1"/>
          </p:cNvPicPr>
          <p:nvPr>
            <p:ph idx="1"/>
          </p:nvPr>
        </p:nvPicPr>
        <p:blipFill>
          <a:blip r:embed="rId2"/>
          <a:stretch>
            <a:fillRect/>
          </a:stretch>
        </p:blipFill>
        <p:spPr>
          <a:xfrm>
            <a:off x="799994" y="1301750"/>
            <a:ext cx="10592012" cy="4673600"/>
          </a:xfrm>
          <a:prstGeom prst="rect">
            <a:avLst/>
          </a:prstGeom>
        </p:spPr>
      </p:pic>
    </p:spTree>
    <p:extLst>
      <p:ext uri="{BB962C8B-B14F-4D97-AF65-F5344CB8AC3E}">
        <p14:creationId xmlns:p14="http://schemas.microsoft.com/office/powerpoint/2010/main" val="31147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US" dirty="0"/>
          </a:p>
        </p:txBody>
      </p:sp>
      <p:sp>
        <p:nvSpPr>
          <p:cNvPr id="5" name="Content Placeholder 4"/>
          <p:cNvSpPr>
            <a:spLocks noGrp="1"/>
          </p:cNvSpPr>
          <p:nvPr>
            <p:ph idx="1"/>
          </p:nvPr>
        </p:nvSpPr>
        <p:spPr/>
        <p:txBody>
          <a:bodyPr/>
          <a:lstStyle/>
          <a:p>
            <a:r>
              <a:rPr lang="en-US" dirty="0" err="1" smtClean="0"/>
              <a:t>ll</a:t>
            </a:r>
            <a:endParaRPr lang="en-US" dirty="0"/>
          </a:p>
        </p:txBody>
      </p:sp>
      <p:pic>
        <p:nvPicPr>
          <p:cNvPr id="6" name="Picture 5"/>
          <p:cNvPicPr>
            <a:picLocks noChangeAspect="1"/>
          </p:cNvPicPr>
          <p:nvPr/>
        </p:nvPicPr>
        <p:blipFill>
          <a:blip r:embed="rId2"/>
          <a:stretch>
            <a:fillRect/>
          </a:stretch>
        </p:blipFill>
        <p:spPr>
          <a:xfrm>
            <a:off x="886691" y="1163974"/>
            <a:ext cx="9337964" cy="5560099"/>
          </a:xfrm>
          <a:prstGeom prst="rect">
            <a:avLst/>
          </a:prstGeom>
        </p:spPr>
      </p:pic>
    </p:spTree>
    <p:extLst>
      <p:ext uri="{BB962C8B-B14F-4D97-AF65-F5344CB8AC3E}">
        <p14:creationId xmlns:p14="http://schemas.microsoft.com/office/powerpoint/2010/main" val="192230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400" dirty="0">
                <a:solidFill>
                  <a:schemeClr val="tx1"/>
                </a:solidFill>
                <a:latin typeface="Times New Roman" panose="02020603050405020304" pitchFamily="18" charset="0"/>
                <a:cs typeface="Times New Roman" panose="02020603050405020304" pitchFamily="18" charset="0"/>
              </a:rPr>
              <a:t>The College Admission Agent successfully reduces friction in the application process, empowers students with accurate information, and ensures transparency. It minimizes the workload for admission offices and improves outreach to students from diverse backgrounds.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608901" y="2078181"/>
            <a:ext cx="11029615" cy="3878695"/>
          </a:xfrm>
        </p:spPr>
        <p:txBody>
          <a:bodyPr/>
          <a:lstStyle/>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Add multilingual support (Hindi, Tamil, etc.)</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Connect with real-time APIs for live updates from universities</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Integrate </a:t>
            </a:r>
            <a:r>
              <a:rPr lang="en-US" sz="2400" dirty="0" err="1" smtClean="0">
                <a:solidFill>
                  <a:schemeClr val="tx1"/>
                </a:solidFill>
                <a:latin typeface="Times New Roman" panose="02020603050405020304" pitchFamily="18" charset="0"/>
                <a:cs typeface="Times New Roman" panose="02020603050405020304" pitchFamily="18" charset="0"/>
              </a:rPr>
              <a:t>chatbot</a:t>
            </a:r>
            <a:r>
              <a:rPr lang="en-US" sz="2400" dirty="0" smtClean="0">
                <a:solidFill>
                  <a:schemeClr val="tx1"/>
                </a:solidFill>
                <a:latin typeface="Times New Roman" panose="02020603050405020304" pitchFamily="18" charset="0"/>
                <a:cs typeface="Times New Roman" panose="02020603050405020304" pitchFamily="18" charset="0"/>
              </a:rPr>
              <a:t> into college websites</a:t>
            </a:r>
          </a:p>
          <a:p>
            <a:pPr>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Expand to include scholarship and hostel queries</a:t>
            </a:r>
          </a:p>
          <a:p>
            <a:pPr marL="0" indent="0">
              <a:buNone/>
            </a:pPr>
            <a:endParaRPr lang="en-US" dirty="0" smtClean="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endParaRPr lang="en-US" sz="2400" b="1" dirty="0"/>
          </a:p>
          <a:p>
            <a:r>
              <a:rPr lang="en-US" sz="2400" dirty="0">
                <a:solidFill>
                  <a:schemeClr val="tx1"/>
                </a:solidFill>
              </a:rPr>
              <a:t>IBM </a:t>
            </a:r>
            <a:r>
              <a:rPr lang="en-US" sz="2400" dirty="0" err="1">
                <a:solidFill>
                  <a:schemeClr val="tx1"/>
                </a:solidFill>
              </a:rPr>
              <a:t>SkillsBuild</a:t>
            </a:r>
            <a:r>
              <a:rPr lang="en-US" sz="2400" dirty="0">
                <a:solidFill>
                  <a:schemeClr val="tx1"/>
                </a:solidFill>
              </a:rPr>
              <a:t> Labs &amp; Granite </a:t>
            </a:r>
            <a:r>
              <a:rPr lang="en-US" sz="2400" dirty="0" smtClean="0">
                <a:solidFill>
                  <a:schemeClr val="tx1"/>
                </a:solidFill>
              </a:rPr>
              <a:t>documentation</a:t>
            </a:r>
          </a:p>
          <a:p>
            <a:pPr lvl="0"/>
            <a:r>
              <a:rPr lang="en-US" altLang="en-US" sz="2400" dirty="0">
                <a:solidFill>
                  <a:schemeClr val="tx1"/>
                </a:solidFill>
                <a:latin typeface="Arial" panose="020B0604020202020204" pitchFamily="34" charset="0"/>
              </a:rPr>
              <a:t>Government college admission </a:t>
            </a:r>
            <a:r>
              <a:rPr lang="en-US" altLang="en-US" sz="2400" dirty="0" smtClean="0">
                <a:solidFill>
                  <a:schemeClr val="tx1"/>
                </a:solidFill>
                <a:latin typeface="Arial" panose="020B0604020202020204" pitchFamily="34" charset="0"/>
              </a:rPr>
              <a:t>portals</a:t>
            </a:r>
          </a:p>
          <a:p>
            <a:r>
              <a:rPr lang="en-US" altLang="en-US" sz="2400" dirty="0">
                <a:solidFill>
                  <a:schemeClr val="tx1"/>
                </a:solidFill>
                <a:latin typeface="Arial" panose="020B0604020202020204" pitchFamily="34" charset="0"/>
              </a:rPr>
              <a:t>Research on RAG and </a:t>
            </a:r>
            <a:r>
              <a:rPr lang="en-US" altLang="en-US" sz="2400" dirty="0" err="1">
                <a:solidFill>
                  <a:schemeClr val="tx1"/>
                </a:solidFill>
                <a:latin typeface="Arial" panose="020B0604020202020204" pitchFamily="34" charset="0"/>
              </a:rPr>
              <a:t>Agentic</a:t>
            </a:r>
            <a:r>
              <a:rPr lang="en-US" altLang="en-US" sz="2400" dirty="0">
                <a:solidFill>
                  <a:schemeClr val="tx1"/>
                </a:solidFill>
                <a:latin typeface="Arial" panose="020B0604020202020204" pitchFamily="34" charset="0"/>
              </a:rPr>
              <a:t> AI </a:t>
            </a:r>
            <a:r>
              <a:rPr lang="en-US" altLang="en-US" sz="2400" dirty="0" smtClean="0">
                <a:solidFill>
                  <a:schemeClr val="tx1"/>
                </a:solidFill>
                <a:latin typeface="Arial" panose="020B0604020202020204" pitchFamily="34" charset="0"/>
              </a:rPr>
              <a:t>architecture</a:t>
            </a:r>
          </a:p>
          <a:p>
            <a:r>
              <a:rPr lang="en-US" altLang="en-US" sz="2400" dirty="0" err="1" smtClean="0">
                <a:solidFill>
                  <a:schemeClr val="tx1"/>
                </a:solidFill>
                <a:latin typeface="Arial" panose="020B0604020202020204" pitchFamily="34" charset="0"/>
              </a:rPr>
              <a:t>Github</a:t>
            </a:r>
            <a:r>
              <a:rPr lang="en-US" altLang="en-US" sz="2400" dirty="0">
                <a:solidFill>
                  <a:schemeClr val="tx1"/>
                </a:solidFill>
                <a:latin typeface="Arial" panose="020B0604020202020204" pitchFamily="34" charset="0"/>
              </a:rPr>
              <a:t> </a:t>
            </a:r>
            <a:r>
              <a:rPr lang="en-US" altLang="en-US" sz="2400" dirty="0" err="1">
                <a:solidFill>
                  <a:schemeClr val="tx1"/>
                </a:solidFill>
                <a:latin typeface="Arial" panose="020B0604020202020204" pitchFamily="34" charset="0"/>
              </a:rPr>
              <a:t>link:https</a:t>
            </a:r>
            <a:r>
              <a:rPr lang="en-US" altLang="en-US" sz="2400" dirty="0">
                <a:solidFill>
                  <a:schemeClr val="tx1"/>
                </a:solidFill>
                <a:latin typeface="Arial" panose="020B0604020202020204" pitchFamily="34" charset="0"/>
              </a:rPr>
              <a:t>://github.com/shubha39/</a:t>
            </a:r>
            <a:r>
              <a:rPr lang="en-US" altLang="en-US" sz="2400" dirty="0" err="1">
                <a:solidFill>
                  <a:schemeClr val="tx1"/>
                </a:solidFill>
                <a:latin typeface="Arial" panose="020B0604020202020204" pitchFamily="34" charset="0"/>
              </a:rPr>
              <a:t>IBM_Cloud</a:t>
            </a:r>
            <a:r>
              <a:rPr lang="en-US" altLang="en-US" sz="2400">
                <a:solidFill>
                  <a:schemeClr val="tx1"/>
                </a:solidFill>
                <a:latin typeface="Arial" panose="020B0604020202020204" pitchFamily="34" charset="0"/>
              </a:rPr>
              <a:t>-Project</a:t>
            </a:r>
            <a:endParaRPr lang="en-US" altLang="en-US" sz="2400" dirty="0">
              <a:solidFill>
                <a:schemeClr val="tx1"/>
              </a:solidFill>
              <a:latin typeface="Arial" panose="020B0604020202020204" pitchFamily="34" charset="0"/>
            </a:endParaRPr>
          </a:p>
          <a:p>
            <a:pPr lvl="0"/>
            <a:endParaRPr lang="en-US" altLang="en-US" sz="2400" dirty="0">
              <a:solidFill>
                <a:schemeClr val="tx1"/>
              </a:solidFill>
              <a:latin typeface="Arial" panose="020B0604020202020204" pitchFamily="34" charset="0"/>
            </a:endParaRPr>
          </a:p>
          <a:p>
            <a:endParaRPr lang="en-US"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1228437" y="1301749"/>
            <a:ext cx="9559636" cy="533919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1524000" y="1301750"/>
            <a:ext cx="9393381" cy="5450032"/>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18" y="1301750"/>
            <a:ext cx="10806546" cy="489585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2800" dirty="0"/>
              <a:t>In the current digital landscape, students face challenges navigating college admission processes, including unclear eligibility criteria, varying fee structures, inconsistent deadlines, and fragmented information across websites. These issues lead to confusion, misinformation, and missed opportunities. There is a strong need for a centralized, intelligent system that simplifies and streamlines the admission experience.</a:t>
            </a: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sz="2800" dirty="0">
                <a:solidFill>
                  <a:schemeClr val="tx1"/>
                </a:solidFill>
                <a:latin typeface="Times New Roman" panose="02020603050405020304" pitchFamily="18" charset="0"/>
                <a:cs typeface="Times New Roman" panose="02020603050405020304" pitchFamily="18" charset="0"/>
              </a:rPr>
              <a:t>The proposed system is a </a:t>
            </a:r>
            <a:r>
              <a:rPr lang="en-US" sz="2800" b="1" dirty="0">
                <a:solidFill>
                  <a:schemeClr val="tx1"/>
                </a:solidFill>
                <a:latin typeface="Times New Roman" panose="02020603050405020304" pitchFamily="18" charset="0"/>
                <a:cs typeface="Times New Roman" panose="02020603050405020304" pitchFamily="18" charset="0"/>
              </a:rPr>
              <a:t>College Admission Agent</a:t>
            </a:r>
            <a:r>
              <a:rPr lang="en-US" sz="2800" dirty="0">
                <a:solidFill>
                  <a:schemeClr val="tx1"/>
                </a:solidFill>
                <a:latin typeface="Times New Roman" panose="02020603050405020304" pitchFamily="18" charset="0"/>
                <a:cs typeface="Times New Roman" panose="02020603050405020304" pitchFamily="18" charset="0"/>
              </a:rPr>
              <a:t>, powered by </a:t>
            </a:r>
            <a:r>
              <a:rPr lang="en-US" sz="2800" b="1" dirty="0">
                <a:solidFill>
                  <a:schemeClr val="tx1"/>
                </a:solidFill>
                <a:latin typeface="Times New Roman" panose="02020603050405020304" pitchFamily="18" charset="0"/>
                <a:cs typeface="Times New Roman" panose="02020603050405020304" pitchFamily="18" charset="0"/>
              </a:rPr>
              <a:t>Retrieval-Augmented Generation (RAG)</a:t>
            </a:r>
            <a:r>
              <a:rPr lang="en-US" sz="2800" dirty="0">
                <a:solidFill>
                  <a:schemeClr val="tx1"/>
                </a:solidFill>
                <a:latin typeface="Times New Roman" panose="02020603050405020304" pitchFamily="18" charset="0"/>
                <a:cs typeface="Times New Roman" panose="02020603050405020304" pitchFamily="18" charset="0"/>
              </a:rPr>
              <a:t>, which:</a:t>
            </a:r>
          </a:p>
          <a:p>
            <a:r>
              <a:rPr lang="en-US" sz="2800" dirty="0">
                <a:solidFill>
                  <a:schemeClr val="tx1"/>
                </a:solidFill>
                <a:latin typeface="Times New Roman" panose="02020603050405020304" pitchFamily="18" charset="0"/>
                <a:cs typeface="Times New Roman" panose="02020603050405020304" pitchFamily="18" charset="0"/>
              </a:rPr>
              <a:t>Understands student queries in natural language.</a:t>
            </a:r>
          </a:p>
          <a:p>
            <a:r>
              <a:rPr lang="en-US" sz="2800" dirty="0">
                <a:solidFill>
                  <a:schemeClr val="tx1"/>
                </a:solidFill>
                <a:latin typeface="Times New Roman" panose="02020603050405020304" pitchFamily="18" charset="0"/>
                <a:cs typeface="Times New Roman" panose="02020603050405020304" pitchFamily="18" charset="0"/>
              </a:rPr>
              <a:t>Retrieves and summarizes admission policies, eligibility, course details, and fee structures from trusted sources.</a:t>
            </a:r>
          </a:p>
          <a:p>
            <a:r>
              <a:rPr lang="en-US" sz="2800" dirty="0">
                <a:solidFill>
                  <a:schemeClr val="tx1"/>
                </a:solidFill>
                <a:latin typeface="Times New Roman" panose="02020603050405020304" pitchFamily="18" charset="0"/>
                <a:cs typeface="Times New Roman" panose="02020603050405020304" pitchFamily="18" charset="0"/>
              </a:rPr>
              <a:t>Offers accurate, real-time responses about deadlines, required documents, and procedures.</a:t>
            </a:r>
          </a:p>
          <a:p>
            <a:r>
              <a:rPr lang="en-US" sz="2800" dirty="0">
                <a:solidFill>
                  <a:schemeClr val="tx1"/>
                </a:solidFill>
                <a:latin typeface="Times New Roman" panose="02020603050405020304" pitchFamily="18" charset="0"/>
                <a:cs typeface="Times New Roman" panose="02020603050405020304" pitchFamily="18" charset="0"/>
              </a:rPr>
              <a:t>Reduces manual inquiries and enhances applicant experience.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Rectangle 3"/>
          <p:cNvSpPr>
            <a:spLocks noGrp="1" noChangeArrowheads="1"/>
          </p:cNvSpPr>
          <p:nvPr>
            <p:ph idx="1"/>
          </p:nvPr>
        </p:nvSpPr>
        <p:spPr bwMode="auto">
          <a:xfrm>
            <a:off x="581192" y="2730747"/>
            <a:ext cx="1026774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Platform</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IBM Cloud Lite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Model</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IBM Granite Foundation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Frameworks</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LangChain</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Haystack for RAG pipeline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Vector DB (e.g., Pinecone / Chroma) for document retrieval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 name="Rectangle 2"/>
          <p:cNvSpPr>
            <a:spLocks noGrp="1" noChangeArrowheads="1"/>
          </p:cNvSpPr>
          <p:nvPr>
            <p:ph idx="1"/>
          </p:nvPr>
        </p:nvSpPr>
        <p:spPr bwMode="auto">
          <a:xfrm>
            <a:off x="581192" y="2115194"/>
            <a:ext cx="1111624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RAG-based Architecture</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Combines document retrieval with generative model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Upload knowledge documents (PDFs, scraped HTML).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 data into a vector database.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inputs a query (e.g., “What is the fee for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B.Tech</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XYZ College?”).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Retriever fetches relevant chunks.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Generator (IBM Granite) provides context-aware, natural language response.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Hosted on IBM Cloud or locally with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Docker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526" y="1477818"/>
            <a:ext cx="4784437" cy="449753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217" y="1653020"/>
            <a:ext cx="5495637" cy="41471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925" y="1458768"/>
            <a:ext cx="8735547" cy="4443269"/>
          </a:xfrm>
        </p:spPr>
      </p:pic>
    </p:spTree>
    <p:extLst>
      <p:ext uri="{BB962C8B-B14F-4D97-AF65-F5344CB8AC3E}">
        <p14:creationId xmlns:p14="http://schemas.microsoft.com/office/powerpoint/2010/main" val="12249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236" y="1301750"/>
            <a:ext cx="9781309" cy="4673600"/>
          </a:xfrm>
        </p:spPr>
      </p:pic>
    </p:spTree>
    <p:extLst>
      <p:ext uri="{BB962C8B-B14F-4D97-AF65-F5344CB8AC3E}">
        <p14:creationId xmlns:p14="http://schemas.microsoft.com/office/powerpoint/2010/main" val="20066318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infopath/2007/PartnerControls"/>
    <ds:schemaRef ds:uri="9162bd5b-4ed9-4da3-b376-05204580ba3f"/>
    <ds:schemaRef ds:uri="http://schemas.microsoft.com/office/2006/metadata/properties"/>
    <ds:schemaRef ds:uri="http://purl.org/dc/terms/"/>
    <ds:schemaRef ds:uri="c0fa2617-96bd-425d-8578-e93563fe37c5"/>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124</TotalTime>
  <Words>372</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Franklin Gothic Book</vt:lpstr>
      <vt:lpstr>Franklin Gothic Demi</vt:lpstr>
      <vt:lpstr>Times New Roman</vt:lpstr>
      <vt:lpstr>Wingdings</vt:lpstr>
      <vt:lpstr>Wingdings 2</vt:lpstr>
      <vt:lpstr>DividendVTI</vt:lpstr>
      <vt:lpstr>College-admission-agent</vt:lpstr>
      <vt:lpstr>OUTLINE</vt:lpstr>
      <vt:lpstr>Problem Statement</vt:lpstr>
      <vt:lpstr>Proposed Solution</vt:lpstr>
      <vt:lpstr>System  Approach</vt:lpstr>
      <vt:lpstr>Algorithm &amp; Deployment</vt:lpstr>
      <vt:lpstr>Result</vt:lpstr>
      <vt:lpstr>RESULTS</vt:lpstr>
      <vt:lpstr>Results</vt:lpstr>
      <vt:lpstr>RESULTS</vt:lpstr>
      <vt:lpstr>OUTPUTS</vt:lpstr>
      <vt:lpstr>OUTPUTS</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35</cp:revision>
  <dcterms:created xsi:type="dcterms:W3CDTF">2021-05-26T16:50:10Z</dcterms:created>
  <dcterms:modified xsi:type="dcterms:W3CDTF">2025-08-03T14:18:19Z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