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0" r:id="rId6"/>
    <p:sldId id="273" r:id="rId7"/>
    <p:sldId id="274" r:id="rId8"/>
    <p:sldId id="277" r:id="rId9"/>
    <p:sldId id="278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90" r:id="rId19"/>
    <p:sldId id="294" r:id="rId20"/>
    <p:sldId id="292" r:id="rId21"/>
    <p:sldId id="293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Montserrat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OIm8u1YhZnJYuSF245V3JgQy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CFF"/>
    <a:srgbClr val="FFCB00"/>
    <a:srgbClr val="FFAE5A"/>
    <a:srgbClr val="6CBEED"/>
    <a:srgbClr val="FF9800"/>
    <a:srgbClr val="FF6F00"/>
    <a:srgbClr val="F5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5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1236742" y="-2563"/>
            <a:ext cx="7434376" cy="188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 dirty="0">
                <a:solidFill>
                  <a:srgbClr val="FFAE5A"/>
                </a:solidFill>
              </a:rPr>
              <a:t>Cafeteria Billing &amp; Ordering System</a:t>
            </a:r>
            <a:endParaRPr sz="4800" dirty="0">
              <a:solidFill>
                <a:srgbClr val="FFAE5A"/>
              </a:solidFill>
            </a:endParaRPr>
          </a:p>
        </p:txBody>
      </p:sp>
      <p:sp>
        <p:nvSpPr>
          <p:cNvPr id="41" name="Google Shape;41;p1"/>
          <p:cNvSpPr txBox="1">
            <a:spLocks noGrp="1"/>
          </p:cNvSpPr>
          <p:nvPr>
            <p:ph type="subTitle" idx="1"/>
          </p:nvPr>
        </p:nvSpPr>
        <p:spPr>
          <a:xfrm>
            <a:off x="1900418" y="2115107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>
                <a:solidFill>
                  <a:schemeClr val="dk2"/>
                </a:solidFill>
              </a:rPr>
              <a:t>For Yummy Cafe</a:t>
            </a:r>
            <a:endParaRPr sz="2000" b="1" dirty="0">
              <a:solidFill>
                <a:schemeClr val="dk2"/>
              </a:solidFill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207918" y="3347328"/>
            <a:ext cx="2463199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Tx/>
              <a:buChar char="-"/>
            </a:pPr>
            <a:r>
              <a:rPr lang="en-US" sz="1600" b="0" i="0" u="none" strike="noStrike" cap="none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Shubha Khadgi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</a:pPr>
            <a:endParaRPr sz="1600" b="0" i="0" u="none" strike="noStrike" cap="none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49;p2">
            <a:extLst>
              <a:ext uri="{FF2B5EF4-FFF2-40B4-BE49-F238E27FC236}">
                <a16:creationId xmlns:a16="http://schemas.microsoft.com/office/drawing/2014/main" id="{25BE0C3A-6CB8-4C89-8641-5C8BE4FED3E7}"/>
              </a:ext>
            </a:extLst>
          </p:cNvPr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;p2">
            <a:extLst>
              <a:ext uri="{FF2B5EF4-FFF2-40B4-BE49-F238E27FC236}">
                <a16:creationId xmlns:a16="http://schemas.microsoft.com/office/drawing/2014/main" id="{3B3E303E-86BE-4708-97E4-5A0594610B43}"/>
              </a:ext>
            </a:extLst>
          </p:cNvPr>
          <p:cNvSpPr/>
          <p:nvPr/>
        </p:nvSpPr>
        <p:spPr>
          <a:xfrm>
            <a:off x="1031159" y="-9704"/>
            <a:ext cx="370082" cy="666928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9;p2">
            <a:extLst>
              <a:ext uri="{FF2B5EF4-FFF2-40B4-BE49-F238E27FC236}">
                <a16:creationId xmlns:a16="http://schemas.microsoft.com/office/drawing/2014/main" id="{058819C6-9945-477E-9350-A13724222484}"/>
              </a:ext>
            </a:extLst>
          </p:cNvPr>
          <p:cNvSpPr/>
          <p:nvPr/>
        </p:nvSpPr>
        <p:spPr>
          <a:xfrm>
            <a:off x="9001124" y="4476572"/>
            <a:ext cx="142875" cy="666928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D332C-9954-4DB7-BC29-FF8EC421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4" y="2233106"/>
            <a:ext cx="3263299" cy="257159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B1A27403-CE13-47E3-B26B-F29072CA7DC3}"/>
              </a:ext>
            </a:extLst>
          </p:cNvPr>
          <p:cNvSpPr/>
          <p:nvPr/>
        </p:nvSpPr>
        <p:spPr>
          <a:xfrm>
            <a:off x="2754898" y="3463613"/>
            <a:ext cx="1444876" cy="1444876"/>
          </a:xfrm>
          <a:prstGeom prst="ellipse">
            <a:avLst/>
          </a:prstGeom>
          <a:solidFill>
            <a:schemeClr val="bg1"/>
          </a:solidFill>
          <a:ln>
            <a:solidFill>
              <a:srgbClr val="FF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3C6D80-D59E-4A05-AA44-BEE6B9516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868"/>
          <a:stretch/>
        </p:blipFill>
        <p:spPr>
          <a:xfrm>
            <a:off x="2806822" y="3580447"/>
            <a:ext cx="1137897" cy="2225409"/>
          </a:xfrm>
          <a:prstGeom prst="rect">
            <a:avLst/>
          </a:pr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42C9762D-39FD-42F6-91EC-0D5F21FF2B27}"/>
              </a:ext>
            </a:extLst>
          </p:cNvPr>
          <p:cNvSpPr/>
          <p:nvPr/>
        </p:nvSpPr>
        <p:spPr>
          <a:xfrm>
            <a:off x="3080864" y="3354518"/>
            <a:ext cx="1276824" cy="1367501"/>
          </a:xfrm>
          <a:prstGeom prst="arc">
            <a:avLst>
              <a:gd name="adj1" fmla="val 16200000"/>
              <a:gd name="adj2" fmla="val 21081420"/>
            </a:avLst>
          </a:prstGeom>
          <a:ln w="28575">
            <a:solidFill>
              <a:srgbClr val="FF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16857A7-65AB-4D22-938D-790CF6544C82}"/>
              </a:ext>
            </a:extLst>
          </p:cNvPr>
          <p:cNvSpPr/>
          <p:nvPr/>
        </p:nvSpPr>
        <p:spPr>
          <a:xfrm rot="406156">
            <a:off x="3556467" y="3305787"/>
            <a:ext cx="880352" cy="931884"/>
          </a:xfrm>
          <a:prstGeom prst="arc">
            <a:avLst>
              <a:gd name="adj1" fmla="val 16200000"/>
              <a:gd name="adj2" fmla="val 20199569"/>
            </a:avLst>
          </a:prstGeom>
          <a:ln w="28575">
            <a:solidFill>
              <a:srgbClr val="FF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09220C7-388A-4F12-8F90-A3FAC8A47717}"/>
              </a:ext>
            </a:extLst>
          </p:cNvPr>
          <p:cNvSpPr/>
          <p:nvPr/>
        </p:nvSpPr>
        <p:spPr>
          <a:xfrm rot="1130264">
            <a:off x="3779621" y="3204469"/>
            <a:ext cx="750579" cy="722788"/>
          </a:xfrm>
          <a:prstGeom prst="arc">
            <a:avLst>
              <a:gd name="adj1" fmla="val 16200000"/>
              <a:gd name="adj2" fmla="val 19463584"/>
            </a:avLst>
          </a:prstGeom>
          <a:ln w="28575">
            <a:solidFill>
              <a:srgbClr val="FF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Modeling</a:t>
            </a:r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2253424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Use Case Diagram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It shows how a system interacts with its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31A64-DB6B-460B-9F7D-4AF4444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89" y="1187502"/>
            <a:ext cx="5758815" cy="3720498"/>
          </a:xfrm>
          <a:prstGeom prst="rect">
            <a:avLst/>
          </a:prstGeom>
        </p:spPr>
      </p:pic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B619454F-A45F-442B-B353-C117011EA7C2}"/>
              </a:ext>
            </a:extLst>
          </p:cNvPr>
          <p:cNvSpPr/>
          <p:nvPr/>
        </p:nvSpPr>
        <p:spPr>
          <a:xfrm>
            <a:off x="9001125" y="0"/>
            <a:ext cx="139829" cy="2350294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4CACFAC0-B640-44D6-8E91-2C22BCEF6735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BB32BA9F-CF06-4ADE-8D77-E45FF5A884BC}"/>
              </a:ext>
            </a:extLst>
          </p:cNvPr>
          <p:cNvSpPr/>
          <p:nvPr/>
        </p:nvSpPr>
        <p:spPr>
          <a:xfrm>
            <a:off x="8764904" y="4672014"/>
            <a:ext cx="379095" cy="4714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052E77CE-A612-48DD-A412-628B446AFBBB}"/>
              </a:ext>
            </a:extLst>
          </p:cNvPr>
          <p:cNvSpPr/>
          <p:nvPr/>
        </p:nvSpPr>
        <p:spPr>
          <a:xfrm>
            <a:off x="9001124" y="4311256"/>
            <a:ext cx="142876" cy="471485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7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Modeling</a:t>
            </a:r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346881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Class Diagram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It helps in designing and organizing the structure of a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DAFE-EE00-4925-BF74-4F9D0A6A6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42"/>
          <a:stretch/>
        </p:blipFill>
        <p:spPr>
          <a:xfrm>
            <a:off x="4476083" y="71491"/>
            <a:ext cx="4375596" cy="4993498"/>
          </a:xfrm>
          <a:prstGeom prst="rect">
            <a:avLst/>
          </a:prstGeom>
        </p:spPr>
      </p:pic>
      <p:sp>
        <p:nvSpPr>
          <p:cNvPr id="9" name="Google Shape;49;p2">
            <a:extLst>
              <a:ext uri="{FF2B5EF4-FFF2-40B4-BE49-F238E27FC236}">
                <a16:creationId xmlns:a16="http://schemas.microsoft.com/office/drawing/2014/main" id="{3F42446E-24F7-4715-96F4-8727475EAB2C}"/>
              </a:ext>
            </a:extLst>
          </p:cNvPr>
          <p:cNvSpPr/>
          <p:nvPr/>
        </p:nvSpPr>
        <p:spPr>
          <a:xfrm>
            <a:off x="9058274" y="-1"/>
            <a:ext cx="85726" cy="3093245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9;p2">
            <a:extLst>
              <a:ext uri="{FF2B5EF4-FFF2-40B4-BE49-F238E27FC236}">
                <a16:creationId xmlns:a16="http://schemas.microsoft.com/office/drawing/2014/main" id="{5C9BD96E-78F6-4D2E-A38D-CCE1C3FBACE8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72CE6AB8-DF61-45B0-A4E7-E5FD5176FF91}"/>
              </a:ext>
            </a:extLst>
          </p:cNvPr>
          <p:cNvSpPr/>
          <p:nvPr/>
        </p:nvSpPr>
        <p:spPr>
          <a:xfrm>
            <a:off x="8915400" y="4614864"/>
            <a:ext cx="228599" cy="528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01A04B9A-EB18-4BFB-88E6-ADD57C10558B}"/>
              </a:ext>
            </a:extLst>
          </p:cNvPr>
          <p:cNvSpPr/>
          <p:nvPr/>
        </p:nvSpPr>
        <p:spPr>
          <a:xfrm>
            <a:off x="9058274" y="4086226"/>
            <a:ext cx="85725" cy="696516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056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Modeling</a:t>
            </a:r>
          </a:p>
        </p:txBody>
      </p:sp>
      <p:sp>
        <p:nvSpPr>
          <p:cNvPr id="6" name="Google Shape;49;p2">
            <a:extLst>
              <a:ext uri="{FF2B5EF4-FFF2-40B4-BE49-F238E27FC236}">
                <a16:creationId xmlns:a16="http://schemas.microsoft.com/office/drawing/2014/main" id="{0D5A33DA-C305-4560-9AA0-1E0FA9A3B961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277539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Sequence Diagram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It helps to understand and visualize the interactions and timing between different parts of a system, during execution.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D1EC7-7E34-41F4-908E-2AF72315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128660"/>
            <a:ext cx="5524312" cy="3682875"/>
          </a:xfrm>
          <a:prstGeom prst="rect">
            <a:avLst/>
          </a:prstGeom>
        </p:spPr>
      </p:pic>
      <p:sp>
        <p:nvSpPr>
          <p:cNvPr id="9" name="Google Shape;49;p2">
            <a:extLst>
              <a:ext uri="{FF2B5EF4-FFF2-40B4-BE49-F238E27FC236}">
                <a16:creationId xmlns:a16="http://schemas.microsoft.com/office/drawing/2014/main" id="{97D19DF5-7E52-4D98-AA7D-33F1C34BE4E2}"/>
              </a:ext>
            </a:extLst>
          </p:cNvPr>
          <p:cNvSpPr/>
          <p:nvPr/>
        </p:nvSpPr>
        <p:spPr>
          <a:xfrm>
            <a:off x="9001125" y="0"/>
            <a:ext cx="139829" cy="3157538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9;p2">
            <a:extLst>
              <a:ext uri="{FF2B5EF4-FFF2-40B4-BE49-F238E27FC236}">
                <a16:creationId xmlns:a16="http://schemas.microsoft.com/office/drawing/2014/main" id="{239001A2-624C-4867-958E-F0BF6BE05F59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70599A58-7930-4E28-8B32-098F964947E3}"/>
              </a:ext>
            </a:extLst>
          </p:cNvPr>
          <p:cNvSpPr/>
          <p:nvPr/>
        </p:nvSpPr>
        <p:spPr>
          <a:xfrm>
            <a:off x="8029576" y="5007769"/>
            <a:ext cx="1114424" cy="1357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F2792141-A6BB-4979-BA9B-52D6F67B8650}"/>
              </a:ext>
            </a:extLst>
          </p:cNvPr>
          <p:cNvSpPr/>
          <p:nvPr/>
        </p:nvSpPr>
        <p:spPr>
          <a:xfrm>
            <a:off x="8779669" y="4918477"/>
            <a:ext cx="364331" cy="135730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88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450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Design</a:t>
            </a:r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3104" y="1913221"/>
            <a:ext cx="2775396" cy="65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u="sng" dirty="0">
                <a:solidFill>
                  <a:schemeClr val="tx1"/>
                </a:solidFill>
              </a:rPr>
              <a:t>User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64131-DEA8-4FFD-8CBD-8FAA2EEF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84" y="2232360"/>
            <a:ext cx="3826956" cy="2735767"/>
          </a:xfrm>
          <a:prstGeom prst="rect">
            <a:avLst/>
          </a:prstGeom>
        </p:spPr>
      </p:pic>
      <p:sp>
        <p:nvSpPr>
          <p:cNvPr id="9" name="Google Shape;48;p2">
            <a:extLst>
              <a:ext uri="{FF2B5EF4-FFF2-40B4-BE49-F238E27FC236}">
                <a16:creationId xmlns:a16="http://schemas.microsoft.com/office/drawing/2014/main" id="{4E7D5988-7E0E-45B3-AD84-09C82FED0568}"/>
              </a:ext>
            </a:extLst>
          </p:cNvPr>
          <p:cNvSpPr txBox="1">
            <a:spLocks/>
          </p:cNvSpPr>
          <p:nvPr/>
        </p:nvSpPr>
        <p:spPr>
          <a:xfrm>
            <a:off x="463104" y="807720"/>
            <a:ext cx="8169498" cy="110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Font typeface="Barlow"/>
              <a:buNone/>
            </a:pPr>
            <a:r>
              <a:rPr lang="en-US" sz="1500" dirty="0">
                <a:solidFill>
                  <a:schemeClr val="tx1"/>
                </a:solidFill>
              </a:rPr>
              <a:t>System design is the process of creating a detailed plan or blueprint for how a system will be built and function.</a:t>
            </a:r>
          </a:p>
        </p:txBody>
      </p:sp>
      <p:sp>
        <p:nvSpPr>
          <p:cNvPr id="10" name="Google Shape;48;p2">
            <a:extLst>
              <a:ext uri="{FF2B5EF4-FFF2-40B4-BE49-F238E27FC236}">
                <a16:creationId xmlns:a16="http://schemas.microsoft.com/office/drawing/2014/main" id="{711DAC54-7114-4146-AC1F-3FB9FB55BA8C}"/>
              </a:ext>
            </a:extLst>
          </p:cNvPr>
          <p:cNvSpPr txBox="1">
            <a:spLocks/>
          </p:cNvSpPr>
          <p:nvPr/>
        </p:nvSpPr>
        <p:spPr>
          <a:xfrm>
            <a:off x="4472084" y="1920241"/>
            <a:ext cx="2775396" cy="65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Font typeface="Barlow"/>
              <a:buNone/>
            </a:pPr>
            <a:r>
              <a:rPr lang="en-US" sz="1500" b="1" u="sng" dirty="0">
                <a:solidFill>
                  <a:schemeClr val="tx1"/>
                </a:solidFill>
              </a:rPr>
              <a:t>Manager 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8D8601-8583-4414-8046-AB1E25E7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3" y="2245767"/>
            <a:ext cx="3348990" cy="2722360"/>
          </a:xfrm>
          <a:prstGeom prst="rect">
            <a:avLst/>
          </a:prstGeom>
        </p:spPr>
      </p:pic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A86818FD-A62E-422B-804A-898ADE8FECFB}"/>
              </a:ext>
            </a:extLst>
          </p:cNvPr>
          <p:cNvSpPr/>
          <p:nvPr/>
        </p:nvSpPr>
        <p:spPr>
          <a:xfrm>
            <a:off x="9044082" y="0"/>
            <a:ext cx="99918" cy="2307432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44CDD38E-567B-4AA1-A80E-54BDECDDE9E1}"/>
              </a:ext>
            </a:extLst>
          </p:cNvPr>
          <p:cNvSpPr/>
          <p:nvPr/>
        </p:nvSpPr>
        <p:spPr>
          <a:xfrm>
            <a:off x="3046" y="347661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686870BC-F108-432C-B3EE-2DB6F737A400}"/>
              </a:ext>
            </a:extLst>
          </p:cNvPr>
          <p:cNvSpPr/>
          <p:nvPr/>
        </p:nvSpPr>
        <p:spPr>
          <a:xfrm>
            <a:off x="8115300" y="4968127"/>
            <a:ext cx="1028699" cy="175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9;p2">
            <a:extLst>
              <a:ext uri="{FF2B5EF4-FFF2-40B4-BE49-F238E27FC236}">
                <a16:creationId xmlns:a16="http://schemas.microsoft.com/office/drawing/2014/main" id="{721AEC42-73F1-42D8-81A1-6964EDBB3063}"/>
              </a:ext>
            </a:extLst>
          </p:cNvPr>
          <p:cNvSpPr/>
          <p:nvPr/>
        </p:nvSpPr>
        <p:spPr>
          <a:xfrm>
            <a:off x="8872538" y="4857400"/>
            <a:ext cx="271462" cy="175372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21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659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Testing</a:t>
            </a:r>
          </a:p>
        </p:txBody>
      </p:sp>
      <p:sp>
        <p:nvSpPr>
          <p:cNvPr id="9" name="Google Shape;48;p2">
            <a:extLst>
              <a:ext uri="{FF2B5EF4-FFF2-40B4-BE49-F238E27FC236}">
                <a16:creationId xmlns:a16="http://schemas.microsoft.com/office/drawing/2014/main" id="{4E7D5988-7E0E-45B3-AD84-09C82FED0568}"/>
              </a:ext>
            </a:extLst>
          </p:cNvPr>
          <p:cNvSpPr txBox="1">
            <a:spLocks/>
          </p:cNvSpPr>
          <p:nvPr/>
        </p:nvSpPr>
        <p:spPr>
          <a:xfrm>
            <a:off x="463104" y="1059180"/>
            <a:ext cx="3308796" cy="110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</a:rPr>
              <a:t>Unit Testing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Font typeface="Barlow"/>
              <a:buNone/>
            </a:pPr>
            <a:r>
              <a:rPr lang="en-US" sz="1500" dirty="0">
                <a:solidFill>
                  <a:schemeClr val="tx1"/>
                </a:solidFill>
              </a:rPr>
              <a:t>Focuses on testing the smallest building blocks of a software application, which are usually individual functions or methods.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36E29F-2111-48DD-8F56-DF5CE41D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45" y="807720"/>
            <a:ext cx="5414280" cy="4175026"/>
          </a:xfrm>
          <a:prstGeom prst="rect">
            <a:avLst/>
          </a:prstGeom>
        </p:spPr>
      </p:pic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1F26D2B3-D677-466A-895A-A217F7C5B269}"/>
              </a:ext>
            </a:extLst>
          </p:cNvPr>
          <p:cNvSpPr/>
          <p:nvPr/>
        </p:nvSpPr>
        <p:spPr>
          <a:xfrm>
            <a:off x="9065419" y="-1"/>
            <a:ext cx="75535" cy="3228975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F68477DC-4CF6-4081-AE04-F142DAC4452C}"/>
              </a:ext>
            </a:extLst>
          </p:cNvPr>
          <p:cNvSpPr/>
          <p:nvPr/>
        </p:nvSpPr>
        <p:spPr>
          <a:xfrm>
            <a:off x="3046" y="561976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B0ED2B6C-3341-4417-A60F-26018E2D4D37}"/>
              </a:ext>
            </a:extLst>
          </p:cNvPr>
          <p:cNvSpPr/>
          <p:nvPr/>
        </p:nvSpPr>
        <p:spPr>
          <a:xfrm>
            <a:off x="8450580" y="5036344"/>
            <a:ext cx="693419" cy="1071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1DB89785-0F3F-439B-8C08-FDB58311E897}"/>
              </a:ext>
            </a:extLst>
          </p:cNvPr>
          <p:cNvSpPr/>
          <p:nvPr/>
        </p:nvSpPr>
        <p:spPr>
          <a:xfrm>
            <a:off x="8858250" y="4975624"/>
            <a:ext cx="285750" cy="107155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27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278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Testing</a:t>
            </a:r>
          </a:p>
        </p:txBody>
      </p:sp>
      <p:sp>
        <p:nvSpPr>
          <p:cNvPr id="9" name="Google Shape;48;p2">
            <a:extLst>
              <a:ext uri="{FF2B5EF4-FFF2-40B4-BE49-F238E27FC236}">
                <a16:creationId xmlns:a16="http://schemas.microsoft.com/office/drawing/2014/main" id="{4E7D5988-7E0E-45B3-AD84-09C82FED0568}"/>
              </a:ext>
            </a:extLst>
          </p:cNvPr>
          <p:cNvSpPr txBox="1">
            <a:spLocks/>
          </p:cNvSpPr>
          <p:nvPr/>
        </p:nvSpPr>
        <p:spPr>
          <a:xfrm>
            <a:off x="463104" y="1021080"/>
            <a:ext cx="3202116" cy="110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</a:rPr>
              <a:t>Validation Testing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Font typeface="Barlow"/>
              <a:buNone/>
            </a:pPr>
            <a:r>
              <a:rPr lang="en-US" sz="1500" dirty="0">
                <a:solidFill>
                  <a:schemeClr val="tx1"/>
                </a:solidFill>
              </a:rPr>
              <a:t>It is the process of determining whether the system satisfies the specified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F094E-DC9E-4FEC-9370-0897C715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00" y="975360"/>
            <a:ext cx="5143745" cy="3802500"/>
          </a:xfrm>
          <a:prstGeom prst="rect">
            <a:avLst/>
          </a:prstGeom>
        </p:spPr>
      </p:pic>
      <p:sp>
        <p:nvSpPr>
          <p:cNvPr id="10" name="Google Shape;49;p2">
            <a:extLst>
              <a:ext uri="{FF2B5EF4-FFF2-40B4-BE49-F238E27FC236}">
                <a16:creationId xmlns:a16="http://schemas.microsoft.com/office/drawing/2014/main" id="{8F994F4A-57F1-4C6C-849E-7CDE80862691}"/>
              </a:ext>
            </a:extLst>
          </p:cNvPr>
          <p:cNvSpPr/>
          <p:nvPr/>
        </p:nvSpPr>
        <p:spPr>
          <a:xfrm>
            <a:off x="9086850" y="0"/>
            <a:ext cx="64294" cy="1843088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C9A0F9B5-266D-430F-B6CF-0DC8E410DA7D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3A7E991B-27FA-4D9F-84B1-27E9A5C6100C}"/>
              </a:ext>
            </a:extLst>
          </p:cNvPr>
          <p:cNvSpPr/>
          <p:nvPr/>
        </p:nvSpPr>
        <p:spPr>
          <a:xfrm>
            <a:off x="8450580" y="4986338"/>
            <a:ext cx="693419" cy="1571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0AA80863-DB7D-45DF-AFE0-00314AEEF60F}"/>
              </a:ext>
            </a:extLst>
          </p:cNvPr>
          <p:cNvSpPr/>
          <p:nvPr/>
        </p:nvSpPr>
        <p:spPr>
          <a:xfrm>
            <a:off x="8905044" y="4874302"/>
            <a:ext cx="238955" cy="157161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997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278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Testing (Snapshots)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4994B-E0DB-48BE-868D-444A3923D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4" r="9501"/>
          <a:stretch/>
        </p:blipFill>
        <p:spPr>
          <a:xfrm>
            <a:off x="4924677" y="1313834"/>
            <a:ext cx="3258682" cy="3063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4346EF-9A76-4A07-ABEC-385FFE80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1" y="1313834"/>
            <a:ext cx="4060708" cy="3063094"/>
          </a:xfrm>
          <a:prstGeom prst="rect">
            <a:avLst/>
          </a:prstGeom>
        </p:spPr>
      </p:pic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414645EA-4668-4588-8B34-503A2F29D115}"/>
              </a:ext>
            </a:extLst>
          </p:cNvPr>
          <p:cNvSpPr/>
          <p:nvPr/>
        </p:nvSpPr>
        <p:spPr>
          <a:xfrm>
            <a:off x="9065419" y="-1"/>
            <a:ext cx="78581" cy="2993232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EED5C0CF-244D-4A35-B1A5-0FE5BE2E484E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33C2E051-4326-4DCB-BA5A-3AB03312BE13}"/>
              </a:ext>
            </a:extLst>
          </p:cNvPr>
          <p:cNvSpPr/>
          <p:nvPr/>
        </p:nvSpPr>
        <p:spPr>
          <a:xfrm>
            <a:off x="8501064" y="4915620"/>
            <a:ext cx="642936" cy="2278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9;p2">
            <a:extLst>
              <a:ext uri="{FF2B5EF4-FFF2-40B4-BE49-F238E27FC236}">
                <a16:creationId xmlns:a16="http://schemas.microsoft.com/office/drawing/2014/main" id="{CA00F918-3161-464A-8969-5633AABDE5C8}"/>
              </a:ext>
            </a:extLst>
          </p:cNvPr>
          <p:cNvSpPr/>
          <p:nvPr/>
        </p:nvSpPr>
        <p:spPr>
          <a:xfrm>
            <a:off x="8872538" y="4773471"/>
            <a:ext cx="275034" cy="227879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73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278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System Testing (Snapshots)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9A515-6278-41B7-8718-49E82FC8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5" y="1187797"/>
            <a:ext cx="4059456" cy="2949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0092D-A5FF-41D0-A30C-44787C7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94" y="987452"/>
            <a:ext cx="2785128" cy="3350036"/>
          </a:xfrm>
          <a:prstGeom prst="rect">
            <a:avLst/>
          </a:prstGeom>
        </p:spPr>
      </p:pic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E3887CB3-C5E4-4FA3-A853-1281BA2EEBFA}"/>
              </a:ext>
            </a:extLst>
          </p:cNvPr>
          <p:cNvSpPr/>
          <p:nvPr/>
        </p:nvSpPr>
        <p:spPr>
          <a:xfrm>
            <a:off x="9098281" y="0"/>
            <a:ext cx="45719" cy="1671638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2907F68B-B3C3-4946-9B8B-8842A62F66FA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271C2A78-0F29-40CD-B8F8-C51829F024A7}"/>
              </a:ext>
            </a:extLst>
          </p:cNvPr>
          <p:cNvSpPr/>
          <p:nvPr/>
        </p:nvSpPr>
        <p:spPr>
          <a:xfrm>
            <a:off x="8450580" y="4915620"/>
            <a:ext cx="693419" cy="2278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278B8DCF-DD0C-45B5-9EB5-E433BCB01E98}"/>
              </a:ext>
            </a:extLst>
          </p:cNvPr>
          <p:cNvSpPr/>
          <p:nvPr/>
        </p:nvSpPr>
        <p:spPr>
          <a:xfrm>
            <a:off x="8908256" y="4775956"/>
            <a:ext cx="239316" cy="22787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97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278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Future Enhancement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9EE4B6-7D15-41F9-BDAB-6A909714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73891"/>
            <a:ext cx="7717500" cy="3416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1"/>
                </a:solidFill>
              </a:rPr>
              <a:t>Menu Personalization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1"/>
                </a:solidFill>
              </a:rPr>
              <a:t>Integration with Inventory Management System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1"/>
                </a:solidFill>
              </a:rPr>
              <a:t>Mobile Application</a:t>
            </a:r>
          </a:p>
          <a:p>
            <a:pPr marL="13970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B0B103C6-EAC2-4BCA-9DFB-1ABE23A2DF7E}"/>
              </a:ext>
            </a:extLst>
          </p:cNvPr>
          <p:cNvSpPr/>
          <p:nvPr/>
        </p:nvSpPr>
        <p:spPr>
          <a:xfrm>
            <a:off x="9001125" y="0"/>
            <a:ext cx="142875" cy="1805940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004544C1-F648-4404-A758-B01D9C4440E2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902F1DFF-1611-425C-BCEA-0C8CC5084E00}"/>
              </a:ext>
            </a:extLst>
          </p:cNvPr>
          <p:cNvSpPr/>
          <p:nvPr/>
        </p:nvSpPr>
        <p:spPr>
          <a:xfrm>
            <a:off x="8522494" y="4700588"/>
            <a:ext cx="621505" cy="44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9;p2">
            <a:extLst>
              <a:ext uri="{FF2B5EF4-FFF2-40B4-BE49-F238E27FC236}">
                <a16:creationId xmlns:a16="http://schemas.microsoft.com/office/drawing/2014/main" id="{EDE441BC-FBB4-457F-8C56-2BC703DB9CE4}"/>
              </a:ext>
            </a:extLst>
          </p:cNvPr>
          <p:cNvSpPr/>
          <p:nvPr/>
        </p:nvSpPr>
        <p:spPr>
          <a:xfrm>
            <a:off x="8851106" y="4529138"/>
            <a:ext cx="292894" cy="253603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24D24-0153-4275-82F0-2C05AA7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31" y="765811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0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278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Conclusion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9EE4B6-7D15-41F9-BDAB-6A909714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73891"/>
            <a:ext cx="7717500" cy="3416400"/>
          </a:xfrm>
        </p:spPr>
        <p:txBody>
          <a:bodyPr/>
          <a:lstStyle/>
          <a:p>
            <a:pPr marL="139700" indent="0">
              <a:lnSpc>
                <a:spcPct val="20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"Cafeteria Billing &amp; Ordering System" solves problems like long lines and mistakes in bills. However, it's important to know that it is still a work in progress. 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The system is designed with user-friendliness in mind, featuring an integrated online payment gateway for convenience. 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For the management, it offers operational efficiency along with sales reporting and analytics.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B0B103C6-EAC2-4BCA-9DFB-1ABE23A2DF7E}"/>
              </a:ext>
            </a:extLst>
          </p:cNvPr>
          <p:cNvSpPr/>
          <p:nvPr/>
        </p:nvSpPr>
        <p:spPr>
          <a:xfrm>
            <a:off x="9001125" y="0"/>
            <a:ext cx="142875" cy="1805940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004544C1-F648-4404-A758-B01D9C4440E2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902F1DFF-1611-425C-BCEA-0C8CC5084E00}"/>
              </a:ext>
            </a:extLst>
          </p:cNvPr>
          <p:cNvSpPr/>
          <p:nvPr/>
        </p:nvSpPr>
        <p:spPr>
          <a:xfrm>
            <a:off x="8522494" y="4700588"/>
            <a:ext cx="621505" cy="44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9;p2">
            <a:extLst>
              <a:ext uri="{FF2B5EF4-FFF2-40B4-BE49-F238E27FC236}">
                <a16:creationId xmlns:a16="http://schemas.microsoft.com/office/drawing/2014/main" id="{EDE441BC-FBB4-457F-8C56-2BC703DB9CE4}"/>
              </a:ext>
            </a:extLst>
          </p:cNvPr>
          <p:cNvSpPr/>
          <p:nvPr/>
        </p:nvSpPr>
        <p:spPr>
          <a:xfrm>
            <a:off x="8851106" y="4529138"/>
            <a:ext cx="292894" cy="253603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78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2">
            <a:extLst>
              <a:ext uri="{FF2B5EF4-FFF2-40B4-BE49-F238E27FC236}">
                <a16:creationId xmlns:a16="http://schemas.microsoft.com/office/drawing/2014/main" id="{61BE7497-AC08-4553-A0C6-FB3D7F61EEFD}"/>
              </a:ext>
            </a:extLst>
          </p:cNvPr>
          <p:cNvSpPr/>
          <p:nvPr/>
        </p:nvSpPr>
        <p:spPr>
          <a:xfrm>
            <a:off x="9001125" y="0"/>
            <a:ext cx="139829" cy="2107406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Introduction to the Organization</a:t>
            </a:r>
            <a:endParaRPr dirty="0"/>
          </a:p>
        </p:txBody>
      </p:sp>
      <p:sp>
        <p:nvSpPr>
          <p:cNvPr id="6" name="Google Shape;49;p2">
            <a:extLst>
              <a:ext uri="{FF2B5EF4-FFF2-40B4-BE49-F238E27FC236}">
                <a16:creationId xmlns:a16="http://schemas.microsoft.com/office/drawing/2014/main" id="{0D5A33DA-C305-4560-9AA0-1E0FA9A3B961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769791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Yummy Café is a well-established catering company that has been providing cafeteria services to multiple institutions and organizations.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It currently serves KIST College of Management, </a:t>
            </a:r>
            <a:r>
              <a:rPr lang="en-US" sz="1500" dirty="0" err="1">
                <a:solidFill>
                  <a:schemeClr val="tx1"/>
                </a:solidFill>
              </a:rPr>
              <a:t>Padmakanya</a:t>
            </a:r>
            <a:r>
              <a:rPr lang="en-US" sz="1500" dirty="0">
                <a:solidFill>
                  <a:schemeClr val="tx1"/>
                </a:solidFill>
              </a:rPr>
              <a:t> Multiple Campus, and Prime CA College, among others.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At KIST College, the cafeteria has a team of 10 to 15 employees providing services to the institution.</a:t>
            </a:r>
          </a:p>
        </p:txBody>
      </p:sp>
      <p:sp>
        <p:nvSpPr>
          <p:cNvPr id="8" name="Google Shape;49;p2">
            <a:extLst>
              <a:ext uri="{FF2B5EF4-FFF2-40B4-BE49-F238E27FC236}">
                <a16:creationId xmlns:a16="http://schemas.microsoft.com/office/drawing/2014/main" id="{7C9E72B8-8B47-4F6A-AB35-95CA8EF7D74F}"/>
              </a:ext>
            </a:extLst>
          </p:cNvPr>
          <p:cNvSpPr/>
          <p:nvPr/>
        </p:nvSpPr>
        <p:spPr>
          <a:xfrm>
            <a:off x="8522494" y="4700588"/>
            <a:ext cx="621505" cy="44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9;p2">
            <a:extLst>
              <a:ext uri="{FF2B5EF4-FFF2-40B4-BE49-F238E27FC236}">
                <a16:creationId xmlns:a16="http://schemas.microsoft.com/office/drawing/2014/main" id="{5AD71EAA-030A-48D6-8BDE-C9323D28953A}"/>
              </a:ext>
            </a:extLst>
          </p:cNvPr>
          <p:cNvSpPr/>
          <p:nvPr/>
        </p:nvSpPr>
        <p:spPr>
          <a:xfrm>
            <a:off x="8851106" y="4529138"/>
            <a:ext cx="292894" cy="253603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8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2788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Video Demonstration</a:t>
            </a:r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B0B103C6-EAC2-4BCA-9DFB-1ABE23A2DF7E}"/>
              </a:ext>
            </a:extLst>
          </p:cNvPr>
          <p:cNvSpPr/>
          <p:nvPr/>
        </p:nvSpPr>
        <p:spPr>
          <a:xfrm>
            <a:off x="9058275" y="-1"/>
            <a:ext cx="85725" cy="2486025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004544C1-F648-4404-A758-B01D9C4440E2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902F1DFF-1611-425C-BCEA-0C8CC5084E00}"/>
              </a:ext>
            </a:extLst>
          </p:cNvPr>
          <p:cNvSpPr/>
          <p:nvPr/>
        </p:nvSpPr>
        <p:spPr>
          <a:xfrm>
            <a:off x="8193882" y="4782741"/>
            <a:ext cx="950118" cy="360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9;p2">
            <a:extLst>
              <a:ext uri="{FF2B5EF4-FFF2-40B4-BE49-F238E27FC236}">
                <a16:creationId xmlns:a16="http://schemas.microsoft.com/office/drawing/2014/main" id="{EDE441BC-FBB4-457F-8C56-2BC703DB9CE4}"/>
              </a:ext>
            </a:extLst>
          </p:cNvPr>
          <p:cNvSpPr/>
          <p:nvPr/>
        </p:nvSpPr>
        <p:spPr>
          <a:xfrm>
            <a:off x="8851106" y="4321970"/>
            <a:ext cx="292894" cy="575074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22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262" y="1955959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500" dirty="0"/>
              <a:t>Any Queries ?</a:t>
            </a:r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B0B103C6-EAC2-4BCA-9DFB-1ABE23A2DF7E}"/>
              </a:ext>
            </a:extLst>
          </p:cNvPr>
          <p:cNvSpPr/>
          <p:nvPr/>
        </p:nvSpPr>
        <p:spPr>
          <a:xfrm>
            <a:off x="8979695" y="0"/>
            <a:ext cx="164306" cy="2621756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;p2">
            <a:extLst>
              <a:ext uri="{FF2B5EF4-FFF2-40B4-BE49-F238E27FC236}">
                <a16:creationId xmlns:a16="http://schemas.microsoft.com/office/drawing/2014/main" id="{004544C1-F648-4404-A758-B01D9C4440E2}"/>
              </a:ext>
            </a:extLst>
          </p:cNvPr>
          <p:cNvSpPr/>
          <p:nvPr/>
        </p:nvSpPr>
        <p:spPr>
          <a:xfrm>
            <a:off x="3046" y="533400"/>
            <a:ext cx="232698" cy="4167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;p2">
            <a:extLst>
              <a:ext uri="{FF2B5EF4-FFF2-40B4-BE49-F238E27FC236}">
                <a16:creationId xmlns:a16="http://schemas.microsoft.com/office/drawing/2014/main" id="{902F1DFF-1611-425C-BCEA-0C8CC5084E00}"/>
              </a:ext>
            </a:extLst>
          </p:cNvPr>
          <p:cNvSpPr/>
          <p:nvPr/>
        </p:nvSpPr>
        <p:spPr>
          <a:xfrm>
            <a:off x="5336382" y="4782741"/>
            <a:ext cx="3807618" cy="360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9;p2">
            <a:extLst>
              <a:ext uri="{FF2B5EF4-FFF2-40B4-BE49-F238E27FC236}">
                <a16:creationId xmlns:a16="http://schemas.microsoft.com/office/drawing/2014/main" id="{EDE441BC-FBB4-457F-8C56-2BC703DB9CE4}"/>
              </a:ext>
            </a:extLst>
          </p:cNvPr>
          <p:cNvSpPr/>
          <p:nvPr/>
        </p:nvSpPr>
        <p:spPr>
          <a:xfrm>
            <a:off x="7393781" y="4543430"/>
            <a:ext cx="1750219" cy="360758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9;p2">
            <a:extLst>
              <a:ext uri="{FF2B5EF4-FFF2-40B4-BE49-F238E27FC236}">
                <a16:creationId xmlns:a16="http://schemas.microsoft.com/office/drawing/2014/main" id="{17C15A36-024E-4334-89C1-063A35886BA0}"/>
              </a:ext>
            </a:extLst>
          </p:cNvPr>
          <p:cNvSpPr/>
          <p:nvPr/>
        </p:nvSpPr>
        <p:spPr>
          <a:xfrm>
            <a:off x="0" y="-21430"/>
            <a:ext cx="232699" cy="360758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9;p2">
            <a:extLst>
              <a:ext uri="{FF2B5EF4-FFF2-40B4-BE49-F238E27FC236}">
                <a16:creationId xmlns:a16="http://schemas.microsoft.com/office/drawing/2014/main" id="{B91ED164-4676-4421-8144-BC4AE2022AB6}"/>
              </a:ext>
            </a:extLst>
          </p:cNvPr>
          <p:cNvSpPr/>
          <p:nvPr/>
        </p:nvSpPr>
        <p:spPr>
          <a:xfrm>
            <a:off x="8851107" y="2771777"/>
            <a:ext cx="292894" cy="360758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23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Current Situation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6805900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Yummy Café currently operates using an all-manual system.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This involves cash transactions and manual calculations in all operating colleges.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Resulting issues include long waiting queues, billing inaccuracies, and customer dissatisfaction.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Excel sheets are used for total sales and revenue calculations.</a:t>
            </a: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230E3804-DF30-46D9-8384-45F23E42AAE5}"/>
              </a:ext>
            </a:extLst>
          </p:cNvPr>
          <p:cNvSpPr/>
          <p:nvPr/>
        </p:nvSpPr>
        <p:spPr>
          <a:xfrm>
            <a:off x="9001125" y="-1"/>
            <a:ext cx="146447" cy="3507581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1BA18AB3-CA3F-4FA7-902B-49278C0728C1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F77C6604-F3A3-45CC-8972-1BAE405FEFAC}"/>
              </a:ext>
            </a:extLst>
          </p:cNvPr>
          <p:cNvSpPr/>
          <p:nvPr/>
        </p:nvSpPr>
        <p:spPr>
          <a:xfrm>
            <a:off x="7258051" y="4908000"/>
            <a:ext cx="1889521" cy="235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AF0BA202-DE54-4A5F-877F-C16962D8A3A8}"/>
              </a:ext>
            </a:extLst>
          </p:cNvPr>
          <p:cNvSpPr/>
          <p:nvPr/>
        </p:nvSpPr>
        <p:spPr>
          <a:xfrm>
            <a:off x="8322469" y="4729406"/>
            <a:ext cx="821531" cy="235500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99359D-5976-4701-95FD-E134F8733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89"/>
          <a:stretch/>
        </p:blipFill>
        <p:spPr>
          <a:xfrm>
            <a:off x="6072189" y="178594"/>
            <a:ext cx="2608708" cy="36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Problem Statements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769791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Difficulty in Maintaining Records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Manual Billing and Payment Processes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Manual Inventory Management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Inefficient Cost Management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Inadequate Forecasting and Budgeting</a:t>
            </a: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FE56068B-04B6-4A08-B0A7-21F305822777}"/>
              </a:ext>
            </a:extLst>
          </p:cNvPr>
          <p:cNvSpPr/>
          <p:nvPr/>
        </p:nvSpPr>
        <p:spPr>
          <a:xfrm>
            <a:off x="8865395" y="0"/>
            <a:ext cx="278606" cy="1628775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EF45BDB3-6DE4-418F-BD4B-F951E57BF8CF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0D31A090-D923-4CEC-996E-F551A2A9CD76}"/>
              </a:ext>
            </a:extLst>
          </p:cNvPr>
          <p:cNvSpPr/>
          <p:nvPr/>
        </p:nvSpPr>
        <p:spPr>
          <a:xfrm>
            <a:off x="7343776" y="4679156"/>
            <a:ext cx="1800224" cy="464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541CF883-9107-4145-853A-D7DEDD17BF2A}"/>
              </a:ext>
            </a:extLst>
          </p:cNvPr>
          <p:cNvSpPr/>
          <p:nvPr/>
        </p:nvSpPr>
        <p:spPr>
          <a:xfrm>
            <a:off x="8565356" y="4579144"/>
            <a:ext cx="578644" cy="203597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566D5-E6EA-4855-A893-9293B8B6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2" y="-351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379647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General Objectives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Reducing Paperwork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Reducing Operational Time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Increasing Accuracy and Reliability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Maintaining Customer Satisfaction</a:t>
            </a:r>
          </a:p>
        </p:txBody>
      </p:sp>
      <p:sp>
        <p:nvSpPr>
          <p:cNvPr id="9" name="Google Shape;48;p2">
            <a:extLst>
              <a:ext uri="{FF2B5EF4-FFF2-40B4-BE49-F238E27FC236}">
                <a16:creationId xmlns:a16="http://schemas.microsoft.com/office/drawing/2014/main" id="{9ACB7B21-7200-4CF7-8AE4-D16200EBC174}"/>
              </a:ext>
            </a:extLst>
          </p:cNvPr>
          <p:cNvSpPr txBox="1">
            <a:spLocks/>
          </p:cNvSpPr>
          <p:nvPr/>
        </p:nvSpPr>
        <p:spPr>
          <a:xfrm>
            <a:off x="4758784" y="1143600"/>
            <a:ext cx="454523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Specific Objectives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Developing an Easy-to-Use Website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Computerized Customer Records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Online Menu and Ordering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Reducing Waiting Queues</a:t>
            </a: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CB541727-BE0C-40EF-B37D-80B4B0F5B3D4}"/>
              </a:ext>
            </a:extLst>
          </p:cNvPr>
          <p:cNvSpPr/>
          <p:nvPr/>
        </p:nvSpPr>
        <p:spPr>
          <a:xfrm>
            <a:off x="9001125" y="-1"/>
            <a:ext cx="139829" cy="2135981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057AAB76-BE1F-47AE-B373-422B744B51CE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F902E0A6-26A4-4CB4-A4A2-E5A5EAD45032}"/>
              </a:ext>
            </a:extLst>
          </p:cNvPr>
          <p:cNvSpPr/>
          <p:nvPr/>
        </p:nvSpPr>
        <p:spPr>
          <a:xfrm>
            <a:off x="6958013" y="4907756"/>
            <a:ext cx="2185987" cy="2357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67F7DB80-97EE-4D05-8998-C74A342710E0}"/>
              </a:ext>
            </a:extLst>
          </p:cNvPr>
          <p:cNvSpPr/>
          <p:nvPr/>
        </p:nvSpPr>
        <p:spPr>
          <a:xfrm>
            <a:off x="8358188" y="4793455"/>
            <a:ext cx="785812" cy="235744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763F12-2A61-425F-830F-929C0853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687" y="2513234"/>
            <a:ext cx="2708847" cy="27088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7AAEDF-9CC5-4095-A106-467CD56A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15" y="-439706"/>
            <a:ext cx="2679764" cy="26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400221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dirty="0">
                <a:solidFill>
                  <a:schemeClr val="tx1"/>
                </a:solidFill>
              </a:rPr>
              <a:t>Methodology refers to the systematic and structured approach used to conduct a study, investigation, or project.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dirty="0">
                <a:solidFill>
                  <a:schemeClr val="tx1"/>
                </a:solidFill>
              </a:rPr>
              <a:t>For this project, the following framework was used: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74714-1F8A-497D-A091-58B41781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81990"/>
            <a:ext cx="4002217" cy="4002217"/>
          </a:xfrm>
          <a:prstGeom prst="rect">
            <a:avLst/>
          </a:prstGeom>
        </p:spPr>
      </p:pic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31499AB0-CD6D-4B61-9F5E-7AA0067F989B}"/>
              </a:ext>
            </a:extLst>
          </p:cNvPr>
          <p:cNvSpPr/>
          <p:nvPr/>
        </p:nvSpPr>
        <p:spPr>
          <a:xfrm>
            <a:off x="9098281" y="-1"/>
            <a:ext cx="45719" cy="3421857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BE669F3F-C15B-4D2C-8220-6E07E515D99B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BFA2358F-7026-439E-8F77-0D14D84E888B}"/>
              </a:ext>
            </a:extLst>
          </p:cNvPr>
          <p:cNvSpPr/>
          <p:nvPr/>
        </p:nvSpPr>
        <p:spPr>
          <a:xfrm>
            <a:off x="8136731" y="4684207"/>
            <a:ext cx="1007269" cy="459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999804B2-D167-44C1-B52B-55FACF42F17D}"/>
              </a:ext>
            </a:extLst>
          </p:cNvPr>
          <p:cNvSpPr/>
          <p:nvPr/>
        </p:nvSpPr>
        <p:spPr>
          <a:xfrm>
            <a:off x="8627557" y="4514850"/>
            <a:ext cx="516443" cy="267891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03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Methodology (Contd..)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43600"/>
            <a:ext cx="367455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Data and Information </a:t>
            </a:r>
            <a:r>
              <a:rPr lang="en-US" sz="1500" dirty="0">
                <a:solidFill>
                  <a:schemeClr val="tx1"/>
                </a:solidFill>
              </a:rPr>
              <a:t>collected by :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Observation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Interviews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Research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Google Shape;48;p2">
            <a:extLst>
              <a:ext uri="{FF2B5EF4-FFF2-40B4-BE49-F238E27FC236}">
                <a16:creationId xmlns:a16="http://schemas.microsoft.com/office/drawing/2014/main" id="{E0F3294E-F7FA-4557-9A59-37AA5E755969}"/>
              </a:ext>
            </a:extLst>
          </p:cNvPr>
          <p:cNvSpPr txBox="1">
            <a:spLocks/>
          </p:cNvSpPr>
          <p:nvPr/>
        </p:nvSpPr>
        <p:spPr>
          <a:xfrm>
            <a:off x="4699824" y="1143600"/>
            <a:ext cx="334689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Tools Used </a:t>
            </a:r>
            <a:r>
              <a:rPr lang="en-US" sz="1500" dirty="0">
                <a:solidFill>
                  <a:schemeClr val="tx1"/>
                </a:solidFill>
              </a:rPr>
              <a:t>for project: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Laravel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phpMyAdmin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XAMPP Server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VCS (Git)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Visual Studio Code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HTML/ CSS/ JS</a:t>
            </a: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31FCC899-E836-458E-A260-C44D15BC56C3}"/>
              </a:ext>
            </a:extLst>
          </p:cNvPr>
          <p:cNvSpPr/>
          <p:nvPr/>
        </p:nvSpPr>
        <p:spPr>
          <a:xfrm>
            <a:off x="9001125" y="0"/>
            <a:ext cx="139829" cy="3479006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ACDC46A6-4277-4800-B3E4-1DFE820916F2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7A2A7B0E-4E7D-401B-A9FF-AEB612FFD50E}"/>
              </a:ext>
            </a:extLst>
          </p:cNvPr>
          <p:cNvSpPr/>
          <p:nvPr/>
        </p:nvSpPr>
        <p:spPr>
          <a:xfrm>
            <a:off x="7122319" y="4707731"/>
            <a:ext cx="2021681" cy="4357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9;p2">
            <a:extLst>
              <a:ext uri="{FF2B5EF4-FFF2-40B4-BE49-F238E27FC236}">
                <a16:creationId xmlns:a16="http://schemas.microsoft.com/office/drawing/2014/main" id="{3B989C02-594C-4407-BF65-DBFA9325C97E}"/>
              </a:ext>
            </a:extLst>
          </p:cNvPr>
          <p:cNvSpPr/>
          <p:nvPr/>
        </p:nvSpPr>
        <p:spPr>
          <a:xfrm>
            <a:off x="8450580" y="4521994"/>
            <a:ext cx="693420" cy="260747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65B10-696A-4EB6-A64F-7102B103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51" y="-846473"/>
            <a:ext cx="2163945" cy="21639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8100E8-8E2A-470F-BB1D-F3526AAE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8240"/>
            <a:ext cx="279654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7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235500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Feasibility Study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1152652"/>
            <a:ext cx="7697916" cy="284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</a:rPr>
              <a:t>Operational Feasibility </a:t>
            </a:r>
            <a:r>
              <a:rPr lang="en-US" sz="1500" dirty="0">
                <a:solidFill>
                  <a:schemeClr val="tx1"/>
                </a:solidFill>
              </a:rPr>
              <a:t>: The system should be easy for staff to use and help them do their jobs better.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</a:rPr>
              <a:t>Technical Feasibility </a:t>
            </a:r>
            <a:r>
              <a:rPr lang="en-US" sz="1500" dirty="0">
                <a:solidFill>
                  <a:schemeClr val="tx1"/>
                </a:solidFill>
              </a:rPr>
              <a:t>: Check if it's easy to get the stuff needed for the system, like equipment and software.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chemeClr val="tx1"/>
                </a:solidFill>
              </a:rPr>
              <a:t>Economic Feasibility </a:t>
            </a:r>
            <a:r>
              <a:rPr lang="en-US" sz="1500" dirty="0">
                <a:solidFill>
                  <a:schemeClr val="tx1"/>
                </a:solidFill>
              </a:rPr>
              <a:t>: Figure out if the project makes financial sense by looking at the costs and benefits.</a:t>
            </a: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633A1662-6B0A-49DB-B7B8-5049D965D5B6}"/>
              </a:ext>
            </a:extLst>
          </p:cNvPr>
          <p:cNvSpPr/>
          <p:nvPr/>
        </p:nvSpPr>
        <p:spPr>
          <a:xfrm>
            <a:off x="9001125" y="0"/>
            <a:ext cx="142875" cy="2507456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3A074114-05CD-4B6A-9441-8EDD41C75837}"/>
              </a:ext>
            </a:extLst>
          </p:cNvPr>
          <p:cNvSpPr/>
          <p:nvPr/>
        </p:nvSpPr>
        <p:spPr>
          <a:xfrm>
            <a:off x="3046" y="533400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2CCA9A81-258D-49C5-9581-24C86613FD2F}"/>
              </a:ext>
            </a:extLst>
          </p:cNvPr>
          <p:cNvSpPr/>
          <p:nvPr/>
        </p:nvSpPr>
        <p:spPr>
          <a:xfrm>
            <a:off x="8043864" y="4782741"/>
            <a:ext cx="1100136" cy="3607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FA26A7DC-373E-4C70-B933-54775F46B169}"/>
              </a:ext>
            </a:extLst>
          </p:cNvPr>
          <p:cNvSpPr/>
          <p:nvPr/>
        </p:nvSpPr>
        <p:spPr>
          <a:xfrm>
            <a:off x="8715375" y="4664869"/>
            <a:ext cx="428625" cy="267891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84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;p2">
            <a:extLst>
              <a:ext uri="{FF2B5EF4-FFF2-40B4-BE49-F238E27FC236}">
                <a16:creationId xmlns:a16="http://schemas.microsoft.com/office/drawing/2014/main" id="{27344C97-DAFA-4BD6-8A24-C66A86F3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04" y="-17866"/>
            <a:ext cx="79874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Requirement Analysis</a:t>
            </a:r>
            <a:endParaRPr dirty="0"/>
          </a:p>
        </p:txBody>
      </p:sp>
      <p:sp>
        <p:nvSpPr>
          <p:cNvPr id="7" name="Google Shape;48;p2">
            <a:extLst>
              <a:ext uri="{FF2B5EF4-FFF2-40B4-BE49-F238E27FC236}">
                <a16:creationId xmlns:a16="http://schemas.microsoft.com/office/drawing/2014/main" id="{8AD4FE93-2614-4164-99C4-EC2ABC869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6444" y="655917"/>
            <a:ext cx="7697916" cy="508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Functional Requirement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User can log in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User can track their order status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User can select payment method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Manager can perform basic CRUD operation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Manager can view reports</a:t>
            </a:r>
          </a:p>
          <a:p>
            <a:pPr marL="0" indent="0">
              <a:lnSpc>
                <a:spcPct val="250000"/>
              </a:lnSpc>
              <a:buClr>
                <a:schemeClr val="dk1"/>
              </a:buClr>
              <a:buSzPts val="1100"/>
              <a:buNone/>
            </a:pPr>
            <a:r>
              <a:rPr lang="en-US" sz="1500" b="1" dirty="0">
                <a:solidFill>
                  <a:schemeClr val="tx1"/>
                </a:solidFill>
              </a:rPr>
              <a:t>Non-Functional Requirement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tx1"/>
                </a:solidFill>
              </a:rPr>
              <a:t>Maintainable, Available, Reliable, Usable</a:t>
            </a:r>
          </a:p>
        </p:txBody>
      </p:sp>
      <p:sp>
        <p:nvSpPr>
          <p:cNvPr id="11" name="Google Shape;49;p2">
            <a:extLst>
              <a:ext uri="{FF2B5EF4-FFF2-40B4-BE49-F238E27FC236}">
                <a16:creationId xmlns:a16="http://schemas.microsoft.com/office/drawing/2014/main" id="{CF3A8CBE-4921-48C1-A8A8-AB4D0906B857}"/>
              </a:ext>
            </a:extLst>
          </p:cNvPr>
          <p:cNvSpPr/>
          <p:nvPr/>
        </p:nvSpPr>
        <p:spPr>
          <a:xfrm>
            <a:off x="9008269" y="0"/>
            <a:ext cx="132685" cy="146446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2">
            <a:extLst>
              <a:ext uri="{FF2B5EF4-FFF2-40B4-BE49-F238E27FC236}">
                <a16:creationId xmlns:a16="http://schemas.microsoft.com/office/drawing/2014/main" id="{185FF30E-6528-4C89-9DC4-DA2A18B3D913}"/>
              </a:ext>
            </a:extLst>
          </p:cNvPr>
          <p:cNvSpPr/>
          <p:nvPr/>
        </p:nvSpPr>
        <p:spPr>
          <a:xfrm>
            <a:off x="3046" y="261937"/>
            <a:ext cx="429578" cy="297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">
            <a:extLst>
              <a:ext uri="{FF2B5EF4-FFF2-40B4-BE49-F238E27FC236}">
                <a16:creationId xmlns:a16="http://schemas.microsoft.com/office/drawing/2014/main" id="{66A4B64A-7E43-447F-970B-FBD6B2624922}"/>
              </a:ext>
            </a:extLst>
          </p:cNvPr>
          <p:cNvSpPr/>
          <p:nvPr/>
        </p:nvSpPr>
        <p:spPr>
          <a:xfrm>
            <a:off x="7150894" y="4800599"/>
            <a:ext cx="1993105" cy="342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;p2">
            <a:extLst>
              <a:ext uri="{FF2B5EF4-FFF2-40B4-BE49-F238E27FC236}">
                <a16:creationId xmlns:a16="http://schemas.microsoft.com/office/drawing/2014/main" id="{6E374C38-A137-4C45-A4DD-43F5534B0DA1}"/>
              </a:ext>
            </a:extLst>
          </p:cNvPr>
          <p:cNvSpPr/>
          <p:nvPr/>
        </p:nvSpPr>
        <p:spPr>
          <a:xfrm>
            <a:off x="8336756" y="4622006"/>
            <a:ext cx="807244" cy="232176"/>
          </a:xfrm>
          <a:prstGeom prst="rect">
            <a:avLst/>
          </a:prstGeom>
          <a:solidFill>
            <a:srgbClr val="FFAE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485588-C049-4C2A-978F-F266F3C0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96" y="-408959"/>
            <a:ext cx="4495182" cy="44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551</Words>
  <Application>Microsoft Office PowerPoint</Application>
  <PresentationFormat>On-screen Show (16:9)</PresentationFormat>
  <Paragraphs>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Barlow</vt:lpstr>
      <vt:lpstr>Montserrat</vt:lpstr>
      <vt:lpstr>Arial</vt:lpstr>
      <vt:lpstr>Management Consulting Toolkit by Slidesgo</vt:lpstr>
      <vt:lpstr>Cafeteria Billing &amp; Ordering System</vt:lpstr>
      <vt:lpstr>Introduction to the Organization</vt:lpstr>
      <vt:lpstr>Current Situation</vt:lpstr>
      <vt:lpstr>Problem Statements</vt:lpstr>
      <vt:lpstr>Objectives</vt:lpstr>
      <vt:lpstr>Methodology</vt:lpstr>
      <vt:lpstr>Methodology (Contd..)</vt:lpstr>
      <vt:lpstr>Feasibility Study</vt:lpstr>
      <vt:lpstr>Requirement Analysis</vt:lpstr>
      <vt:lpstr>System Modeling</vt:lpstr>
      <vt:lpstr>System Modeling</vt:lpstr>
      <vt:lpstr>System Modeling</vt:lpstr>
      <vt:lpstr>System Design</vt:lpstr>
      <vt:lpstr>System Testing</vt:lpstr>
      <vt:lpstr>System Testing</vt:lpstr>
      <vt:lpstr>System Testing (Snapshots)</vt:lpstr>
      <vt:lpstr>System Testing (Snapshots)</vt:lpstr>
      <vt:lpstr>Future Enhancement</vt:lpstr>
      <vt:lpstr>Conclusion</vt:lpstr>
      <vt:lpstr>Video Demonstration</vt:lpstr>
      <vt:lpstr>Any Queries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shubhaaaaaaa</dc:creator>
  <cp:lastModifiedBy>Shubha Khadgi</cp:lastModifiedBy>
  <cp:revision>28</cp:revision>
  <dcterms:modified xsi:type="dcterms:W3CDTF">2023-10-08T16:53:21Z</dcterms:modified>
</cp:coreProperties>
</file>