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58" r:id="rId4"/>
    <p:sldId id="259" r:id="rId5"/>
    <p:sldId id="260" r:id="rId6"/>
    <p:sldId id="268" r:id="rId7"/>
    <p:sldId id="261" r:id="rId8"/>
    <p:sldId id="262" r:id="rId9"/>
    <p:sldId id="279" r:id="rId10"/>
    <p:sldId id="263" r:id="rId11"/>
    <p:sldId id="277" r:id="rId12"/>
    <p:sldId id="264" r:id="rId13"/>
    <p:sldId id="280" r:id="rId14"/>
    <p:sldId id="281" r:id="rId15"/>
    <p:sldId id="282" r:id="rId16"/>
    <p:sldId id="283" r:id="rId17"/>
    <p:sldId id="284" r:id="rId18"/>
    <p:sldId id="285" r:id="rId19"/>
    <p:sldId id="287" r:id="rId20"/>
    <p:sldId id="290" r:id="rId21"/>
    <p:sldId id="291" r:id="rId22"/>
    <p:sldId id="292" r:id="rId23"/>
    <p:sldId id="289" r:id="rId24"/>
    <p:sldId id="293" r:id="rId25"/>
    <p:sldId id="294" r:id="rId26"/>
    <p:sldId id="295" r:id="rId27"/>
    <p:sldId id="297" r:id="rId28"/>
    <p:sldId id="299" r:id="rId29"/>
    <p:sldId id="298" r:id="rId30"/>
    <p:sldId id="300" r:id="rId31"/>
    <p:sldId id="302" r:id="rId32"/>
    <p:sldId id="303" r:id="rId33"/>
    <p:sldId id="301" r:id="rId34"/>
    <p:sldId id="304" r:id="rId35"/>
    <p:sldId id="305" r:id="rId36"/>
    <p:sldId id="306" r:id="rId37"/>
    <p:sldId id="307" r:id="rId38"/>
    <p:sldId id="308" r:id="rId39"/>
    <p:sldId id="309" r:id="rId40"/>
    <p:sldId id="310" r:id="rId41"/>
    <p:sldId id="311" r:id="rId42"/>
    <p:sldId id="313" r:id="rId43"/>
    <p:sldId id="312" r:id="rId44"/>
    <p:sldId id="314" r:id="rId45"/>
    <p:sldId id="315" r:id="rId46"/>
    <p:sldId id="316" r:id="rId47"/>
    <p:sldId id="317" r:id="rId48"/>
    <p:sldId id="318" r:id="rId49"/>
    <p:sldId id="319" r:id="rId50"/>
    <p:sldId id="329" r:id="rId51"/>
    <p:sldId id="330" r:id="rId52"/>
    <p:sldId id="320" r:id="rId53"/>
    <p:sldId id="326" r:id="rId54"/>
    <p:sldId id="324" r:id="rId55"/>
    <p:sldId id="327" r:id="rId56"/>
    <p:sldId id="322" r:id="rId57"/>
    <p:sldId id="321" r:id="rId58"/>
    <p:sldId id="325" r:id="rId59"/>
    <p:sldId id="323" r:id="rId60"/>
    <p:sldId id="328" r:id="rId61"/>
    <p:sldId id="296" r:id="rId62"/>
    <p:sldId id="350" r:id="rId63"/>
    <p:sldId id="334" r:id="rId64"/>
    <p:sldId id="335" r:id="rId65"/>
    <p:sldId id="336" r:id="rId66"/>
    <p:sldId id="331" r:id="rId67"/>
    <p:sldId id="337" r:id="rId68"/>
    <p:sldId id="333" r:id="rId69"/>
    <p:sldId id="353" r:id="rId70"/>
    <p:sldId id="354" r:id="rId71"/>
    <p:sldId id="355" r:id="rId72"/>
    <p:sldId id="356" r:id="rId73"/>
    <p:sldId id="357" r:id="rId74"/>
    <p:sldId id="351" r:id="rId75"/>
    <p:sldId id="352" r:id="rId76"/>
    <p:sldId id="342" r:id="rId77"/>
    <p:sldId id="343" r:id="rId78"/>
    <p:sldId id="344" r:id="rId79"/>
    <p:sldId id="345" r:id="rId80"/>
    <p:sldId id="346" r:id="rId81"/>
    <p:sldId id="348" r:id="rId82"/>
    <p:sldId id="347" r:id="rId83"/>
    <p:sldId id="349" r:id="rId84"/>
    <p:sldId id="340" r:id="rId85"/>
    <p:sldId id="339" r:id="rId86"/>
    <p:sldId id="34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3" autoAdjust="0"/>
    <p:restoredTop sz="94660"/>
  </p:normalViewPr>
  <p:slideViewPr>
    <p:cSldViewPr>
      <p:cViewPr varScale="1">
        <p:scale>
          <a:sx n="65" d="100"/>
          <a:sy n="65" d="100"/>
        </p:scale>
        <p:origin x="81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1918F-5D34-4FE4-8D1A-28D43C3C5E03}" type="doc">
      <dgm:prSet loTypeId="urn:microsoft.com/office/officeart/2005/8/layout/radial1" loCatId="cycle" qsTypeId="urn:microsoft.com/office/officeart/2005/8/quickstyle/simple5" qsCatId="simple" csTypeId="urn:microsoft.com/office/officeart/2005/8/colors/accent1_2" csCatId="accent1" phldr="1"/>
      <dgm:spPr/>
      <dgm:t>
        <a:bodyPr/>
        <a:lstStyle/>
        <a:p>
          <a:endParaRPr lang="en-US"/>
        </a:p>
      </dgm:t>
    </dgm:pt>
    <dgm:pt modelId="{E8333BAC-70D9-40DB-88CD-B167A98609ED}">
      <dgm:prSet phldrT="[Text]" custT="1"/>
      <dgm:spPr/>
      <dgm:t>
        <a:bodyPr/>
        <a:lstStyle/>
        <a:p>
          <a:r>
            <a:rPr lang="en-US" sz="2800" dirty="0">
              <a:latin typeface="Times New Roman" pitchFamily="18" charset="0"/>
              <a:cs typeface="Times New Roman" pitchFamily="18" charset="0"/>
            </a:rPr>
            <a:t>Management</a:t>
          </a:r>
        </a:p>
      </dgm:t>
    </dgm:pt>
    <dgm:pt modelId="{C97BB597-E60A-4D62-94F5-C42BC66C1B0D}" type="parTrans" cxnId="{7D66987E-BFD4-4621-934F-9DC29BD22023}">
      <dgm:prSet/>
      <dgm:spPr/>
      <dgm:t>
        <a:bodyPr/>
        <a:lstStyle/>
        <a:p>
          <a:endParaRPr lang="en-US"/>
        </a:p>
      </dgm:t>
    </dgm:pt>
    <dgm:pt modelId="{FCCC179E-3C61-4F5F-8F48-43FDF6B1EBF9}" type="sibTrans" cxnId="{7D66987E-BFD4-4621-934F-9DC29BD22023}">
      <dgm:prSet/>
      <dgm:spPr/>
      <dgm:t>
        <a:bodyPr/>
        <a:lstStyle/>
        <a:p>
          <a:endParaRPr lang="en-US"/>
        </a:p>
      </dgm:t>
    </dgm:pt>
    <dgm:pt modelId="{65EE6404-9549-49D7-B88D-871E326DD25D}">
      <dgm:prSet phldrT="[Text]" custT="1"/>
      <dgm:spPr/>
      <dgm:t>
        <a:bodyPr/>
        <a:lstStyle/>
        <a:p>
          <a:r>
            <a:rPr lang="en-US" sz="2400" dirty="0">
              <a:latin typeface="Times New Roman" pitchFamily="18" charset="0"/>
              <a:cs typeface="Times New Roman" pitchFamily="18" charset="0"/>
            </a:rPr>
            <a:t>Manpower</a:t>
          </a:r>
        </a:p>
      </dgm:t>
    </dgm:pt>
    <dgm:pt modelId="{FC8CDF8A-D20E-445E-A322-DA7FDEAA54D1}" type="parTrans" cxnId="{5B1A0147-3B66-4532-89A3-A779B31417F4}">
      <dgm:prSet/>
      <dgm:spPr/>
      <dgm:t>
        <a:bodyPr/>
        <a:lstStyle/>
        <a:p>
          <a:endParaRPr lang="en-US"/>
        </a:p>
      </dgm:t>
    </dgm:pt>
    <dgm:pt modelId="{F734F857-5515-444A-9CFE-140896E93500}" type="sibTrans" cxnId="{5B1A0147-3B66-4532-89A3-A779B31417F4}">
      <dgm:prSet/>
      <dgm:spPr/>
      <dgm:t>
        <a:bodyPr/>
        <a:lstStyle/>
        <a:p>
          <a:endParaRPr lang="en-US"/>
        </a:p>
      </dgm:t>
    </dgm:pt>
    <dgm:pt modelId="{E657B3A6-0DCE-42B9-8E1A-378B3DF6B4D1}">
      <dgm:prSet phldrT="[Text]" custT="1"/>
      <dgm:spPr/>
      <dgm:t>
        <a:bodyPr/>
        <a:lstStyle/>
        <a:p>
          <a:r>
            <a:rPr lang="en-US" sz="2400" dirty="0">
              <a:latin typeface="Times New Roman" pitchFamily="18" charset="0"/>
              <a:cs typeface="Times New Roman" pitchFamily="18" charset="0"/>
            </a:rPr>
            <a:t>Materials</a:t>
          </a:r>
          <a:r>
            <a:rPr lang="en-US" sz="1300" dirty="0"/>
            <a:t> </a:t>
          </a:r>
        </a:p>
      </dgm:t>
    </dgm:pt>
    <dgm:pt modelId="{957871C9-06F3-4618-AA62-4A5101C237F0}" type="parTrans" cxnId="{CFDF7401-C87C-41CA-B462-0E650EDD01C0}">
      <dgm:prSet/>
      <dgm:spPr/>
      <dgm:t>
        <a:bodyPr/>
        <a:lstStyle/>
        <a:p>
          <a:endParaRPr lang="en-US"/>
        </a:p>
      </dgm:t>
    </dgm:pt>
    <dgm:pt modelId="{3A065ADC-3899-4D55-9AB7-9C70EB8702E2}" type="sibTrans" cxnId="{CFDF7401-C87C-41CA-B462-0E650EDD01C0}">
      <dgm:prSet/>
      <dgm:spPr/>
      <dgm:t>
        <a:bodyPr/>
        <a:lstStyle/>
        <a:p>
          <a:endParaRPr lang="en-US"/>
        </a:p>
      </dgm:t>
    </dgm:pt>
    <dgm:pt modelId="{7ACD164C-229F-47C2-9D98-9915E9323ACF}">
      <dgm:prSet phldrT="[Text]" custT="1"/>
      <dgm:spPr/>
      <dgm:t>
        <a:bodyPr/>
        <a:lstStyle/>
        <a:p>
          <a:r>
            <a:rPr lang="en-US" sz="2400" dirty="0">
              <a:latin typeface="Times New Roman" pitchFamily="18" charset="0"/>
              <a:cs typeface="Times New Roman" pitchFamily="18" charset="0"/>
            </a:rPr>
            <a:t>Methods</a:t>
          </a:r>
        </a:p>
      </dgm:t>
    </dgm:pt>
    <dgm:pt modelId="{A79859CF-118A-4A89-A4C1-99B746710938}" type="parTrans" cxnId="{43F6C1FB-FC60-4454-8A0C-2819416FD01E}">
      <dgm:prSet/>
      <dgm:spPr/>
      <dgm:t>
        <a:bodyPr/>
        <a:lstStyle/>
        <a:p>
          <a:endParaRPr lang="en-US"/>
        </a:p>
      </dgm:t>
    </dgm:pt>
    <dgm:pt modelId="{C35BE5CB-3D45-4573-8DF3-3259CBC36244}" type="sibTrans" cxnId="{43F6C1FB-FC60-4454-8A0C-2819416FD01E}">
      <dgm:prSet/>
      <dgm:spPr/>
      <dgm:t>
        <a:bodyPr/>
        <a:lstStyle/>
        <a:p>
          <a:endParaRPr lang="en-US"/>
        </a:p>
      </dgm:t>
    </dgm:pt>
    <dgm:pt modelId="{90F258AB-8D29-49D4-BE4C-6EB1BBE44CC1}">
      <dgm:prSet phldrT="[Text]" custT="1"/>
      <dgm:spPr/>
      <dgm:t>
        <a:bodyPr/>
        <a:lstStyle/>
        <a:p>
          <a:r>
            <a:rPr lang="en-US" sz="2800" dirty="0">
              <a:latin typeface="Times New Roman" pitchFamily="18" charset="0"/>
              <a:cs typeface="Times New Roman" pitchFamily="18" charset="0"/>
            </a:rPr>
            <a:t>Money</a:t>
          </a:r>
        </a:p>
      </dgm:t>
    </dgm:pt>
    <dgm:pt modelId="{7803F28F-4507-4C6B-90BB-442D5234F177}" type="parTrans" cxnId="{86AAD9E4-A569-427B-8A64-9DD665E8F655}">
      <dgm:prSet/>
      <dgm:spPr/>
      <dgm:t>
        <a:bodyPr/>
        <a:lstStyle/>
        <a:p>
          <a:endParaRPr lang="en-US"/>
        </a:p>
      </dgm:t>
    </dgm:pt>
    <dgm:pt modelId="{D753F1F6-CBA9-4D5B-B9C2-D41DB04E41A5}" type="sibTrans" cxnId="{86AAD9E4-A569-427B-8A64-9DD665E8F655}">
      <dgm:prSet/>
      <dgm:spPr/>
      <dgm:t>
        <a:bodyPr/>
        <a:lstStyle/>
        <a:p>
          <a:endParaRPr lang="en-US"/>
        </a:p>
      </dgm:t>
    </dgm:pt>
    <dgm:pt modelId="{A5237ADC-1247-4F40-B768-8E4FF4296AFF}">
      <dgm:prSet phldrT="[Text]" custT="1"/>
      <dgm:spPr/>
      <dgm:t>
        <a:bodyPr/>
        <a:lstStyle/>
        <a:p>
          <a:r>
            <a:rPr lang="en-US" sz="2400" dirty="0">
              <a:latin typeface="Times New Roman" pitchFamily="18" charset="0"/>
              <a:cs typeface="Times New Roman" pitchFamily="18" charset="0"/>
            </a:rPr>
            <a:t>Machinery</a:t>
          </a:r>
        </a:p>
      </dgm:t>
    </dgm:pt>
    <dgm:pt modelId="{2572A52F-3AB5-45CC-A499-0C171E422020}" type="parTrans" cxnId="{D7889F3B-D662-4AF3-8C3A-30E4F9DC0E90}">
      <dgm:prSet/>
      <dgm:spPr/>
      <dgm:t>
        <a:bodyPr/>
        <a:lstStyle/>
        <a:p>
          <a:endParaRPr lang="en-US"/>
        </a:p>
      </dgm:t>
    </dgm:pt>
    <dgm:pt modelId="{4A926B9D-D374-45F0-9882-3DA988DF036D}" type="sibTrans" cxnId="{D7889F3B-D662-4AF3-8C3A-30E4F9DC0E90}">
      <dgm:prSet/>
      <dgm:spPr/>
      <dgm:t>
        <a:bodyPr/>
        <a:lstStyle/>
        <a:p>
          <a:endParaRPr lang="en-US"/>
        </a:p>
      </dgm:t>
    </dgm:pt>
    <dgm:pt modelId="{273C1024-E495-4B1B-B3AF-5037D5D6B77B}">
      <dgm:prSet phldrT="[Text]" custT="1"/>
      <dgm:spPr/>
      <dgm:t>
        <a:bodyPr/>
        <a:lstStyle/>
        <a:p>
          <a:r>
            <a:rPr lang="en-US" sz="2800" dirty="0">
              <a:latin typeface="Times New Roman" pitchFamily="18" charset="0"/>
              <a:cs typeface="Times New Roman" pitchFamily="18" charset="0"/>
            </a:rPr>
            <a:t>Market</a:t>
          </a:r>
        </a:p>
      </dgm:t>
    </dgm:pt>
    <dgm:pt modelId="{7DFA5719-CB17-4477-92C1-47F17F91E62B}" type="parTrans" cxnId="{F95E8CD0-62B8-444C-B0F7-DF661D6D355E}">
      <dgm:prSet/>
      <dgm:spPr/>
      <dgm:t>
        <a:bodyPr/>
        <a:lstStyle/>
        <a:p>
          <a:endParaRPr lang="en-US"/>
        </a:p>
      </dgm:t>
    </dgm:pt>
    <dgm:pt modelId="{7F76BF5D-1A3E-46A8-94AB-1D632ECEE1DC}" type="sibTrans" cxnId="{F95E8CD0-62B8-444C-B0F7-DF661D6D355E}">
      <dgm:prSet/>
      <dgm:spPr/>
      <dgm:t>
        <a:bodyPr/>
        <a:lstStyle/>
        <a:p>
          <a:endParaRPr lang="en-US"/>
        </a:p>
      </dgm:t>
    </dgm:pt>
    <dgm:pt modelId="{4F05EF58-31E9-498B-81C5-F1CFE7B9EC24}" type="pres">
      <dgm:prSet presAssocID="{1D51918F-5D34-4FE4-8D1A-28D43C3C5E03}" presName="cycle" presStyleCnt="0">
        <dgm:presLayoutVars>
          <dgm:chMax val="1"/>
          <dgm:dir/>
          <dgm:animLvl val="ctr"/>
          <dgm:resizeHandles val="exact"/>
        </dgm:presLayoutVars>
      </dgm:prSet>
      <dgm:spPr/>
    </dgm:pt>
    <dgm:pt modelId="{643ABCAA-EDD3-4EA3-988F-C61103438A31}" type="pres">
      <dgm:prSet presAssocID="{E8333BAC-70D9-40DB-88CD-B167A98609ED}" presName="centerShape" presStyleLbl="node0" presStyleIdx="0" presStyleCnt="1" custScaleX="201524" custLinFactNeighborX="5125" custLinFactNeighborY="312"/>
      <dgm:spPr/>
    </dgm:pt>
    <dgm:pt modelId="{88F06FFF-E25B-46A9-B0A1-1BE6E5721579}" type="pres">
      <dgm:prSet presAssocID="{FC8CDF8A-D20E-445E-A322-DA7FDEAA54D1}" presName="Name9" presStyleLbl="parChTrans1D2" presStyleIdx="0" presStyleCnt="6"/>
      <dgm:spPr/>
    </dgm:pt>
    <dgm:pt modelId="{8A6E042C-97AD-4D38-A4A5-17D086EBD8C5}" type="pres">
      <dgm:prSet presAssocID="{FC8CDF8A-D20E-445E-A322-DA7FDEAA54D1}" presName="connTx" presStyleLbl="parChTrans1D2" presStyleIdx="0" presStyleCnt="6"/>
      <dgm:spPr/>
    </dgm:pt>
    <dgm:pt modelId="{4CB1C986-5212-48F9-BD73-392FDB7C271A}" type="pres">
      <dgm:prSet presAssocID="{65EE6404-9549-49D7-B88D-871E326DD25D}" presName="node" presStyleLbl="node1" presStyleIdx="0" presStyleCnt="6" custScaleX="137678" custRadScaleRad="98352" custRadScaleInc="4299">
        <dgm:presLayoutVars>
          <dgm:bulletEnabled val="1"/>
        </dgm:presLayoutVars>
      </dgm:prSet>
      <dgm:spPr/>
    </dgm:pt>
    <dgm:pt modelId="{57E3FAC6-E4DC-4AB0-B69B-3E0126F22978}" type="pres">
      <dgm:prSet presAssocID="{7DFA5719-CB17-4477-92C1-47F17F91E62B}" presName="Name9" presStyleLbl="parChTrans1D2" presStyleIdx="1" presStyleCnt="6"/>
      <dgm:spPr/>
    </dgm:pt>
    <dgm:pt modelId="{92136E5A-CAD4-4164-A694-A56C744C1F2C}" type="pres">
      <dgm:prSet presAssocID="{7DFA5719-CB17-4477-92C1-47F17F91E62B}" presName="connTx" presStyleLbl="parChTrans1D2" presStyleIdx="1" presStyleCnt="6"/>
      <dgm:spPr/>
    </dgm:pt>
    <dgm:pt modelId="{4ACF3FE1-EB6F-471B-824E-CFE563D42D59}" type="pres">
      <dgm:prSet presAssocID="{273C1024-E495-4B1B-B3AF-5037D5D6B77B}" presName="node" presStyleLbl="node1" presStyleIdx="1" presStyleCnt="6" custScaleX="137678" custRadScaleRad="142010" custRadScaleInc="20974">
        <dgm:presLayoutVars>
          <dgm:bulletEnabled val="1"/>
        </dgm:presLayoutVars>
      </dgm:prSet>
      <dgm:spPr/>
    </dgm:pt>
    <dgm:pt modelId="{686F7264-34C1-4034-8324-A18F52F38236}" type="pres">
      <dgm:prSet presAssocID="{957871C9-06F3-4618-AA62-4A5101C237F0}" presName="Name9" presStyleLbl="parChTrans1D2" presStyleIdx="2" presStyleCnt="6"/>
      <dgm:spPr/>
    </dgm:pt>
    <dgm:pt modelId="{428666EC-E10E-4091-A03D-3E8C5DFAAA7D}" type="pres">
      <dgm:prSet presAssocID="{957871C9-06F3-4618-AA62-4A5101C237F0}" presName="connTx" presStyleLbl="parChTrans1D2" presStyleIdx="2" presStyleCnt="6"/>
      <dgm:spPr/>
    </dgm:pt>
    <dgm:pt modelId="{72BB9470-18D3-4032-8592-9C20E73ED8DB}" type="pres">
      <dgm:prSet presAssocID="{E657B3A6-0DCE-42B9-8E1A-378B3DF6B4D1}" presName="node" presStyleLbl="node1" presStyleIdx="2" presStyleCnt="6" custScaleX="176532" custRadScaleRad="163932" custRadScaleInc="-30503">
        <dgm:presLayoutVars>
          <dgm:bulletEnabled val="1"/>
        </dgm:presLayoutVars>
      </dgm:prSet>
      <dgm:spPr/>
    </dgm:pt>
    <dgm:pt modelId="{F584F32F-2A80-4643-995E-26A1A3EBE931}" type="pres">
      <dgm:prSet presAssocID="{2572A52F-3AB5-45CC-A499-0C171E422020}" presName="Name9" presStyleLbl="parChTrans1D2" presStyleIdx="3" presStyleCnt="6"/>
      <dgm:spPr/>
    </dgm:pt>
    <dgm:pt modelId="{E206532D-06A9-43E9-816D-EA197D68D92D}" type="pres">
      <dgm:prSet presAssocID="{2572A52F-3AB5-45CC-A499-0C171E422020}" presName="connTx" presStyleLbl="parChTrans1D2" presStyleIdx="3" presStyleCnt="6"/>
      <dgm:spPr/>
    </dgm:pt>
    <dgm:pt modelId="{21E70890-7739-4DF1-A8CD-8D23268CD8D6}" type="pres">
      <dgm:prSet presAssocID="{A5237ADC-1247-4F40-B768-8E4FF4296AFF}" presName="node" presStyleLbl="node1" presStyleIdx="3" presStyleCnt="6" custScaleX="137678" custRadScaleRad="103721" custRadScaleInc="-4077">
        <dgm:presLayoutVars>
          <dgm:bulletEnabled val="1"/>
        </dgm:presLayoutVars>
      </dgm:prSet>
      <dgm:spPr/>
    </dgm:pt>
    <dgm:pt modelId="{861C2F70-A38D-49C6-BA96-44F036DAA15A}" type="pres">
      <dgm:prSet presAssocID="{A79859CF-118A-4A89-A4C1-99B746710938}" presName="Name9" presStyleLbl="parChTrans1D2" presStyleIdx="4" presStyleCnt="6"/>
      <dgm:spPr/>
    </dgm:pt>
    <dgm:pt modelId="{9685EB6D-4FCF-479D-A2F2-89D53BC5305E}" type="pres">
      <dgm:prSet presAssocID="{A79859CF-118A-4A89-A4C1-99B746710938}" presName="connTx" presStyleLbl="parChTrans1D2" presStyleIdx="4" presStyleCnt="6"/>
      <dgm:spPr/>
    </dgm:pt>
    <dgm:pt modelId="{F18FB578-40CF-4E49-814D-267D437B02C3}" type="pres">
      <dgm:prSet presAssocID="{7ACD164C-229F-47C2-9D98-9915E9323ACF}" presName="node" presStyleLbl="node1" presStyleIdx="4" presStyleCnt="6" custScaleX="137678" custRadScaleRad="117933" custRadScaleInc="20360">
        <dgm:presLayoutVars>
          <dgm:bulletEnabled val="1"/>
        </dgm:presLayoutVars>
      </dgm:prSet>
      <dgm:spPr/>
    </dgm:pt>
    <dgm:pt modelId="{FB9ECB62-9236-4BAD-87CC-DAAF9BC48320}" type="pres">
      <dgm:prSet presAssocID="{7803F28F-4507-4C6B-90BB-442D5234F177}" presName="Name9" presStyleLbl="parChTrans1D2" presStyleIdx="5" presStyleCnt="6"/>
      <dgm:spPr/>
    </dgm:pt>
    <dgm:pt modelId="{88F9B478-7D98-4D9F-9AFD-6118A40A42BF}" type="pres">
      <dgm:prSet presAssocID="{7803F28F-4507-4C6B-90BB-442D5234F177}" presName="connTx" presStyleLbl="parChTrans1D2" presStyleIdx="5" presStyleCnt="6"/>
      <dgm:spPr/>
    </dgm:pt>
    <dgm:pt modelId="{9C79AD51-DD23-425E-81BB-27A3A7F59AEB}" type="pres">
      <dgm:prSet presAssocID="{90F258AB-8D29-49D4-BE4C-6EB1BBE44CC1}" presName="node" presStyleLbl="node1" presStyleIdx="5" presStyleCnt="6" custScaleX="172061" custRadScaleRad="128845" custRadScaleInc="1381">
        <dgm:presLayoutVars>
          <dgm:bulletEnabled val="1"/>
        </dgm:presLayoutVars>
      </dgm:prSet>
      <dgm:spPr/>
    </dgm:pt>
  </dgm:ptLst>
  <dgm:cxnLst>
    <dgm:cxn modelId="{CFDF7401-C87C-41CA-B462-0E650EDD01C0}" srcId="{E8333BAC-70D9-40DB-88CD-B167A98609ED}" destId="{E657B3A6-0DCE-42B9-8E1A-378B3DF6B4D1}" srcOrd="2" destOrd="0" parTransId="{957871C9-06F3-4618-AA62-4A5101C237F0}" sibTransId="{3A065ADC-3899-4D55-9AB7-9C70EB8702E2}"/>
    <dgm:cxn modelId="{A1276A0B-98EE-4C6C-B252-AACB5192FB46}" type="presOf" srcId="{A79859CF-118A-4A89-A4C1-99B746710938}" destId="{861C2F70-A38D-49C6-BA96-44F036DAA15A}" srcOrd="0" destOrd="0" presId="urn:microsoft.com/office/officeart/2005/8/layout/radial1"/>
    <dgm:cxn modelId="{CF414414-F723-4990-9037-2F228965E5DA}" type="presOf" srcId="{A5237ADC-1247-4F40-B768-8E4FF4296AFF}" destId="{21E70890-7739-4DF1-A8CD-8D23268CD8D6}" srcOrd="0" destOrd="0" presId="urn:microsoft.com/office/officeart/2005/8/layout/radial1"/>
    <dgm:cxn modelId="{8FAD591E-6A81-4A41-9168-54C0EE24EF38}" type="presOf" srcId="{1D51918F-5D34-4FE4-8D1A-28D43C3C5E03}" destId="{4F05EF58-31E9-498B-81C5-F1CFE7B9EC24}" srcOrd="0" destOrd="0" presId="urn:microsoft.com/office/officeart/2005/8/layout/radial1"/>
    <dgm:cxn modelId="{6EAB2622-52A2-40E7-A14B-2EB1646646C3}" type="presOf" srcId="{90F258AB-8D29-49D4-BE4C-6EB1BBE44CC1}" destId="{9C79AD51-DD23-425E-81BB-27A3A7F59AEB}" srcOrd="0" destOrd="0" presId="urn:microsoft.com/office/officeart/2005/8/layout/radial1"/>
    <dgm:cxn modelId="{12575922-DFDF-42E9-82B3-6AD1713A00BB}" type="presOf" srcId="{7803F28F-4507-4C6B-90BB-442D5234F177}" destId="{88F9B478-7D98-4D9F-9AFD-6118A40A42BF}" srcOrd="1" destOrd="0" presId="urn:microsoft.com/office/officeart/2005/8/layout/radial1"/>
    <dgm:cxn modelId="{86C8942C-4FFB-4EF4-BE4D-86FF80359FFD}" type="presOf" srcId="{65EE6404-9549-49D7-B88D-871E326DD25D}" destId="{4CB1C986-5212-48F9-BD73-392FDB7C271A}" srcOrd="0" destOrd="0" presId="urn:microsoft.com/office/officeart/2005/8/layout/radial1"/>
    <dgm:cxn modelId="{D7889F3B-D662-4AF3-8C3A-30E4F9DC0E90}" srcId="{E8333BAC-70D9-40DB-88CD-B167A98609ED}" destId="{A5237ADC-1247-4F40-B768-8E4FF4296AFF}" srcOrd="3" destOrd="0" parTransId="{2572A52F-3AB5-45CC-A499-0C171E422020}" sibTransId="{4A926B9D-D374-45F0-9882-3DA988DF036D}"/>
    <dgm:cxn modelId="{2C47B83D-96D1-40FA-BC42-2DC20C484201}" type="presOf" srcId="{7DFA5719-CB17-4477-92C1-47F17F91E62B}" destId="{57E3FAC6-E4DC-4AB0-B69B-3E0126F22978}" srcOrd="0" destOrd="0" presId="urn:microsoft.com/office/officeart/2005/8/layout/radial1"/>
    <dgm:cxn modelId="{049B843F-2FE9-4635-84C0-1BCF85E7F1A3}" type="presOf" srcId="{2572A52F-3AB5-45CC-A499-0C171E422020}" destId="{E206532D-06A9-43E9-816D-EA197D68D92D}" srcOrd="1" destOrd="0" presId="urn:microsoft.com/office/officeart/2005/8/layout/radial1"/>
    <dgm:cxn modelId="{5B1A0147-3B66-4532-89A3-A779B31417F4}" srcId="{E8333BAC-70D9-40DB-88CD-B167A98609ED}" destId="{65EE6404-9549-49D7-B88D-871E326DD25D}" srcOrd="0" destOrd="0" parTransId="{FC8CDF8A-D20E-445E-A322-DA7FDEAA54D1}" sibTransId="{F734F857-5515-444A-9CFE-140896E93500}"/>
    <dgm:cxn modelId="{BA749F74-3F22-4DC3-9A39-2677420E42D2}" type="presOf" srcId="{7DFA5719-CB17-4477-92C1-47F17F91E62B}" destId="{92136E5A-CAD4-4164-A694-A56C744C1F2C}" srcOrd="1" destOrd="0" presId="urn:microsoft.com/office/officeart/2005/8/layout/radial1"/>
    <dgm:cxn modelId="{DC9C3459-50CD-40D3-98BC-469AC7E01119}" type="presOf" srcId="{957871C9-06F3-4618-AA62-4A5101C237F0}" destId="{686F7264-34C1-4034-8324-A18F52F38236}" srcOrd="0" destOrd="0" presId="urn:microsoft.com/office/officeart/2005/8/layout/radial1"/>
    <dgm:cxn modelId="{7D66987E-BFD4-4621-934F-9DC29BD22023}" srcId="{1D51918F-5D34-4FE4-8D1A-28D43C3C5E03}" destId="{E8333BAC-70D9-40DB-88CD-B167A98609ED}" srcOrd="0" destOrd="0" parTransId="{C97BB597-E60A-4D62-94F5-C42BC66C1B0D}" sibTransId="{FCCC179E-3C61-4F5F-8F48-43FDF6B1EBF9}"/>
    <dgm:cxn modelId="{B3B17B89-4110-4CBE-A2E2-1507F627E2EF}" type="presOf" srcId="{E657B3A6-0DCE-42B9-8E1A-378B3DF6B4D1}" destId="{72BB9470-18D3-4032-8592-9C20E73ED8DB}" srcOrd="0" destOrd="0" presId="urn:microsoft.com/office/officeart/2005/8/layout/radial1"/>
    <dgm:cxn modelId="{22CA509C-0098-43D4-A822-B9E9B2659BBB}" type="presOf" srcId="{273C1024-E495-4B1B-B3AF-5037D5D6B77B}" destId="{4ACF3FE1-EB6F-471B-824E-CFE563D42D59}" srcOrd="0" destOrd="0" presId="urn:microsoft.com/office/officeart/2005/8/layout/radial1"/>
    <dgm:cxn modelId="{79D5E6B3-7369-4E1D-87C2-E1022E21F186}" type="presOf" srcId="{A79859CF-118A-4A89-A4C1-99B746710938}" destId="{9685EB6D-4FCF-479D-A2F2-89D53BC5305E}" srcOrd="1" destOrd="0" presId="urn:microsoft.com/office/officeart/2005/8/layout/radial1"/>
    <dgm:cxn modelId="{18DA97B4-EBD3-4C20-B936-13D24AD61206}" type="presOf" srcId="{E8333BAC-70D9-40DB-88CD-B167A98609ED}" destId="{643ABCAA-EDD3-4EA3-988F-C61103438A31}" srcOrd="0" destOrd="0" presId="urn:microsoft.com/office/officeart/2005/8/layout/radial1"/>
    <dgm:cxn modelId="{EDE043C5-12DE-41EE-BDB9-B28DC7F394B7}" type="presOf" srcId="{2572A52F-3AB5-45CC-A499-0C171E422020}" destId="{F584F32F-2A80-4643-995E-26A1A3EBE931}" srcOrd="0" destOrd="0" presId="urn:microsoft.com/office/officeart/2005/8/layout/radial1"/>
    <dgm:cxn modelId="{2E809DCB-1AF6-44D7-973C-71EA853EA059}" type="presOf" srcId="{FC8CDF8A-D20E-445E-A322-DA7FDEAA54D1}" destId="{88F06FFF-E25B-46A9-B0A1-1BE6E5721579}" srcOrd="0" destOrd="0" presId="urn:microsoft.com/office/officeart/2005/8/layout/radial1"/>
    <dgm:cxn modelId="{FEE99DCF-B995-464E-BE13-CDC9207BF7B0}" type="presOf" srcId="{957871C9-06F3-4618-AA62-4A5101C237F0}" destId="{428666EC-E10E-4091-A03D-3E8C5DFAAA7D}" srcOrd="1" destOrd="0" presId="urn:microsoft.com/office/officeart/2005/8/layout/radial1"/>
    <dgm:cxn modelId="{F95E8CD0-62B8-444C-B0F7-DF661D6D355E}" srcId="{E8333BAC-70D9-40DB-88CD-B167A98609ED}" destId="{273C1024-E495-4B1B-B3AF-5037D5D6B77B}" srcOrd="1" destOrd="0" parTransId="{7DFA5719-CB17-4477-92C1-47F17F91E62B}" sibTransId="{7F76BF5D-1A3E-46A8-94AB-1D632ECEE1DC}"/>
    <dgm:cxn modelId="{1C5075DD-2ABF-4B2C-9AE8-8568307CE2CB}" type="presOf" srcId="{7803F28F-4507-4C6B-90BB-442D5234F177}" destId="{FB9ECB62-9236-4BAD-87CC-DAAF9BC48320}" srcOrd="0" destOrd="0" presId="urn:microsoft.com/office/officeart/2005/8/layout/radial1"/>
    <dgm:cxn modelId="{FFEFC7E2-5EE0-43E3-A78E-158C758A3B03}" type="presOf" srcId="{FC8CDF8A-D20E-445E-A322-DA7FDEAA54D1}" destId="{8A6E042C-97AD-4D38-A4A5-17D086EBD8C5}" srcOrd="1" destOrd="0" presId="urn:microsoft.com/office/officeart/2005/8/layout/radial1"/>
    <dgm:cxn modelId="{D45EE0E3-FEFE-4E12-B3AA-8BB9645D0720}" type="presOf" srcId="{7ACD164C-229F-47C2-9D98-9915E9323ACF}" destId="{F18FB578-40CF-4E49-814D-267D437B02C3}" srcOrd="0" destOrd="0" presId="urn:microsoft.com/office/officeart/2005/8/layout/radial1"/>
    <dgm:cxn modelId="{86AAD9E4-A569-427B-8A64-9DD665E8F655}" srcId="{E8333BAC-70D9-40DB-88CD-B167A98609ED}" destId="{90F258AB-8D29-49D4-BE4C-6EB1BBE44CC1}" srcOrd="5" destOrd="0" parTransId="{7803F28F-4507-4C6B-90BB-442D5234F177}" sibTransId="{D753F1F6-CBA9-4D5B-B9C2-D41DB04E41A5}"/>
    <dgm:cxn modelId="{43F6C1FB-FC60-4454-8A0C-2819416FD01E}" srcId="{E8333BAC-70D9-40DB-88CD-B167A98609ED}" destId="{7ACD164C-229F-47C2-9D98-9915E9323ACF}" srcOrd="4" destOrd="0" parTransId="{A79859CF-118A-4A89-A4C1-99B746710938}" sibTransId="{C35BE5CB-3D45-4573-8DF3-3259CBC36244}"/>
    <dgm:cxn modelId="{6F00AC71-E5EA-4368-AD3A-C9B76E47FDBE}" type="presParOf" srcId="{4F05EF58-31E9-498B-81C5-F1CFE7B9EC24}" destId="{643ABCAA-EDD3-4EA3-988F-C61103438A31}" srcOrd="0" destOrd="0" presId="urn:microsoft.com/office/officeart/2005/8/layout/radial1"/>
    <dgm:cxn modelId="{150B707E-491D-44A1-A935-94DF2B00946D}" type="presParOf" srcId="{4F05EF58-31E9-498B-81C5-F1CFE7B9EC24}" destId="{88F06FFF-E25B-46A9-B0A1-1BE6E5721579}" srcOrd="1" destOrd="0" presId="urn:microsoft.com/office/officeart/2005/8/layout/radial1"/>
    <dgm:cxn modelId="{39EDE159-BC9E-4FE4-84DB-5BD3DFB77D1D}" type="presParOf" srcId="{88F06FFF-E25B-46A9-B0A1-1BE6E5721579}" destId="{8A6E042C-97AD-4D38-A4A5-17D086EBD8C5}" srcOrd="0" destOrd="0" presId="urn:microsoft.com/office/officeart/2005/8/layout/radial1"/>
    <dgm:cxn modelId="{0F0ECFE6-803D-4A53-8DA2-40C2C3431029}" type="presParOf" srcId="{4F05EF58-31E9-498B-81C5-F1CFE7B9EC24}" destId="{4CB1C986-5212-48F9-BD73-392FDB7C271A}" srcOrd="2" destOrd="0" presId="urn:microsoft.com/office/officeart/2005/8/layout/radial1"/>
    <dgm:cxn modelId="{26237AE6-94C7-4620-A1CD-5339ADF2051C}" type="presParOf" srcId="{4F05EF58-31E9-498B-81C5-F1CFE7B9EC24}" destId="{57E3FAC6-E4DC-4AB0-B69B-3E0126F22978}" srcOrd="3" destOrd="0" presId="urn:microsoft.com/office/officeart/2005/8/layout/radial1"/>
    <dgm:cxn modelId="{C307956E-001A-4A0C-8AEA-4B1FB5293D84}" type="presParOf" srcId="{57E3FAC6-E4DC-4AB0-B69B-3E0126F22978}" destId="{92136E5A-CAD4-4164-A694-A56C744C1F2C}" srcOrd="0" destOrd="0" presId="urn:microsoft.com/office/officeart/2005/8/layout/radial1"/>
    <dgm:cxn modelId="{7AF210BB-97B6-4C19-8ED6-DDCE2352D1D9}" type="presParOf" srcId="{4F05EF58-31E9-498B-81C5-F1CFE7B9EC24}" destId="{4ACF3FE1-EB6F-471B-824E-CFE563D42D59}" srcOrd="4" destOrd="0" presId="urn:microsoft.com/office/officeart/2005/8/layout/radial1"/>
    <dgm:cxn modelId="{6AD8AF7A-B1CD-403C-B937-15841CF21A30}" type="presParOf" srcId="{4F05EF58-31E9-498B-81C5-F1CFE7B9EC24}" destId="{686F7264-34C1-4034-8324-A18F52F38236}" srcOrd="5" destOrd="0" presId="urn:microsoft.com/office/officeart/2005/8/layout/radial1"/>
    <dgm:cxn modelId="{D914AF4B-B1C3-400D-B414-7C6634E84A09}" type="presParOf" srcId="{686F7264-34C1-4034-8324-A18F52F38236}" destId="{428666EC-E10E-4091-A03D-3E8C5DFAAA7D}" srcOrd="0" destOrd="0" presId="urn:microsoft.com/office/officeart/2005/8/layout/radial1"/>
    <dgm:cxn modelId="{528D31D4-07EC-4ACF-883D-C0CB745D7AF7}" type="presParOf" srcId="{4F05EF58-31E9-498B-81C5-F1CFE7B9EC24}" destId="{72BB9470-18D3-4032-8592-9C20E73ED8DB}" srcOrd="6" destOrd="0" presId="urn:microsoft.com/office/officeart/2005/8/layout/radial1"/>
    <dgm:cxn modelId="{5A26664E-EEE7-4454-878A-E869E3A6D976}" type="presParOf" srcId="{4F05EF58-31E9-498B-81C5-F1CFE7B9EC24}" destId="{F584F32F-2A80-4643-995E-26A1A3EBE931}" srcOrd="7" destOrd="0" presId="urn:microsoft.com/office/officeart/2005/8/layout/radial1"/>
    <dgm:cxn modelId="{54DFC1B2-B179-45B4-932D-4052C29C7124}" type="presParOf" srcId="{F584F32F-2A80-4643-995E-26A1A3EBE931}" destId="{E206532D-06A9-43E9-816D-EA197D68D92D}" srcOrd="0" destOrd="0" presId="urn:microsoft.com/office/officeart/2005/8/layout/radial1"/>
    <dgm:cxn modelId="{A76BE741-E629-4C3C-8BDF-CA61837E5636}" type="presParOf" srcId="{4F05EF58-31E9-498B-81C5-F1CFE7B9EC24}" destId="{21E70890-7739-4DF1-A8CD-8D23268CD8D6}" srcOrd="8" destOrd="0" presId="urn:microsoft.com/office/officeart/2005/8/layout/radial1"/>
    <dgm:cxn modelId="{6EB059DD-2ADA-4E65-8A41-8C9B08788C56}" type="presParOf" srcId="{4F05EF58-31E9-498B-81C5-F1CFE7B9EC24}" destId="{861C2F70-A38D-49C6-BA96-44F036DAA15A}" srcOrd="9" destOrd="0" presId="urn:microsoft.com/office/officeart/2005/8/layout/radial1"/>
    <dgm:cxn modelId="{A25817BA-9AB9-4AA9-A4BA-4085C3394A7D}" type="presParOf" srcId="{861C2F70-A38D-49C6-BA96-44F036DAA15A}" destId="{9685EB6D-4FCF-479D-A2F2-89D53BC5305E}" srcOrd="0" destOrd="0" presId="urn:microsoft.com/office/officeart/2005/8/layout/radial1"/>
    <dgm:cxn modelId="{CEF03370-57CB-472A-AAA8-18E2E038D7CF}" type="presParOf" srcId="{4F05EF58-31E9-498B-81C5-F1CFE7B9EC24}" destId="{F18FB578-40CF-4E49-814D-267D437B02C3}" srcOrd="10" destOrd="0" presId="urn:microsoft.com/office/officeart/2005/8/layout/radial1"/>
    <dgm:cxn modelId="{AB49ABB3-460D-456F-9241-6F852CA00784}" type="presParOf" srcId="{4F05EF58-31E9-498B-81C5-F1CFE7B9EC24}" destId="{FB9ECB62-9236-4BAD-87CC-DAAF9BC48320}" srcOrd="11" destOrd="0" presId="urn:microsoft.com/office/officeart/2005/8/layout/radial1"/>
    <dgm:cxn modelId="{0E9E6857-21F4-45DA-80ED-85ED3E32BA23}" type="presParOf" srcId="{FB9ECB62-9236-4BAD-87CC-DAAF9BC48320}" destId="{88F9B478-7D98-4D9F-9AFD-6118A40A42BF}" srcOrd="0" destOrd="0" presId="urn:microsoft.com/office/officeart/2005/8/layout/radial1"/>
    <dgm:cxn modelId="{8DE8793B-603A-444B-A9BC-3271941F67B9}" type="presParOf" srcId="{4F05EF58-31E9-498B-81C5-F1CFE7B9EC24}" destId="{9C79AD51-DD23-425E-81BB-27A3A7F59AEB}"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441987-7821-4995-8092-B6888DFC03C9}"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2BE22B5C-FAF0-404D-8DDA-563AE7B8D817}">
      <dgm:prSet phldrT="[Text]"/>
      <dgm:spPr/>
      <dgm:t>
        <a:bodyPr/>
        <a:lstStyle/>
        <a:p>
          <a:r>
            <a:rPr lang="en-US"/>
            <a:t>Classical</a:t>
          </a:r>
        </a:p>
      </dgm:t>
    </dgm:pt>
    <dgm:pt modelId="{B45AE2EA-B29F-4D48-9292-2125FD96FC66}" type="parTrans" cxnId="{68E85126-124F-4BD0-8FAD-9DD95EEE6AD9}">
      <dgm:prSet/>
      <dgm:spPr/>
      <dgm:t>
        <a:bodyPr/>
        <a:lstStyle/>
        <a:p>
          <a:endParaRPr lang="en-US"/>
        </a:p>
      </dgm:t>
    </dgm:pt>
    <dgm:pt modelId="{EFE16DEA-6410-4C0F-BE53-ED45C01F71B2}" type="sibTrans" cxnId="{68E85126-124F-4BD0-8FAD-9DD95EEE6AD9}">
      <dgm:prSet/>
      <dgm:spPr/>
      <dgm:t>
        <a:bodyPr/>
        <a:lstStyle/>
        <a:p>
          <a:endParaRPr lang="en-US"/>
        </a:p>
      </dgm:t>
    </dgm:pt>
    <dgm:pt modelId="{B7CB074C-6887-4644-9A9C-7F7FC92D4DD6}">
      <dgm:prSet phldrT="[Text]"/>
      <dgm:spPr/>
      <dgm:t>
        <a:bodyPr/>
        <a:lstStyle/>
        <a:p>
          <a:r>
            <a:rPr lang="en-US" dirty="0"/>
            <a:t>Bureaucratic Theory (Max Weber)</a:t>
          </a:r>
        </a:p>
      </dgm:t>
    </dgm:pt>
    <dgm:pt modelId="{BCCC155B-D528-465F-87F8-DE06C2597B7B}" type="sibTrans" cxnId="{D079D2EC-2AF2-45FC-812B-9A401CB78B91}">
      <dgm:prSet/>
      <dgm:spPr/>
      <dgm:t>
        <a:bodyPr/>
        <a:lstStyle/>
        <a:p>
          <a:endParaRPr lang="en-US"/>
        </a:p>
      </dgm:t>
    </dgm:pt>
    <dgm:pt modelId="{20F11213-90C7-4A62-A948-DB4617227C20}" type="parTrans" cxnId="{D079D2EC-2AF2-45FC-812B-9A401CB78B91}">
      <dgm:prSet/>
      <dgm:spPr/>
      <dgm:t>
        <a:bodyPr/>
        <a:lstStyle/>
        <a:p>
          <a:endParaRPr lang="en-US"/>
        </a:p>
      </dgm:t>
    </dgm:pt>
    <dgm:pt modelId="{288C5C0E-7FDF-4A69-8E3A-9B6F34B9A07F}">
      <dgm:prSet phldrT="[Text]"/>
      <dgm:spPr/>
      <dgm:t>
        <a:bodyPr/>
        <a:lstStyle/>
        <a:p>
          <a:r>
            <a:rPr lang="en-US" dirty="0"/>
            <a:t>Scientific Theory </a:t>
          </a:r>
        </a:p>
        <a:p>
          <a:r>
            <a:rPr lang="en-US" dirty="0"/>
            <a:t>(FW Taylor)</a:t>
          </a:r>
        </a:p>
      </dgm:t>
    </dgm:pt>
    <dgm:pt modelId="{8EB09BE1-022B-4142-BB11-30BD716A589C}" type="sibTrans" cxnId="{F0F2D281-ED6B-4903-AA02-1211C1606405}">
      <dgm:prSet/>
      <dgm:spPr/>
      <dgm:t>
        <a:bodyPr/>
        <a:lstStyle/>
        <a:p>
          <a:endParaRPr lang="en-US"/>
        </a:p>
      </dgm:t>
    </dgm:pt>
    <dgm:pt modelId="{384D11C2-301F-42CB-9DC9-0A68832F50DC}" type="parTrans" cxnId="{F0F2D281-ED6B-4903-AA02-1211C1606405}">
      <dgm:prSet/>
      <dgm:spPr/>
      <dgm:t>
        <a:bodyPr/>
        <a:lstStyle/>
        <a:p>
          <a:endParaRPr lang="en-US"/>
        </a:p>
      </dgm:t>
    </dgm:pt>
    <dgm:pt modelId="{C6F53014-C524-4BDC-842D-71C368209CC0}">
      <dgm:prSet phldrT="[Text]"/>
      <dgm:spPr/>
      <dgm:t>
        <a:bodyPr/>
        <a:lstStyle/>
        <a:p>
          <a:r>
            <a:rPr lang="en-US"/>
            <a:t>Administrative Theory (Henry Fayol)</a:t>
          </a:r>
        </a:p>
      </dgm:t>
    </dgm:pt>
    <dgm:pt modelId="{EEB8273E-719E-4E26-BC2D-31CCE2BDA0D4}" type="sibTrans" cxnId="{B1015263-B682-4AA9-B566-1EEB64A50896}">
      <dgm:prSet/>
      <dgm:spPr/>
      <dgm:t>
        <a:bodyPr/>
        <a:lstStyle/>
        <a:p>
          <a:endParaRPr lang="en-US"/>
        </a:p>
      </dgm:t>
    </dgm:pt>
    <dgm:pt modelId="{A47221D6-076E-4591-82BE-ED3588A3AAB5}" type="parTrans" cxnId="{B1015263-B682-4AA9-B566-1EEB64A50896}">
      <dgm:prSet/>
      <dgm:spPr/>
      <dgm:t>
        <a:bodyPr/>
        <a:lstStyle/>
        <a:p>
          <a:endParaRPr lang="en-US"/>
        </a:p>
      </dgm:t>
    </dgm:pt>
    <dgm:pt modelId="{25979D0B-CA98-4653-AABC-A485648706F1}">
      <dgm:prSet phldrT="[Text]"/>
      <dgm:spPr/>
      <dgm:t>
        <a:bodyPr/>
        <a:lstStyle/>
        <a:p>
          <a:r>
            <a:rPr lang="en-US"/>
            <a:t>Neo</a:t>
          </a:r>
        </a:p>
      </dgm:t>
    </dgm:pt>
    <dgm:pt modelId="{CF566E4D-646D-4BF6-99B1-E89D714FD483}" type="sibTrans" cxnId="{EF369AC9-D283-4DD4-96F8-80232AF96053}">
      <dgm:prSet/>
      <dgm:spPr/>
      <dgm:t>
        <a:bodyPr/>
        <a:lstStyle/>
        <a:p>
          <a:endParaRPr lang="en-US"/>
        </a:p>
      </dgm:t>
    </dgm:pt>
    <dgm:pt modelId="{90056E4C-B534-4E7E-B89B-E626DD65AD0F}" type="parTrans" cxnId="{EF369AC9-D283-4DD4-96F8-80232AF96053}">
      <dgm:prSet/>
      <dgm:spPr/>
      <dgm:t>
        <a:bodyPr/>
        <a:lstStyle/>
        <a:p>
          <a:endParaRPr lang="en-US"/>
        </a:p>
      </dgm:t>
    </dgm:pt>
    <dgm:pt modelId="{CDAD2E9D-10EF-460D-A9B3-9BAB02BD98E3}">
      <dgm:prSet/>
      <dgm:spPr/>
      <dgm:t>
        <a:bodyPr/>
        <a:lstStyle/>
        <a:p>
          <a:r>
            <a:rPr lang="en-US" b="0" i="0" u="none"/>
            <a:t>Human Relations (Elton Mayo)</a:t>
          </a:r>
          <a:endParaRPr lang="en-US"/>
        </a:p>
      </dgm:t>
    </dgm:pt>
    <dgm:pt modelId="{322E07B0-114E-4870-9BD5-49DCDB5C954C}" type="sibTrans" cxnId="{4B4BD39F-D4D8-4AF9-BFAF-8354445A6D47}">
      <dgm:prSet/>
      <dgm:spPr/>
      <dgm:t>
        <a:bodyPr/>
        <a:lstStyle/>
        <a:p>
          <a:endParaRPr lang="en-US"/>
        </a:p>
      </dgm:t>
    </dgm:pt>
    <dgm:pt modelId="{11A3FD08-1B24-412C-927F-AD4F293327DD}" type="parTrans" cxnId="{4B4BD39F-D4D8-4AF9-BFAF-8354445A6D47}">
      <dgm:prSet/>
      <dgm:spPr/>
      <dgm:t>
        <a:bodyPr/>
        <a:lstStyle/>
        <a:p>
          <a:endParaRPr lang="en-US"/>
        </a:p>
      </dgm:t>
    </dgm:pt>
    <dgm:pt modelId="{F26A1539-E22C-4783-A3ED-4F227FD07D32}">
      <dgm:prSet phldrT="[Text]"/>
      <dgm:spPr/>
      <dgm:t>
        <a:bodyPr/>
        <a:lstStyle/>
        <a:p>
          <a:r>
            <a:rPr lang="en-US" b="0" i="0" u="none" dirty="0"/>
            <a:t>Human Relations </a:t>
          </a:r>
        </a:p>
        <a:p>
          <a:r>
            <a:rPr lang="en-US" b="0" i="0" u="none" dirty="0"/>
            <a:t>(Mary Parker)</a:t>
          </a:r>
          <a:endParaRPr lang="en-US" dirty="0"/>
        </a:p>
      </dgm:t>
    </dgm:pt>
    <dgm:pt modelId="{0F0642C1-E0EB-40DB-B33A-4F5817E4F594}" type="sibTrans" cxnId="{A212A576-04DB-4F5A-B07D-F4BEEEDDCC39}">
      <dgm:prSet/>
      <dgm:spPr/>
      <dgm:t>
        <a:bodyPr/>
        <a:lstStyle/>
        <a:p>
          <a:endParaRPr lang="en-US"/>
        </a:p>
      </dgm:t>
    </dgm:pt>
    <dgm:pt modelId="{D4E86AAA-C570-442C-88C8-29DBA2FCC9E3}" type="parTrans" cxnId="{A212A576-04DB-4F5A-B07D-F4BEEEDDCC39}">
      <dgm:prSet/>
      <dgm:spPr/>
      <dgm:t>
        <a:bodyPr/>
        <a:lstStyle/>
        <a:p>
          <a:endParaRPr lang="en-US"/>
        </a:p>
      </dgm:t>
    </dgm:pt>
    <dgm:pt modelId="{159CDE8B-1857-4787-A941-3FC5FA800F6D}">
      <dgm:prSet phldrT="[Text]"/>
      <dgm:spPr/>
      <dgm:t>
        <a:bodyPr/>
        <a:lstStyle/>
        <a:p>
          <a:r>
            <a:rPr lang="en-US" b="0" i="0" u="none" dirty="0"/>
            <a:t>Behavioral Theory</a:t>
          </a:r>
          <a:br>
            <a:rPr lang="en-US" b="0" i="0" u="none" dirty="0"/>
          </a:br>
          <a:r>
            <a:rPr lang="en-US" b="0" i="0" u="none" dirty="0"/>
            <a:t>        a) Mc Gregor (X &amp; Y Theory)</a:t>
          </a:r>
          <a:br>
            <a:rPr lang="en-US" b="0" i="0" u="none" dirty="0"/>
          </a:br>
          <a:r>
            <a:rPr lang="en-US" b="0" i="0" u="none" dirty="0"/>
            <a:t>        b) Maslow Theory (Need Hierarchy)</a:t>
          </a:r>
          <a:endParaRPr lang="en-US" dirty="0"/>
        </a:p>
      </dgm:t>
    </dgm:pt>
    <dgm:pt modelId="{B6A347ED-8618-45E7-89CA-7F6AAC78B309}" type="sibTrans" cxnId="{234AF034-20FF-44F4-9E33-F3CED3CD179A}">
      <dgm:prSet/>
      <dgm:spPr/>
      <dgm:t>
        <a:bodyPr/>
        <a:lstStyle/>
        <a:p>
          <a:endParaRPr lang="en-US"/>
        </a:p>
      </dgm:t>
    </dgm:pt>
    <dgm:pt modelId="{EEF9F0EB-F0F0-4871-92A5-44484F5FBEB7}" type="parTrans" cxnId="{234AF034-20FF-44F4-9E33-F3CED3CD179A}">
      <dgm:prSet/>
      <dgm:spPr/>
      <dgm:t>
        <a:bodyPr/>
        <a:lstStyle/>
        <a:p>
          <a:endParaRPr lang="en-US"/>
        </a:p>
      </dgm:t>
    </dgm:pt>
    <dgm:pt modelId="{1FB1C971-79F5-431F-AA08-D41E9F25C352}">
      <dgm:prSet phldrT="[Text]"/>
      <dgm:spPr/>
      <dgm:t>
        <a:bodyPr/>
        <a:lstStyle/>
        <a:p>
          <a:r>
            <a:rPr lang="en-US" dirty="0"/>
            <a:t>Modern</a:t>
          </a:r>
        </a:p>
      </dgm:t>
    </dgm:pt>
    <dgm:pt modelId="{E8648F18-6BBF-41BE-83AD-532927ED95F7}" type="sibTrans" cxnId="{C8C4CCCF-57F4-4713-B18D-89BADB2DC43A}">
      <dgm:prSet/>
      <dgm:spPr/>
      <dgm:t>
        <a:bodyPr/>
        <a:lstStyle/>
        <a:p>
          <a:endParaRPr lang="en-US"/>
        </a:p>
      </dgm:t>
    </dgm:pt>
    <dgm:pt modelId="{2AC14735-D857-4D15-848C-87CFCF007CA6}" type="parTrans" cxnId="{C8C4CCCF-57F4-4713-B18D-89BADB2DC43A}">
      <dgm:prSet/>
      <dgm:spPr/>
      <dgm:t>
        <a:bodyPr/>
        <a:lstStyle/>
        <a:p>
          <a:endParaRPr lang="en-US"/>
        </a:p>
      </dgm:t>
    </dgm:pt>
    <dgm:pt modelId="{60BE8E5A-B83E-46F8-B7CC-DAC18502AE85}">
      <dgm:prSet phldrT="[Text]"/>
      <dgm:spPr/>
      <dgm:t>
        <a:bodyPr/>
        <a:lstStyle/>
        <a:p>
          <a:r>
            <a:rPr lang="en-US" b="0" i="0" u="none"/>
            <a:t>Quantitative Approach</a:t>
          </a:r>
          <a:endParaRPr lang="en-US"/>
        </a:p>
      </dgm:t>
    </dgm:pt>
    <dgm:pt modelId="{CAC4D579-ABF7-4842-A97B-85DBFA782508}" type="sibTrans" cxnId="{AB32F3FB-9658-4820-A10F-B144D7E064CC}">
      <dgm:prSet/>
      <dgm:spPr/>
      <dgm:t>
        <a:bodyPr/>
        <a:lstStyle/>
        <a:p>
          <a:endParaRPr lang="en-US"/>
        </a:p>
      </dgm:t>
    </dgm:pt>
    <dgm:pt modelId="{0392CD44-F560-4567-BC42-E154D5EFDC96}" type="parTrans" cxnId="{AB32F3FB-9658-4820-A10F-B144D7E064CC}">
      <dgm:prSet/>
      <dgm:spPr/>
      <dgm:t>
        <a:bodyPr/>
        <a:lstStyle/>
        <a:p>
          <a:endParaRPr lang="en-US"/>
        </a:p>
      </dgm:t>
    </dgm:pt>
    <dgm:pt modelId="{310D135F-EF5C-4440-89BC-72D144096138}">
      <dgm:prSet/>
      <dgm:spPr/>
      <dgm:t>
        <a:bodyPr/>
        <a:lstStyle/>
        <a:p>
          <a:r>
            <a:rPr lang="en-US" b="0" i="0" u="none"/>
            <a:t>System Approach</a:t>
          </a:r>
          <a:endParaRPr lang="en-US"/>
        </a:p>
      </dgm:t>
    </dgm:pt>
    <dgm:pt modelId="{9072E383-F104-4C26-84B2-70A53966E659}" type="sibTrans" cxnId="{EB34891E-92BC-4463-A14B-19D8A2D14D5B}">
      <dgm:prSet/>
      <dgm:spPr/>
      <dgm:t>
        <a:bodyPr/>
        <a:lstStyle/>
        <a:p>
          <a:endParaRPr lang="en-US"/>
        </a:p>
      </dgm:t>
    </dgm:pt>
    <dgm:pt modelId="{D681AC33-C687-4496-B201-E0D2A9297CC2}" type="parTrans" cxnId="{EB34891E-92BC-4463-A14B-19D8A2D14D5B}">
      <dgm:prSet/>
      <dgm:spPr/>
      <dgm:t>
        <a:bodyPr/>
        <a:lstStyle/>
        <a:p>
          <a:endParaRPr lang="en-US"/>
        </a:p>
      </dgm:t>
    </dgm:pt>
    <dgm:pt modelId="{ADD1D496-0A36-4F5A-A9A2-8D7071D6C4CF}">
      <dgm:prSet/>
      <dgm:spPr/>
      <dgm:t>
        <a:bodyPr/>
        <a:lstStyle/>
        <a:p>
          <a:r>
            <a:rPr lang="en-US" b="0" i="0" u="none"/>
            <a:t>Contigency Approach</a:t>
          </a:r>
          <a:endParaRPr lang="en-US"/>
        </a:p>
      </dgm:t>
    </dgm:pt>
    <dgm:pt modelId="{87DDF3E5-FD5C-438F-96AB-E8591D685B29}" type="parTrans" cxnId="{35125937-5012-4A95-9FBA-3B0902833697}">
      <dgm:prSet/>
      <dgm:spPr/>
      <dgm:t>
        <a:bodyPr/>
        <a:lstStyle/>
        <a:p>
          <a:endParaRPr lang="en-US"/>
        </a:p>
      </dgm:t>
    </dgm:pt>
    <dgm:pt modelId="{6CE62702-3EFA-4232-A248-659DD513D054}" type="sibTrans" cxnId="{35125937-5012-4A95-9FBA-3B0902833697}">
      <dgm:prSet/>
      <dgm:spPr/>
      <dgm:t>
        <a:bodyPr/>
        <a:lstStyle/>
        <a:p>
          <a:endParaRPr lang="en-US"/>
        </a:p>
      </dgm:t>
    </dgm:pt>
    <dgm:pt modelId="{450DCF57-08E7-4BBF-8222-345FE3A53ECE}" type="pres">
      <dgm:prSet presAssocID="{E8441987-7821-4995-8092-B6888DFC03C9}" presName="diagram" presStyleCnt="0">
        <dgm:presLayoutVars>
          <dgm:chPref val="1"/>
          <dgm:dir/>
          <dgm:animOne val="branch"/>
          <dgm:animLvl val="lvl"/>
          <dgm:resizeHandles/>
        </dgm:presLayoutVars>
      </dgm:prSet>
      <dgm:spPr/>
    </dgm:pt>
    <dgm:pt modelId="{8FD7A1E9-235C-4EBA-A786-CCFF9FF4E00A}" type="pres">
      <dgm:prSet presAssocID="{2BE22B5C-FAF0-404D-8DDA-563AE7B8D817}" presName="root" presStyleCnt="0"/>
      <dgm:spPr/>
    </dgm:pt>
    <dgm:pt modelId="{581FBA2F-992E-4023-9CB9-FE864F4FB749}" type="pres">
      <dgm:prSet presAssocID="{2BE22B5C-FAF0-404D-8DDA-563AE7B8D817}" presName="rootComposite" presStyleCnt="0"/>
      <dgm:spPr/>
    </dgm:pt>
    <dgm:pt modelId="{F4A69D44-A972-474C-BAB2-E40485A25E9F}" type="pres">
      <dgm:prSet presAssocID="{2BE22B5C-FAF0-404D-8DDA-563AE7B8D817}" presName="rootText" presStyleLbl="node1" presStyleIdx="0" presStyleCnt="3"/>
      <dgm:spPr/>
    </dgm:pt>
    <dgm:pt modelId="{CDE06445-2351-4156-8015-BEA81132E841}" type="pres">
      <dgm:prSet presAssocID="{2BE22B5C-FAF0-404D-8DDA-563AE7B8D817}" presName="rootConnector" presStyleLbl="node1" presStyleIdx="0" presStyleCnt="3"/>
      <dgm:spPr/>
    </dgm:pt>
    <dgm:pt modelId="{69B65070-81C2-4A45-8FD4-9ABFD1CB68A5}" type="pres">
      <dgm:prSet presAssocID="{2BE22B5C-FAF0-404D-8DDA-563AE7B8D817}" presName="childShape" presStyleCnt="0"/>
      <dgm:spPr/>
    </dgm:pt>
    <dgm:pt modelId="{84FEE2A8-B1A0-4313-BF3B-27E35D7BE66C}" type="pres">
      <dgm:prSet presAssocID="{20F11213-90C7-4A62-A948-DB4617227C20}" presName="Name13" presStyleLbl="parChTrans1D2" presStyleIdx="0" presStyleCnt="9"/>
      <dgm:spPr/>
    </dgm:pt>
    <dgm:pt modelId="{0A8D6035-A627-4B62-85B2-887F668870CC}" type="pres">
      <dgm:prSet presAssocID="{B7CB074C-6887-4644-9A9C-7F7FC92D4DD6}" presName="childText" presStyleLbl="bgAcc1" presStyleIdx="0" presStyleCnt="9">
        <dgm:presLayoutVars>
          <dgm:bulletEnabled val="1"/>
        </dgm:presLayoutVars>
      </dgm:prSet>
      <dgm:spPr/>
    </dgm:pt>
    <dgm:pt modelId="{08E43030-112B-4E42-8771-80714872C16A}" type="pres">
      <dgm:prSet presAssocID="{384D11C2-301F-42CB-9DC9-0A68832F50DC}" presName="Name13" presStyleLbl="parChTrans1D2" presStyleIdx="1" presStyleCnt="9"/>
      <dgm:spPr/>
    </dgm:pt>
    <dgm:pt modelId="{6C382FCD-89AD-418F-9A1F-D2A99B8B1553}" type="pres">
      <dgm:prSet presAssocID="{288C5C0E-7FDF-4A69-8E3A-9B6F34B9A07F}" presName="childText" presStyleLbl="bgAcc1" presStyleIdx="1" presStyleCnt="9">
        <dgm:presLayoutVars>
          <dgm:bulletEnabled val="1"/>
        </dgm:presLayoutVars>
      </dgm:prSet>
      <dgm:spPr/>
    </dgm:pt>
    <dgm:pt modelId="{715C3CB1-36BE-4A97-8B1A-91EB37856792}" type="pres">
      <dgm:prSet presAssocID="{A47221D6-076E-4591-82BE-ED3588A3AAB5}" presName="Name13" presStyleLbl="parChTrans1D2" presStyleIdx="2" presStyleCnt="9"/>
      <dgm:spPr/>
    </dgm:pt>
    <dgm:pt modelId="{89E330A9-13E6-4FC4-AF2D-5BC994F3D7F5}" type="pres">
      <dgm:prSet presAssocID="{C6F53014-C524-4BDC-842D-71C368209CC0}" presName="childText" presStyleLbl="bgAcc1" presStyleIdx="2" presStyleCnt="9">
        <dgm:presLayoutVars>
          <dgm:bulletEnabled val="1"/>
        </dgm:presLayoutVars>
      </dgm:prSet>
      <dgm:spPr/>
    </dgm:pt>
    <dgm:pt modelId="{FF6EA653-AD29-41BB-B25C-96E6811919EB}" type="pres">
      <dgm:prSet presAssocID="{25979D0B-CA98-4653-AABC-A485648706F1}" presName="root" presStyleCnt="0"/>
      <dgm:spPr/>
    </dgm:pt>
    <dgm:pt modelId="{81E1D909-AE2C-4F37-90AE-432A4112AEC3}" type="pres">
      <dgm:prSet presAssocID="{25979D0B-CA98-4653-AABC-A485648706F1}" presName="rootComposite" presStyleCnt="0"/>
      <dgm:spPr/>
    </dgm:pt>
    <dgm:pt modelId="{0DF86C56-7240-4259-A326-EDC873DAAC13}" type="pres">
      <dgm:prSet presAssocID="{25979D0B-CA98-4653-AABC-A485648706F1}" presName="rootText" presStyleLbl="node1" presStyleIdx="1" presStyleCnt="3"/>
      <dgm:spPr/>
    </dgm:pt>
    <dgm:pt modelId="{F93BF09E-3915-4579-B0D1-FB1C1BA12EF0}" type="pres">
      <dgm:prSet presAssocID="{25979D0B-CA98-4653-AABC-A485648706F1}" presName="rootConnector" presStyleLbl="node1" presStyleIdx="1" presStyleCnt="3"/>
      <dgm:spPr/>
    </dgm:pt>
    <dgm:pt modelId="{6CDB6A08-9CFC-4D95-ACF9-8E07B3CE29D5}" type="pres">
      <dgm:prSet presAssocID="{25979D0B-CA98-4653-AABC-A485648706F1}" presName="childShape" presStyleCnt="0"/>
      <dgm:spPr/>
    </dgm:pt>
    <dgm:pt modelId="{D4E43B37-259E-4603-9DB1-289D8BC963D4}" type="pres">
      <dgm:prSet presAssocID="{11A3FD08-1B24-412C-927F-AD4F293327DD}" presName="Name13" presStyleLbl="parChTrans1D2" presStyleIdx="3" presStyleCnt="9"/>
      <dgm:spPr/>
    </dgm:pt>
    <dgm:pt modelId="{40E47E2C-7A04-4EA3-9929-17B599CDC730}" type="pres">
      <dgm:prSet presAssocID="{CDAD2E9D-10EF-460D-A9B3-9BAB02BD98E3}" presName="childText" presStyleLbl="bgAcc1" presStyleIdx="3" presStyleCnt="9">
        <dgm:presLayoutVars>
          <dgm:bulletEnabled val="1"/>
        </dgm:presLayoutVars>
      </dgm:prSet>
      <dgm:spPr/>
    </dgm:pt>
    <dgm:pt modelId="{55A585E6-1423-4C8F-889F-378C946830FB}" type="pres">
      <dgm:prSet presAssocID="{D4E86AAA-C570-442C-88C8-29DBA2FCC9E3}" presName="Name13" presStyleLbl="parChTrans1D2" presStyleIdx="4" presStyleCnt="9"/>
      <dgm:spPr/>
    </dgm:pt>
    <dgm:pt modelId="{A61D291E-1077-4D0F-BECF-EFCC354C08E9}" type="pres">
      <dgm:prSet presAssocID="{F26A1539-E22C-4783-A3ED-4F227FD07D32}" presName="childText" presStyleLbl="bgAcc1" presStyleIdx="4" presStyleCnt="9">
        <dgm:presLayoutVars>
          <dgm:bulletEnabled val="1"/>
        </dgm:presLayoutVars>
      </dgm:prSet>
      <dgm:spPr/>
    </dgm:pt>
    <dgm:pt modelId="{2B1F240A-A8EE-4C51-990F-96584BDC6F7A}" type="pres">
      <dgm:prSet presAssocID="{EEF9F0EB-F0F0-4871-92A5-44484F5FBEB7}" presName="Name13" presStyleLbl="parChTrans1D2" presStyleIdx="5" presStyleCnt="9"/>
      <dgm:spPr/>
    </dgm:pt>
    <dgm:pt modelId="{A8BAD3D4-7CA1-4DBE-8AE8-6D1DF97A374F}" type="pres">
      <dgm:prSet presAssocID="{159CDE8B-1857-4787-A941-3FC5FA800F6D}" presName="childText" presStyleLbl="bgAcc1" presStyleIdx="5" presStyleCnt="9">
        <dgm:presLayoutVars>
          <dgm:bulletEnabled val="1"/>
        </dgm:presLayoutVars>
      </dgm:prSet>
      <dgm:spPr/>
    </dgm:pt>
    <dgm:pt modelId="{1FD7AAFB-6D1F-4C61-A3EE-ADDC34D758DF}" type="pres">
      <dgm:prSet presAssocID="{1FB1C971-79F5-431F-AA08-D41E9F25C352}" presName="root" presStyleCnt="0"/>
      <dgm:spPr/>
    </dgm:pt>
    <dgm:pt modelId="{A0A02265-F06F-4B20-9B03-7C23D76BD1F0}" type="pres">
      <dgm:prSet presAssocID="{1FB1C971-79F5-431F-AA08-D41E9F25C352}" presName="rootComposite" presStyleCnt="0"/>
      <dgm:spPr/>
    </dgm:pt>
    <dgm:pt modelId="{8FF90332-FA26-49CB-B6D4-AF09AEB51D8B}" type="pres">
      <dgm:prSet presAssocID="{1FB1C971-79F5-431F-AA08-D41E9F25C352}" presName="rootText" presStyleLbl="node1" presStyleIdx="2" presStyleCnt="3"/>
      <dgm:spPr/>
    </dgm:pt>
    <dgm:pt modelId="{E4782083-57F9-498D-8A53-F84B00EC7BEC}" type="pres">
      <dgm:prSet presAssocID="{1FB1C971-79F5-431F-AA08-D41E9F25C352}" presName="rootConnector" presStyleLbl="node1" presStyleIdx="2" presStyleCnt="3"/>
      <dgm:spPr/>
    </dgm:pt>
    <dgm:pt modelId="{00A98D59-D2A5-419C-BD56-AFC143E6A583}" type="pres">
      <dgm:prSet presAssocID="{1FB1C971-79F5-431F-AA08-D41E9F25C352}" presName="childShape" presStyleCnt="0"/>
      <dgm:spPr/>
    </dgm:pt>
    <dgm:pt modelId="{C4D5C412-64EB-4951-9677-F3D907268A1A}" type="pres">
      <dgm:prSet presAssocID="{0392CD44-F560-4567-BC42-E154D5EFDC96}" presName="Name13" presStyleLbl="parChTrans1D2" presStyleIdx="6" presStyleCnt="9"/>
      <dgm:spPr/>
    </dgm:pt>
    <dgm:pt modelId="{53F96ABB-5773-4DCD-B8DA-7A4A53D3EC50}" type="pres">
      <dgm:prSet presAssocID="{60BE8E5A-B83E-46F8-B7CC-DAC18502AE85}" presName="childText" presStyleLbl="bgAcc1" presStyleIdx="6" presStyleCnt="9">
        <dgm:presLayoutVars>
          <dgm:bulletEnabled val="1"/>
        </dgm:presLayoutVars>
      </dgm:prSet>
      <dgm:spPr/>
    </dgm:pt>
    <dgm:pt modelId="{4D935372-E31C-4812-83C5-EC2EC46812FC}" type="pres">
      <dgm:prSet presAssocID="{D681AC33-C687-4496-B201-E0D2A9297CC2}" presName="Name13" presStyleLbl="parChTrans1D2" presStyleIdx="7" presStyleCnt="9"/>
      <dgm:spPr/>
    </dgm:pt>
    <dgm:pt modelId="{DF16B7D5-9457-4CED-98BB-249BB65A13E8}" type="pres">
      <dgm:prSet presAssocID="{310D135F-EF5C-4440-89BC-72D144096138}" presName="childText" presStyleLbl="bgAcc1" presStyleIdx="7" presStyleCnt="9">
        <dgm:presLayoutVars>
          <dgm:bulletEnabled val="1"/>
        </dgm:presLayoutVars>
      </dgm:prSet>
      <dgm:spPr/>
    </dgm:pt>
    <dgm:pt modelId="{A97DC09C-8756-42EB-8AF7-D5517584C789}" type="pres">
      <dgm:prSet presAssocID="{87DDF3E5-FD5C-438F-96AB-E8591D685B29}" presName="Name13" presStyleLbl="parChTrans1D2" presStyleIdx="8" presStyleCnt="9"/>
      <dgm:spPr/>
    </dgm:pt>
    <dgm:pt modelId="{519FD7D0-3FEC-4FA5-B20B-2CD3EC2E20C8}" type="pres">
      <dgm:prSet presAssocID="{ADD1D496-0A36-4F5A-A9A2-8D7071D6C4CF}" presName="childText" presStyleLbl="bgAcc1" presStyleIdx="8" presStyleCnt="9">
        <dgm:presLayoutVars>
          <dgm:bulletEnabled val="1"/>
        </dgm:presLayoutVars>
      </dgm:prSet>
      <dgm:spPr/>
    </dgm:pt>
  </dgm:ptLst>
  <dgm:cxnLst>
    <dgm:cxn modelId="{126EFF06-DE2B-4DBD-8439-CDD98C5EB097}" type="presOf" srcId="{25979D0B-CA98-4653-AABC-A485648706F1}" destId="{0DF86C56-7240-4259-A326-EDC873DAAC13}" srcOrd="0" destOrd="0" presId="urn:microsoft.com/office/officeart/2005/8/layout/hierarchy3"/>
    <dgm:cxn modelId="{A9243209-C249-4FA8-8FF2-BE13C019E29E}" type="presOf" srcId="{1FB1C971-79F5-431F-AA08-D41E9F25C352}" destId="{8FF90332-FA26-49CB-B6D4-AF09AEB51D8B}" srcOrd="0" destOrd="0" presId="urn:microsoft.com/office/officeart/2005/8/layout/hierarchy3"/>
    <dgm:cxn modelId="{8576B119-F5B3-4A81-9F43-9632A4BEFC94}" type="presOf" srcId="{ADD1D496-0A36-4F5A-A9A2-8D7071D6C4CF}" destId="{519FD7D0-3FEC-4FA5-B20B-2CD3EC2E20C8}" srcOrd="0" destOrd="0" presId="urn:microsoft.com/office/officeart/2005/8/layout/hierarchy3"/>
    <dgm:cxn modelId="{EB34891E-92BC-4463-A14B-19D8A2D14D5B}" srcId="{1FB1C971-79F5-431F-AA08-D41E9F25C352}" destId="{310D135F-EF5C-4440-89BC-72D144096138}" srcOrd="1" destOrd="0" parTransId="{D681AC33-C687-4496-B201-E0D2A9297CC2}" sibTransId="{9072E383-F104-4C26-84B2-70A53966E659}"/>
    <dgm:cxn modelId="{68E85126-124F-4BD0-8FAD-9DD95EEE6AD9}" srcId="{E8441987-7821-4995-8092-B6888DFC03C9}" destId="{2BE22B5C-FAF0-404D-8DDA-563AE7B8D817}" srcOrd="0" destOrd="0" parTransId="{B45AE2EA-B29F-4D48-9292-2125FD96FC66}" sibTransId="{EFE16DEA-6410-4C0F-BE53-ED45C01F71B2}"/>
    <dgm:cxn modelId="{A77C7334-159C-406A-ADF5-22DD673F21EA}" type="presOf" srcId="{CDAD2E9D-10EF-460D-A9B3-9BAB02BD98E3}" destId="{40E47E2C-7A04-4EA3-9929-17B599CDC730}" srcOrd="0" destOrd="0" presId="urn:microsoft.com/office/officeart/2005/8/layout/hierarchy3"/>
    <dgm:cxn modelId="{234AF034-20FF-44F4-9E33-F3CED3CD179A}" srcId="{25979D0B-CA98-4653-AABC-A485648706F1}" destId="{159CDE8B-1857-4787-A941-3FC5FA800F6D}" srcOrd="2" destOrd="0" parTransId="{EEF9F0EB-F0F0-4871-92A5-44484F5FBEB7}" sibTransId="{B6A347ED-8618-45E7-89CA-7F6AAC78B309}"/>
    <dgm:cxn modelId="{35125937-5012-4A95-9FBA-3B0902833697}" srcId="{1FB1C971-79F5-431F-AA08-D41E9F25C352}" destId="{ADD1D496-0A36-4F5A-A9A2-8D7071D6C4CF}" srcOrd="2" destOrd="0" parTransId="{87DDF3E5-FD5C-438F-96AB-E8591D685B29}" sibTransId="{6CE62702-3EFA-4232-A248-659DD513D054}"/>
    <dgm:cxn modelId="{68AC5B5C-7560-4ED4-B162-6F85FF33D8A3}" type="presOf" srcId="{D681AC33-C687-4496-B201-E0D2A9297CC2}" destId="{4D935372-E31C-4812-83C5-EC2EC46812FC}" srcOrd="0" destOrd="0" presId="urn:microsoft.com/office/officeart/2005/8/layout/hierarchy3"/>
    <dgm:cxn modelId="{A1551261-3812-4D73-8420-E2FD0DBA36AF}" type="presOf" srcId="{310D135F-EF5C-4440-89BC-72D144096138}" destId="{DF16B7D5-9457-4CED-98BB-249BB65A13E8}" srcOrd="0" destOrd="0" presId="urn:microsoft.com/office/officeart/2005/8/layout/hierarchy3"/>
    <dgm:cxn modelId="{5A568961-2FF9-4A9A-886C-00240540906D}" type="presOf" srcId="{B7CB074C-6887-4644-9A9C-7F7FC92D4DD6}" destId="{0A8D6035-A627-4B62-85B2-887F668870CC}" srcOrd="0" destOrd="0" presId="urn:microsoft.com/office/officeart/2005/8/layout/hierarchy3"/>
    <dgm:cxn modelId="{B1015263-B682-4AA9-B566-1EEB64A50896}" srcId="{2BE22B5C-FAF0-404D-8DDA-563AE7B8D817}" destId="{C6F53014-C524-4BDC-842D-71C368209CC0}" srcOrd="2" destOrd="0" parTransId="{A47221D6-076E-4591-82BE-ED3588A3AAB5}" sibTransId="{EEB8273E-719E-4E26-BC2D-31CCE2BDA0D4}"/>
    <dgm:cxn modelId="{56749163-D4CF-4CDC-83DA-DDEE5816AA6B}" type="presOf" srcId="{159CDE8B-1857-4787-A941-3FC5FA800F6D}" destId="{A8BAD3D4-7CA1-4DBE-8AE8-6D1DF97A374F}" srcOrd="0" destOrd="0" presId="urn:microsoft.com/office/officeart/2005/8/layout/hierarchy3"/>
    <dgm:cxn modelId="{5E81EB6B-1E07-42E1-AE8A-4A1687D1872C}" type="presOf" srcId="{A47221D6-076E-4591-82BE-ED3588A3AAB5}" destId="{715C3CB1-36BE-4A97-8B1A-91EB37856792}" srcOrd="0" destOrd="0" presId="urn:microsoft.com/office/officeart/2005/8/layout/hierarchy3"/>
    <dgm:cxn modelId="{6B052471-F94F-49F9-988D-D37A2177E709}" type="presOf" srcId="{87DDF3E5-FD5C-438F-96AB-E8591D685B29}" destId="{A97DC09C-8756-42EB-8AF7-D5517584C789}" srcOrd="0" destOrd="0" presId="urn:microsoft.com/office/officeart/2005/8/layout/hierarchy3"/>
    <dgm:cxn modelId="{54309272-9B6C-4659-8673-3B20AB630929}" type="presOf" srcId="{60BE8E5A-B83E-46F8-B7CC-DAC18502AE85}" destId="{53F96ABB-5773-4DCD-B8DA-7A4A53D3EC50}" srcOrd="0" destOrd="0" presId="urn:microsoft.com/office/officeart/2005/8/layout/hierarchy3"/>
    <dgm:cxn modelId="{DE8C7873-B31C-4843-860C-0F6661A342CA}" type="presOf" srcId="{25979D0B-CA98-4653-AABC-A485648706F1}" destId="{F93BF09E-3915-4579-B0D1-FB1C1BA12EF0}" srcOrd="1" destOrd="0" presId="urn:microsoft.com/office/officeart/2005/8/layout/hierarchy3"/>
    <dgm:cxn modelId="{A212A576-04DB-4F5A-B07D-F4BEEEDDCC39}" srcId="{25979D0B-CA98-4653-AABC-A485648706F1}" destId="{F26A1539-E22C-4783-A3ED-4F227FD07D32}" srcOrd="1" destOrd="0" parTransId="{D4E86AAA-C570-442C-88C8-29DBA2FCC9E3}" sibTransId="{0F0642C1-E0EB-40DB-B33A-4F5817E4F594}"/>
    <dgm:cxn modelId="{22CE3F59-C08D-4429-80E3-8867D3531CEB}" type="presOf" srcId="{C6F53014-C524-4BDC-842D-71C368209CC0}" destId="{89E330A9-13E6-4FC4-AF2D-5BC994F3D7F5}" srcOrd="0" destOrd="0" presId="urn:microsoft.com/office/officeart/2005/8/layout/hierarchy3"/>
    <dgm:cxn modelId="{84A08D7F-2A5E-43E2-A1D4-C6C83FA49163}" type="presOf" srcId="{20F11213-90C7-4A62-A948-DB4617227C20}" destId="{84FEE2A8-B1A0-4313-BF3B-27E35D7BE66C}" srcOrd="0" destOrd="0" presId="urn:microsoft.com/office/officeart/2005/8/layout/hierarchy3"/>
    <dgm:cxn modelId="{9457A57F-2379-4818-B5BD-19E1A6DF74B2}" type="presOf" srcId="{D4E86AAA-C570-442C-88C8-29DBA2FCC9E3}" destId="{55A585E6-1423-4C8F-889F-378C946830FB}" srcOrd="0" destOrd="0" presId="urn:microsoft.com/office/officeart/2005/8/layout/hierarchy3"/>
    <dgm:cxn modelId="{F0F2D281-ED6B-4903-AA02-1211C1606405}" srcId="{2BE22B5C-FAF0-404D-8DDA-563AE7B8D817}" destId="{288C5C0E-7FDF-4A69-8E3A-9B6F34B9A07F}" srcOrd="1" destOrd="0" parTransId="{384D11C2-301F-42CB-9DC9-0A68832F50DC}" sibTransId="{8EB09BE1-022B-4142-BB11-30BD716A589C}"/>
    <dgm:cxn modelId="{21985385-9261-4364-93C1-AD08E1655F19}" type="presOf" srcId="{11A3FD08-1B24-412C-927F-AD4F293327DD}" destId="{D4E43B37-259E-4603-9DB1-289D8BC963D4}" srcOrd="0" destOrd="0" presId="urn:microsoft.com/office/officeart/2005/8/layout/hierarchy3"/>
    <dgm:cxn modelId="{3E482288-EE20-4BC5-8DC9-4E3737A72014}" type="presOf" srcId="{F26A1539-E22C-4783-A3ED-4F227FD07D32}" destId="{A61D291E-1077-4D0F-BECF-EFCC354C08E9}" srcOrd="0" destOrd="0" presId="urn:microsoft.com/office/officeart/2005/8/layout/hierarchy3"/>
    <dgm:cxn modelId="{CD4D4B90-09DC-4562-A031-BC54D902003D}" type="presOf" srcId="{2BE22B5C-FAF0-404D-8DDA-563AE7B8D817}" destId="{F4A69D44-A972-474C-BAB2-E40485A25E9F}" srcOrd="0" destOrd="0" presId="urn:microsoft.com/office/officeart/2005/8/layout/hierarchy3"/>
    <dgm:cxn modelId="{4B4BD39F-D4D8-4AF9-BFAF-8354445A6D47}" srcId="{25979D0B-CA98-4653-AABC-A485648706F1}" destId="{CDAD2E9D-10EF-460D-A9B3-9BAB02BD98E3}" srcOrd="0" destOrd="0" parTransId="{11A3FD08-1B24-412C-927F-AD4F293327DD}" sibTransId="{322E07B0-114E-4870-9BD5-49DCDB5C954C}"/>
    <dgm:cxn modelId="{2E8385A8-2151-419D-8E6C-14B24C26CDBD}" type="presOf" srcId="{E8441987-7821-4995-8092-B6888DFC03C9}" destId="{450DCF57-08E7-4BBF-8222-345FE3A53ECE}" srcOrd="0" destOrd="0" presId="urn:microsoft.com/office/officeart/2005/8/layout/hierarchy3"/>
    <dgm:cxn modelId="{EF369AC9-D283-4DD4-96F8-80232AF96053}" srcId="{E8441987-7821-4995-8092-B6888DFC03C9}" destId="{25979D0B-CA98-4653-AABC-A485648706F1}" srcOrd="1" destOrd="0" parTransId="{90056E4C-B534-4E7E-B89B-E626DD65AD0F}" sibTransId="{CF566E4D-646D-4BF6-99B1-E89D714FD483}"/>
    <dgm:cxn modelId="{C8C4CCCF-57F4-4713-B18D-89BADB2DC43A}" srcId="{E8441987-7821-4995-8092-B6888DFC03C9}" destId="{1FB1C971-79F5-431F-AA08-D41E9F25C352}" srcOrd="2" destOrd="0" parTransId="{2AC14735-D857-4D15-848C-87CFCF007CA6}" sibTransId="{E8648F18-6BBF-41BE-83AD-532927ED95F7}"/>
    <dgm:cxn modelId="{C9759DD3-80F7-4376-808F-C2ABDBD60C1B}" type="presOf" srcId="{1FB1C971-79F5-431F-AA08-D41E9F25C352}" destId="{E4782083-57F9-498D-8A53-F84B00EC7BEC}" srcOrd="1" destOrd="0" presId="urn:microsoft.com/office/officeart/2005/8/layout/hierarchy3"/>
    <dgm:cxn modelId="{D1EBBBD3-CB17-4F8D-9940-1A47D2FA0387}" type="presOf" srcId="{2BE22B5C-FAF0-404D-8DDA-563AE7B8D817}" destId="{CDE06445-2351-4156-8015-BEA81132E841}" srcOrd="1" destOrd="0" presId="urn:microsoft.com/office/officeart/2005/8/layout/hierarchy3"/>
    <dgm:cxn modelId="{73FF87D9-C5D5-4673-BBAA-7DE39224E87B}" type="presOf" srcId="{EEF9F0EB-F0F0-4871-92A5-44484F5FBEB7}" destId="{2B1F240A-A8EE-4C51-990F-96584BDC6F7A}" srcOrd="0" destOrd="0" presId="urn:microsoft.com/office/officeart/2005/8/layout/hierarchy3"/>
    <dgm:cxn modelId="{BF809CEA-FA45-48BE-93A9-A80C71EDC6E4}" type="presOf" srcId="{288C5C0E-7FDF-4A69-8E3A-9B6F34B9A07F}" destId="{6C382FCD-89AD-418F-9A1F-D2A99B8B1553}" srcOrd="0" destOrd="0" presId="urn:microsoft.com/office/officeart/2005/8/layout/hierarchy3"/>
    <dgm:cxn modelId="{D079D2EC-2AF2-45FC-812B-9A401CB78B91}" srcId="{2BE22B5C-FAF0-404D-8DDA-563AE7B8D817}" destId="{B7CB074C-6887-4644-9A9C-7F7FC92D4DD6}" srcOrd="0" destOrd="0" parTransId="{20F11213-90C7-4A62-A948-DB4617227C20}" sibTransId="{BCCC155B-D528-465F-87F8-DE06C2597B7B}"/>
    <dgm:cxn modelId="{4B4315F9-0C3D-4BB5-9C61-399611E086AE}" type="presOf" srcId="{0392CD44-F560-4567-BC42-E154D5EFDC96}" destId="{C4D5C412-64EB-4951-9677-F3D907268A1A}" srcOrd="0" destOrd="0" presId="urn:microsoft.com/office/officeart/2005/8/layout/hierarchy3"/>
    <dgm:cxn modelId="{E489DFFA-8832-403C-85FD-887CCDBBA777}" type="presOf" srcId="{384D11C2-301F-42CB-9DC9-0A68832F50DC}" destId="{08E43030-112B-4E42-8771-80714872C16A}" srcOrd="0" destOrd="0" presId="urn:microsoft.com/office/officeart/2005/8/layout/hierarchy3"/>
    <dgm:cxn modelId="{AB32F3FB-9658-4820-A10F-B144D7E064CC}" srcId="{1FB1C971-79F5-431F-AA08-D41E9F25C352}" destId="{60BE8E5A-B83E-46F8-B7CC-DAC18502AE85}" srcOrd="0" destOrd="0" parTransId="{0392CD44-F560-4567-BC42-E154D5EFDC96}" sibTransId="{CAC4D579-ABF7-4842-A97B-85DBFA782508}"/>
    <dgm:cxn modelId="{3AFA1A7A-17E8-46E9-B8C0-22CB45DABCFC}" type="presParOf" srcId="{450DCF57-08E7-4BBF-8222-345FE3A53ECE}" destId="{8FD7A1E9-235C-4EBA-A786-CCFF9FF4E00A}" srcOrd="0" destOrd="0" presId="urn:microsoft.com/office/officeart/2005/8/layout/hierarchy3"/>
    <dgm:cxn modelId="{BAE0EC79-A25A-49D6-8C1E-0242180FDB53}" type="presParOf" srcId="{8FD7A1E9-235C-4EBA-A786-CCFF9FF4E00A}" destId="{581FBA2F-992E-4023-9CB9-FE864F4FB749}" srcOrd="0" destOrd="0" presId="urn:microsoft.com/office/officeart/2005/8/layout/hierarchy3"/>
    <dgm:cxn modelId="{B890B707-FB10-4EBC-82E5-34DD6C17E617}" type="presParOf" srcId="{581FBA2F-992E-4023-9CB9-FE864F4FB749}" destId="{F4A69D44-A972-474C-BAB2-E40485A25E9F}" srcOrd="0" destOrd="0" presId="urn:microsoft.com/office/officeart/2005/8/layout/hierarchy3"/>
    <dgm:cxn modelId="{A5C6A0A2-5D9B-4EFA-9803-A415E8A3C8B5}" type="presParOf" srcId="{581FBA2F-992E-4023-9CB9-FE864F4FB749}" destId="{CDE06445-2351-4156-8015-BEA81132E841}" srcOrd="1" destOrd="0" presId="urn:microsoft.com/office/officeart/2005/8/layout/hierarchy3"/>
    <dgm:cxn modelId="{0727D7D7-99DF-4FF7-BF8E-130D6B0D0D10}" type="presParOf" srcId="{8FD7A1E9-235C-4EBA-A786-CCFF9FF4E00A}" destId="{69B65070-81C2-4A45-8FD4-9ABFD1CB68A5}" srcOrd="1" destOrd="0" presId="urn:microsoft.com/office/officeart/2005/8/layout/hierarchy3"/>
    <dgm:cxn modelId="{B0536CD6-CFDB-4550-ADCB-DAEF04AE19CE}" type="presParOf" srcId="{69B65070-81C2-4A45-8FD4-9ABFD1CB68A5}" destId="{84FEE2A8-B1A0-4313-BF3B-27E35D7BE66C}" srcOrd="0" destOrd="0" presId="urn:microsoft.com/office/officeart/2005/8/layout/hierarchy3"/>
    <dgm:cxn modelId="{456A77C9-6602-4087-B4F2-F096CB7F88D7}" type="presParOf" srcId="{69B65070-81C2-4A45-8FD4-9ABFD1CB68A5}" destId="{0A8D6035-A627-4B62-85B2-887F668870CC}" srcOrd="1" destOrd="0" presId="urn:microsoft.com/office/officeart/2005/8/layout/hierarchy3"/>
    <dgm:cxn modelId="{7178C159-87E3-44FF-8CDF-593177B3D731}" type="presParOf" srcId="{69B65070-81C2-4A45-8FD4-9ABFD1CB68A5}" destId="{08E43030-112B-4E42-8771-80714872C16A}" srcOrd="2" destOrd="0" presId="urn:microsoft.com/office/officeart/2005/8/layout/hierarchy3"/>
    <dgm:cxn modelId="{B45889CE-DF77-4E7D-9995-B8BB7A0EA0ED}" type="presParOf" srcId="{69B65070-81C2-4A45-8FD4-9ABFD1CB68A5}" destId="{6C382FCD-89AD-418F-9A1F-D2A99B8B1553}" srcOrd="3" destOrd="0" presId="urn:microsoft.com/office/officeart/2005/8/layout/hierarchy3"/>
    <dgm:cxn modelId="{72D4B979-7393-4691-AC11-99EBD6D9084E}" type="presParOf" srcId="{69B65070-81C2-4A45-8FD4-9ABFD1CB68A5}" destId="{715C3CB1-36BE-4A97-8B1A-91EB37856792}" srcOrd="4" destOrd="0" presId="urn:microsoft.com/office/officeart/2005/8/layout/hierarchy3"/>
    <dgm:cxn modelId="{B9D994CC-EBAD-41E3-AE99-4776FD3A943D}" type="presParOf" srcId="{69B65070-81C2-4A45-8FD4-9ABFD1CB68A5}" destId="{89E330A9-13E6-4FC4-AF2D-5BC994F3D7F5}" srcOrd="5" destOrd="0" presId="urn:microsoft.com/office/officeart/2005/8/layout/hierarchy3"/>
    <dgm:cxn modelId="{B3F1A418-992A-442F-BE87-09116E0A38CE}" type="presParOf" srcId="{450DCF57-08E7-4BBF-8222-345FE3A53ECE}" destId="{FF6EA653-AD29-41BB-B25C-96E6811919EB}" srcOrd="1" destOrd="0" presId="urn:microsoft.com/office/officeart/2005/8/layout/hierarchy3"/>
    <dgm:cxn modelId="{456296C1-9965-4577-8876-418B87FE9AC4}" type="presParOf" srcId="{FF6EA653-AD29-41BB-B25C-96E6811919EB}" destId="{81E1D909-AE2C-4F37-90AE-432A4112AEC3}" srcOrd="0" destOrd="0" presId="urn:microsoft.com/office/officeart/2005/8/layout/hierarchy3"/>
    <dgm:cxn modelId="{B64EDBB9-3729-450B-B4BA-94A56374A169}" type="presParOf" srcId="{81E1D909-AE2C-4F37-90AE-432A4112AEC3}" destId="{0DF86C56-7240-4259-A326-EDC873DAAC13}" srcOrd="0" destOrd="0" presId="urn:microsoft.com/office/officeart/2005/8/layout/hierarchy3"/>
    <dgm:cxn modelId="{D5C90AC6-C073-4DA8-8683-0D81F4D0B406}" type="presParOf" srcId="{81E1D909-AE2C-4F37-90AE-432A4112AEC3}" destId="{F93BF09E-3915-4579-B0D1-FB1C1BA12EF0}" srcOrd="1" destOrd="0" presId="urn:microsoft.com/office/officeart/2005/8/layout/hierarchy3"/>
    <dgm:cxn modelId="{4BBFDE77-0143-4343-84AE-C25AE2952F95}" type="presParOf" srcId="{FF6EA653-AD29-41BB-B25C-96E6811919EB}" destId="{6CDB6A08-9CFC-4D95-ACF9-8E07B3CE29D5}" srcOrd="1" destOrd="0" presId="urn:microsoft.com/office/officeart/2005/8/layout/hierarchy3"/>
    <dgm:cxn modelId="{B36BF2B8-A9C7-4683-BFF0-3DC5ABD7FDFC}" type="presParOf" srcId="{6CDB6A08-9CFC-4D95-ACF9-8E07B3CE29D5}" destId="{D4E43B37-259E-4603-9DB1-289D8BC963D4}" srcOrd="0" destOrd="0" presId="urn:microsoft.com/office/officeart/2005/8/layout/hierarchy3"/>
    <dgm:cxn modelId="{2F84D7E4-DE5C-44AC-B124-EEB2F9EEDD7E}" type="presParOf" srcId="{6CDB6A08-9CFC-4D95-ACF9-8E07B3CE29D5}" destId="{40E47E2C-7A04-4EA3-9929-17B599CDC730}" srcOrd="1" destOrd="0" presId="urn:microsoft.com/office/officeart/2005/8/layout/hierarchy3"/>
    <dgm:cxn modelId="{A6D25DAC-8A02-47F8-8786-B90251FE9530}" type="presParOf" srcId="{6CDB6A08-9CFC-4D95-ACF9-8E07B3CE29D5}" destId="{55A585E6-1423-4C8F-889F-378C946830FB}" srcOrd="2" destOrd="0" presId="urn:microsoft.com/office/officeart/2005/8/layout/hierarchy3"/>
    <dgm:cxn modelId="{73E24449-58F4-42AD-A9BE-57B3145C41FB}" type="presParOf" srcId="{6CDB6A08-9CFC-4D95-ACF9-8E07B3CE29D5}" destId="{A61D291E-1077-4D0F-BECF-EFCC354C08E9}" srcOrd="3" destOrd="0" presId="urn:microsoft.com/office/officeart/2005/8/layout/hierarchy3"/>
    <dgm:cxn modelId="{BAF5C674-4C14-4670-9519-F0863F0B0F1D}" type="presParOf" srcId="{6CDB6A08-9CFC-4D95-ACF9-8E07B3CE29D5}" destId="{2B1F240A-A8EE-4C51-990F-96584BDC6F7A}" srcOrd="4" destOrd="0" presId="urn:microsoft.com/office/officeart/2005/8/layout/hierarchy3"/>
    <dgm:cxn modelId="{ECB76A5D-2EAF-41C0-B741-5EE697178DFB}" type="presParOf" srcId="{6CDB6A08-9CFC-4D95-ACF9-8E07B3CE29D5}" destId="{A8BAD3D4-7CA1-4DBE-8AE8-6D1DF97A374F}" srcOrd="5" destOrd="0" presId="urn:microsoft.com/office/officeart/2005/8/layout/hierarchy3"/>
    <dgm:cxn modelId="{2B0E8B23-C1B1-4CE1-9158-2C29BEDCE000}" type="presParOf" srcId="{450DCF57-08E7-4BBF-8222-345FE3A53ECE}" destId="{1FD7AAFB-6D1F-4C61-A3EE-ADDC34D758DF}" srcOrd="2" destOrd="0" presId="urn:microsoft.com/office/officeart/2005/8/layout/hierarchy3"/>
    <dgm:cxn modelId="{326F84CA-BDB5-4B9D-9DD2-76B04D5A9EB4}" type="presParOf" srcId="{1FD7AAFB-6D1F-4C61-A3EE-ADDC34D758DF}" destId="{A0A02265-F06F-4B20-9B03-7C23D76BD1F0}" srcOrd="0" destOrd="0" presId="urn:microsoft.com/office/officeart/2005/8/layout/hierarchy3"/>
    <dgm:cxn modelId="{412FDF12-54FF-4F7E-9F62-F7F50E4D5024}" type="presParOf" srcId="{A0A02265-F06F-4B20-9B03-7C23D76BD1F0}" destId="{8FF90332-FA26-49CB-B6D4-AF09AEB51D8B}" srcOrd="0" destOrd="0" presId="urn:microsoft.com/office/officeart/2005/8/layout/hierarchy3"/>
    <dgm:cxn modelId="{2EAAB27E-736F-4BC1-8864-8BBBF1CF2654}" type="presParOf" srcId="{A0A02265-F06F-4B20-9B03-7C23D76BD1F0}" destId="{E4782083-57F9-498D-8A53-F84B00EC7BEC}" srcOrd="1" destOrd="0" presId="urn:microsoft.com/office/officeart/2005/8/layout/hierarchy3"/>
    <dgm:cxn modelId="{0E2E1C4C-32C5-4D70-A70C-9FF586DBAA6F}" type="presParOf" srcId="{1FD7AAFB-6D1F-4C61-A3EE-ADDC34D758DF}" destId="{00A98D59-D2A5-419C-BD56-AFC143E6A583}" srcOrd="1" destOrd="0" presId="urn:microsoft.com/office/officeart/2005/8/layout/hierarchy3"/>
    <dgm:cxn modelId="{90D45FB8-9CC1-4924-84C3-1E24E8FDF949}" type="presParOf" srcId="{00A98D59-D2A5-419C-BD56-AFC143E6A583}" destId="{C4D5C412-64EB-4951-9677-F3D907268A1A}" srcOrd="0" destOrd="0" presId="urn:microsoft.com/office/officeart/2005/8/layout/hierarchy3"/>
    <dgm:cxn modelId="{344ACAF0-76D0-4C29-ADC7-C4336C26A647}" type="presParOf" srcId="{00A98D59-D2A5-419C-BD56-AFC143E6A583}" destId="{53F96ABB-5773-4DCD-B8DA-7A4A53D3EC50}" srcOrd="1" destOrd="0" presId="urn:microsoft.com/office/officeart/2005/8/layout/hierarchy3"/>
    <dgm:cxn modelId="{67D8953B-A157-469F-A480-B31656EAF915}" type="presParOf" srcId="{00A98D59-D2A5-419C-BD56-AFC143E6A583}" destId="{4D935372-E31C-4812-83C5-EC2EC46812FC}" srcOrd="2" destOrd="0" presId="urn:microsoft.com/office/officeart/2005/8/layout/hierarchy3"/>
    <dgm:cxn modelId="{A4CB7992-2452-4F2B-921B-91451FF96E5D}" type="presParOf" srcId="{00A98D59-D2A5-419C-BD56-AFC143E6A583}" destId="{DF16B7D5-9457-4CED-98BB-249BB65A13E8}" srcOrd="3" destOrd="0" presId="urn:microsoft.com/office/officeart/2005/8/layout/hierarchy3"/>
    <dgm:cxn modelId="{5A688469-2FBB-44D0-BE67-79242CA9EEA5}" type="presParOf" srcId="{00A98D59-D2A5-419C-BD56-AFC143E6A583}" destId="{A97DC09C-8756-42EB-8AF7-D5517584C789}" srcOrd="4" destOrd="0" presId="urn:microsoft.com/office/officeart/2005/8/layout/hierarchy3"/>
    <dgm:cxn modelId="{AA91768D-CE8F-43F4-B0CA-0D79190DCAA8}" type="presParOf" srcId="{00A98D59-D2A5-419C-BD56-AFC143E6A583}" destId="{519FD7D0-3FEC-4FA5-B20B-2CD3EC2E20C8}"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ABCAA-EDD3-4EA3-988F-C61103438A31}">
      <dsp:nvSpPr>
        <dsp:cNvPr id="0" name=""/>
        <dsp:cNvSpPr/>
      </dsp:nvSpPr>
      <dsp:spPr>
        <a:xfrm>
          <a:off x="2819403" y="1879611"/>
          <a:ext cx="2861727" cy="1420042"/>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itchFamily="18" charset="0"/>
              <a:cs typeface="Times New Roman" pitchFamily="18" charset="0"/>
            </a:rPr>
            <a:t>Management</a:t>
          </a:r>
        </a:p>
      </dsp:txBody>
      <dsp:txXfrm>
        <a:off x="3238493" y="2087571"/>
        <a:ext cx="2023547" cy="1004122"/>
      </dsp:txXfrm>
    </dsp:sp>
    <dsp:sp modelId="{88F06FFF-E25B-46A9-B0A1-1BE6E5721579}">
      <dsp:nvSpPr>
        <dsp:cNvPr id="0" name=""/>
        <dsp:cNvSpPr/>
      </dsp:nvSpPr>
      <dsp:spPr>
        <a:xfrm rot="15921414">
          <a:off x="3970016" y="1659228"/>
          <a:ext cx="411919" cy="31349"/>
        </a:xfrm>
        <a:custGeom>
          <a:avLst/>
          <a:gdLst/>
          <a:ahLst/>
          <a:cxnLst/>
          <a:rect l="0" t="0" r="0" b="0"/>
          <a:pathLst>
            <a:path>
              <a:moveTo>
                <a:pt x="0" y="15674"/>
              </a:moveTo>
              <a:lnTo>
                <a:pt x="411919" y="1567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165678" y="1664605"/>
        <a:ext cx="20595" cy="20595"/>
      </dsp:txXfrm>
    </dsp:sp>
    <dsp:sp modelId="{4CB1C986-5212-48F9-BD73-392FDB7C271A}">
      <dsp:nvSpPr>
        <dsp:cNvPr id="0" name=""/>
        <dsp:cNvSpPr/>
      </dsp:nvSpPr>
      <dsp:spPr>
        <a:xfrm>
          <a:off x="3124196" y="50808"/>
          <a:ext cx="1955086" cy="1420042"/>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Manpower</a:t>
          </a:r>
        </a:p>
      </dsp:txBody>
      <dsp:txXfrm>
        <a:off x="3410512" y="258768"/>
        <a:ext cx="1382454" cy="1004122"/>
      </dsp:txXfrm>
    </dsp:sp>
    <dsp:sp modelId="{57E3FAC6-E4DC-4AB0-B69B-3E0126F22978}">
      <dsp:nvSpPr>
        <dsp:cNvPr id="0" name=""/>
        <dsp:cNvSpPr/>
      </dsp:nvSpPr>
      <dsp:spPr>
        <a:xfrm rot="20056177">
          <a:off x="5256210" y="1989489"/>
          <a:ext cx="413688" cy="31349"/>
        </a:xfrm>
        <a:custGeom>
          <a:avLst/>
          <a:gdLst/>
          <a:ahLst/>
          <a:cxnLst/>
          <a:rect l="0" t="0" r="0" b="0"/>
          <a:pathLst>
            <a:path>
              <a:moveTo>
                <a:pt x="0" y="15674"/>
              </a:moveTo>
              <a:lnTo>
                <a:pt x="413688" y="1567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2712" y="1994822"/>
        <a:ext cx="20684" cy="20684"/>
      </dsp:txXfrm>
    </dsp:sp>
    <dsp:sp modelId="{4ACF3FE1-EB6F-471B-824E-CFE563D42D59}">
      <dsp:nvSpPr>
        <dsp:cNvPr id="0" name=""/>
        <dsp:cNvSpPr/>
      </dsp:nvSpPr>
      <dsp:spPr>
        <a:xfrm>
          <a:off x="5486400" y="812794"/>
          <a:ext cx="1955086" cy="1420042"/>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itchFamily="18" charset="0"/>
              <a:cs typeface="Times New Roman" pitchFamily="18" charset="0"/>
            </a:rPr>
            <a:t>Market</a:t>
          </a:r>
        </a:p>
      </dsp:txBody>
      <dsp:txXfrm>
        <a:off x="5772716" y="1020754"/>
        <a:ext cx="1382454" cy="1004122"/>
      </dsp:txXfrm>
    </dsp:sp>
    <dsp:sp modelId="{686F7264-34C1-4034-8324-A18F52F38236}">
      <dsp:nvSpPr>
        <dsp:cNvPr id="0" name=""/>
        <dsp:cNvSpPr/>
      </dsp:nvSpPr>
      <dsp:spPr>
        <a:xfrm rot="1319297">
          <a:off x="5340050" y="3125358"/>
          <a:ext cx="551568" cy="31349"/>
        </a:xfrm>
        <a:custGeom>
          <a:avLst/>
          <a:gdLst/>
          <a:ahLst/>
          <a:cxnLst/>
          <a:rect l="0" t="0" r="0" b="0"/>
          <a:pathLst>
            <a:path>
              <a:moveTo>
                <a:pt x="0" y="15674"/>
              </a:moveTo>
              <a:lnTo>
                <a:pt x="551568" y="1567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2046" y="3127244"/>
        <a:ext cx="27578" cy="27578"/>
      </dsp:txXfrm>
    </dsp:sp>
    <dsp:sp modelId="{72BB9470-18D3-4032-8592-9C20E73ED8DB}">
      <dsp:nvSpPr>
        <dsp:cNvPr id="0" name=""/>
        <dsp:cNvSpPr/>
      </dsp:nvSpPr>
      <dsp:spPr>
        <a:xfrm>
          <a:off x="5638798" y="2946398"/>
          <a:ext cx="2506830" cy="1420042"/>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Materials</a:t>
          </a:r>
          <a:r>
            <a:rPr lang="en-US" sz="1300" kern="1200" dirty="0"/>
            <a:t> </a:t>
          </a:r>
        </a:p>
      </dsp:txBody>
      <dsp:txXfrm>
        <a:off x="6005915" y="3154358"/>
        <a:ext cx="1772596" cy="1004122"/>
      </dsp:txXfrm>
    </dsp:sp>
    <dsp:sp modelId="{F584F32F-2A80-4643-995E-26A1A3EBE931}">
      <dsp:nvSpPr>
        <dsp:cNvPr id="0" name=""/>
        <dsp:cNvSpPr/>
      </dsp:nvSpPr>
      <dsp:spPr>
        <a:xfrm rot="5674430">
          <a:off x="3956152" y="3502549"/>
          <a:ext cx="439657" cy="31349"/>
        </a:xfrm>
        <a:custGeom>
          <a:avLst/>
          <a:gdLst/>
          <a:ahLst/>
          <a:cxnLst/>
          <a:rect l="0" t="0" r="0" b="0"/>
          <a:pathLst>
            <a:path>
              <a:moveTo>
                <a:pt x="0" y="15674"/>
              </a:moveTo>
              <a:lnTo>
                <a:pt x="439657" y="1567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164989" y="3507232"/>
        <a:ext cx="21982" cy="21982"/>
      </dsp:txXfrm>
    </dsp:sp>
    <dsp:sp modelId="{21E70890-7739-4DF1-A8CD-8D23268CD8D6}">
      <dsp:nvSpPr>
        <dsp:cNvPr id="0" name=""/>
        <dsp:cNvSpPr/>
      </dsp:nvSpPr>
      <dsp:spPr>
        <a:xfrm>
          <a:off x="3124202" y="3736157"/>
          <a:ext cx="1955086" cy="1420042"/>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Machinery</a:t>
          </a:r>
        </a:p>
      </dsp:txBody>
      <dsp:txXfrm>
        <a:off x="3410518" y="3944117"/>
        <a:ext cx="1382454" cy="1004122"/>
      </dsp:txXfrm>
    </dsp:sp>
    <dsp:sp modelId="{861C2F70-A38D-49C6-BA96-44F036DAA15A}">
      <dsp:nvSpPr>
        <dsp:cNvPr id="0" name=""/>
        <dsp:cNvSpPr/>
      </dsp:nvSpPr>
      <dsp:spPr>
        <a:xfrm rot="9494186">
          <a:off x="2916547" y="3061116"/>
          <a:ext cx="226971" cy="31349"/>
        </a:xfrm>
        <a:custGeom>
          <a:avLst/>
          <a:gdLst/>
          <a:ahLst/>
          <a:cxnLst/>
          <a:rect l="0" t="0" r="0" b="0"/>
          <a:pathLst>
            <a:path>
              <a:moveTo>
                <a:pt x="0" y="15674"/>
              </a:moveTo>
              <a:lnTo>
                <a:pt x="226971" y="1567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24359" y="3071117"/>
        <a:ext cx="11348" cy="11348"/>
      </dsp:txXfrm>
    </dsp:sp>
    <dsp:sp modelId="{F18FB578-40CF-4E49-814D-267D437B02C3}">
      <dsp:nvSpPr>
        <dsp:cNvPr id="0" name=""/>
        <dsp:cNvSpPr/>
      </dsp:nvSpPr>
      <dsp:spPr>
        <a:xfrm>
          <a:off x="1090430" y="2750856"/>
          <a:ext cx="1955086" cy="1420042"/>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itchFamily="18" charset="0"/>
              <a:cs typeface="Times New Roman" pitchFamily="18" charset="0"/>
            </a:rPr>
            <a:t>Methods</a:t>
          </a:r>
        </a:p>
      </dsp:txBody>
      <dsp:txXfrm>
        <a:off x="1376746" y="2958816"/>
        <a:ext cx="1382454" cy="1004122"/>
      </dsp:txXfrm>
    </dsp:sp>
    <dsp:sp modelId="{FB9ECB62-9236-4BAD-87CC-DAAF9BC48320}">
      <dsp:nvSpPr>
        <dsp:cNvPr id="0" name=""/>
        <dsp:cNvSpPr/>
      </dsp:nvSpPr>
      <dsp:spPr>
        <a:xfrm rot="12509042">
          <a:off x="2873746" y="1945716"/>
          <a:ext cx="437347" cy="31349"/>
        </a:xfrm>
        <a:custGeom>
          <a:avLst/>
          <a:gdLst/>
          <a:ahLst/>
          <a:cxnLst/>
          <a:rect l="0" t="0" r="0" b="0"/>
          <a:pathLst>
            <a:path>
              <a:moveTo>
                <a:pt x="0" y="15674"/>
              </a:moveTo>
              <a:lnTo>
                <a:pt x="437347" y="1567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81487" y="1950457"/>
        <a:ext cx="21867" cy="21867"/>
      </dsp:txXfrm>
    </dsp:sp>
    <dsp:sp modelId="{9C79AD51-DD23-425E-81BB-27A3A7F59AEB}">
      <dsp:nvSpPr>
        <dsp:cNvPr id="0" name=""/>
        <dsp:cNvSpPr/>
      </dsp:nvSpPr>
      <dsp:spPr>
        <a:xfrm>
          <a:off x="785555" y="662548"/>
          <a:ext cx="2443339" cy="1420042"/>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itchFamily="18" charset="0"/>
              <a:cs typeface="Times New Roman" pitchFamily="18" charset="0"/>
            </a:rPr>
            <a:t>Money</a:t>
          </a:r>
        </a:p>
      </dsp:txBody>
      <dsp:txXfrm>
        <a:off x="1143374" y="870508"/>
        <a:ext cx="1727701" cy="1004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69D44-A972-474C-BAB2-E40485A25E9F}">
      <dsp:nvSpPr>
        <dsp:cNvPr id="0" name=""/>
        <dsp:cNvSpPr/>
      </dsp:nvSpPr>
      <dsp:spPr>
        <a:xfrm>
          <a:off x="2194805" y="3432"/>
          <a:ext cx="2403425" cy="120171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a:t>Classical</a:t>
          </a:r>
        </a:p>
      </dsp:txBody>
      <dsp:txXfrm>
        <a:off x="2230002" y="38629"/>
        <a:ext cx="2333031" cy="1131318"/>
      </dsp:txXfrm>
    </dsp:sp>
    <dsp:sp modelId="{84FEE2A8-B1A0-4313-BF3B-27E35D7BE66C}">
      <dsp:nvSpPr>
        <dsp:cNvPr id="0" name=""/>
        <dsp:cNvSpPr/>
      </dsp:nvSpPr>
      <dsp:spPr>
        <a:xfrm>
          <a:off x="2435148" y="1205145"/>
          <a:ext cx="240342" cy="901284"/>
        </a:xfrm>
        <a:custGeom>
          <a:avLst/>
          <a:gdLst/>
          <a:ahLst/>
          <a:cxnLst/>
          <a:rect l="0" t="0" r="0" b="0"/>
          <a:pathLst>
            <a:path>
              <a:moveTo>
                <a:pt x="0" y="0"/>
              </a:moveTo>
              <a:lnTo>
                <a:pt x="0" y="901284"/>
              </a:lnTo>
              <a:lnTo>
                <a:pt x="240342" y="90128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D6035-A627-4B62-85B2-887F668870CC}">
      <dsp:nvSpPr>
        <dsp:cNvPr id="0" name=""/>
        <dsp:cNvSpPr/>
      </dsp:nvSpPr>
      <dsp:spPr>
        <a:xfrm>
          <a:off x="2675490" y="1505573"/>
          <a:ext cx="1922740" cy="120171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Bureaucratic Theory (Max Weber)</a:t>
          </a:r>
        </a:p>
      </dsp:txBody>
      <dsp:txXfrm>
        <a:off x="2710687" y="1540770"/>
        <a:ext cx="1852346" cy="1131318"/>
      </dsp:txXfrm>
    </dsp:sp>
    <dsp:sp modelId="{08E43030-112B-4E42-8771-80714872C16A}">
      <dsp:nvSpPr>
        <dsp:cNvPr id="0" name=""/>
        <dsp:cNvSpPr/>
      </dsp:nvSpPr>
      <dsp:spPr>
        <a:xfrm>
          <a:off x="2435148" y="1205145"/>
          <a:ext cx="240342" cy="2403425"/>
        </a:xfrm>
        <a:custGeom>
          <a:avLst/>
          <a:gdLst/>
          <a:ahLst/>
          <a:cxnLst/>
          <a:rect l="0" t="0" r="0" b="0"/>
          <a:pathLst>
            <a:path>
              <a:moveTo>
                <a:pt x="0" y="0"/>
              </a:moveTo>
              <a:lnTo>
                <a:pt x="0" y="2403425"/>
              </a:lnTo>
              <a:lnTo>
                <a:pt x="240342" y="240342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382FCD-89AD-418F-9A1F-D2A99B8B1553}">
      <dsp:nvSpPr>
        <dsp:cNvPr id="0" name=""/>
        <dsp:cNvSpPr/>
      </dsp:nvSpPr>
      <dsp:spPr>
        <a:xfrm>
          <a:off x="2675490" y="3007714"/>
          <a:ext cx="1922740" cy="120171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Scientific Theory </a:t>
          </a:r>
        </a:p>
        <a:p>
          <a:pPr marL="0" lvl="0" indent="0" algn="ctr" defTabSz="533400">
            <a:lnSpc>
              <a:spcPct val="90000"/>
            </a:lnSpc>
            <a:spcBef>
              <a:spcPct val="0"/>
            </a:spcBef>
            <a:spcAft>
              <a:spcPct val="35000"/>
            </a:spcAft>
            <a:buNone/>
          </a:pPr>
          <a:r>
            <a:rPr lang="en-US" sz="1200" kern="1200" dirty="0"/>
            <a:t>(FW Taylor)</a:t>
          </a:r>
        </a:p>
      </dsp:txBody>
      <dsp:txXfrm>
        <a:off x="2710687" y="3042911"/>
        <a:ext cx="1852346" cy="1131318"/>
      </dsp:txXfrm>
    </dsp:sp>
    <dsp:sp modelId="{715C3CB1-36BE-4A97-8B1A-91EB37856792}">
      <dsp:nvSpPr>
        <dsp:cNvPr id="0" name=""/>
        <dsp:cNvSpPr/>
      </dsp:nvSpPr>
      <dsp:spPr>
        <a:xfrm>
          <a:off x="2435148" y="1205145"/>
          <a:ext cx="240342" cy="3905566"/>
        </a:xfrm>
        <a:custGeom>
          <a:avLst/>
          <a:gdLst/>
          <a:ahLst/>
          <a:cxnLst/>
          <a:rect l="0" t="0" r="0" b="0"/>
          <a:pathLst>
            <a:path>
              <a:moveTo>
                <a:pt x="0" y="0"/>
              </a:moveTo>
              <a:lnTo>
                <a:pt x="0" y="3905566"/>
              </a:lnTo>
              <a:lnTo>
                <a:pt x="240342" y="390556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E330A9-13E6-4FC4-AF2D-5BC994F3D7F5}">
      <dsp:nvSpPr>
        <dsp:cNvPr id="0" name=""/>
        <dsp:cNvSpPr/>
      </dsp:nvSpPr>
      <dsp:spPr>
        <a:xfrm>
          <a:off x="2675490" y="4509854"/>
          <a:ext cx="1922740" cy="120171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t>Administrative Theory (Henry Fayol)</a:t>
          </a:r>
        </a:p>
      </dsp:txBody>
      <dsp:txXfrm>
        <a:off x="2710687" y="4545051"/>
        <a:ext cx="1852346" cy="1131318"/>
      </dsp:txXfrm>
    </dsp:sp>
    <dsp:sp modelId="{0DF86C56-7240-4259-A326-EDC873DAAC13}">
      <dsp:nvSpPr>
        <dsp:cNvPr id="0" name=""/>
        <dsp:cNvSpPr/>
      </dsp:nvSpPr>
      <dsp:spPr>
        <a:xfrm>
          <a:off x="5199087" y="3432"/>
          <a:ext cx="2403425" cy="120171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a:t>Neo</a:t>
          </a:r>
        </a:p>
      </dsp:txBody>
      <dsp:txXfrm>
        <a:off x="5234284" y="38629"/>
        <a:ext cx="2333031" cy="1131318"/>
      </dsp:txXfrm>
    </dsp:sp>
    <dsp:sp modelId="{D4E43B37-259E-4603-9DB1-289D8BC963D4}">
      <dsp:nvSpPr>
        <dsp:cNvPr id="0" name=""/>
        <dsp:cNvSpPr/>
      </dsp:nvSpPr>
      <dsp:spPr>
        <a:xfrm>
          <a:off x="5439429" y="1205145"/>
          <a:ext cx="240342" cy="901284"/>
        </a:xfrm>
        <a:custGeom>
          <a:avLst/>
          <a:gdLst/>
          <a:ahLst/>
          <a:cxnLst/>
          <a:rect l="0" t="0" r="0" b="0"/>
          <a:pathLst>
            <a:path>
              <a:moveTo>
                <a:pt x="0" y="0"/>
              </a:moveTo>
              <a:lnTo>
                <a:pt x="0" y="901284"/>
              </a:lnTo>
              <a:lnTo>
                <a:pt x="240342" y="90128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47E2C-7A04-4EA3-9929-17B599CDC730}">
      <dsp:nvSpPr>
        <dsp:cNvPr id="0" name=""/>
        <dsp:cNvSpPr/>
      </dsp:nvSpPr>
      <dsp:spPr>
        <a:xfrm>
          <a:off x="5679772" y="1505573"/>
          <a:ext cx="1922740" cy="120171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i="0" u="none" kern="1200"/>
            <a:t>Human Relations (Elton Mayo)</a:t>
          </a:r>
          <a:endParaRPr lang="en-US" sz="1200" kern="1200"/>
        </a:p>
      </dsp:txBody>
      <dsp:txXfrm>
        <a:off x="5714969" y="1540770"/>
        <a:ext cx="1852346" cy="1131318"/>
      </dsp:txXfrm>
    </dsp:sp>
    <dsp:sp modelId="{55A585E6-1423-4C8F-889F-378C946830FB}">
      <dsp:nvSpPr>
        <dsp:cNvPr id="0" name=""/>
        <dsp:cNvSpPr/>
      </dsp:nvSpPr>
      <dsp:spPr>
        <a:xfrm>
          <a:off x="5439429" y="1205145"/>
          <a:ext cx="240342" cy="2403425"/>
        </a:xfrm>
        <a:custGeom>
          <a:avLst/>
          <a:gdLst/>
          <a:ahLst/>
          <a:cxnLst/>
          <a:rect l="0" t="0" r="0" b="0"/>
          <a:pathLst>
            <a:path>
              <a:moveTo>
                <a:pt x="0" y="0"/>
              </a:moveTo>
              <a:lnTo>
                <a:pt x="0" y="2403425"/>
              </a:lnTo>
              <a:lnTo>
                <a:pt x="240342" y="240342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D291E-1077-4D0F-BECF-EFCC354C08E9}">
      <dsp:nvSpPr>
        <dsp:cNvPr id="0" name=""/>
        <dsp:cNvSpPr/>
      </dsp:nvSpPr>
      <dsp:spPr>
        <a:xfrm>
          <a:off x="5679772" y="3007714"/>
          <a:ext cx="1922740" cy="120171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i="0" u="none" kern="1200" dirty="0"/>
            <a:t>Human Relations </a:t>
          </a:r>
        </a:p>
        <a:p>
          <a:pPr marL="0" lvl="0" indent="0" algn="ctr" defTabSz="533400">
            <a:lnSpc>
              <a:spcPct val="90000"/>
            </a:lnSpc>
            <a:spcBef>
              <a:spcPct val="0"/>
            </a:spcBef>
            <a:spcAft>
              <a:spcPct val="35000"/>
            </a:spcAft>
            <a:buNone/>
          </a:pPr>
          <a:r>
            <a:rPr lang="en-US" sz="1200" b="0" i="0" u="none" kern="1200" dirty="0"/>
            <a:t>(Mary Parker)</a:t>
          </a:r>
          <a:endParaRPr lang="en-US" sz="1200" kern="1200" dirty="0"/>
        </a:p>
      </dsp:txBody>
      <dsp:txXfrm>
        <a:off x="5714969" y="3042911"/>
        <a:ext cx="1852346" cy="1131318"/>
      </dsp:txXfrm>
    </dsp:sp>
    <dsp:sp modelId="{2B1F240A-A8EE-4C51-990F-96584BDC6F7A}">
      <dsp:nvSpPr>
        <dsp:cNvPr id="0" name=""/>
        <dsp:cNvSpPr/>
      </dsp:nvSpPr>
      <dsp:spPr>
        <a:xfrm>
          <a:off x="5439429" y="1205145"/>
          <a:ext cx="240342" cy="3905566"/>
        </a:xfrm>
        <a:custGeom>
          <a:avLst/>
          <a:gdLst/>
          <a:ahLst/>
          <a:cxnLst/>
          <a:rect l="0" t="0" r="0" b="0"/>
          <a:pathLst>
            <a:path>
              <a:moveTo>
                <a:pt x="0" y="0"/>
              </a:moveTo>
              <a:lnTo>
                <a:pt x="0" y="3905566"/>
              </a:lnTo>
              <a:lnTo>
                <a:pt x="240342" y="390556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BAD3D4-7CA1-4DBE-8AE8-6D1DF97A374F}">
      <dsp:nvSpPr>
        <dsp:cNvPr id="0" name=""/>
        <dsp:cNvSpPr/>
      </dsp:nvSpPr>
      <dsp:spPr>
        <a:xfrm>
          <a:off x="5679772" y="4509854"/>
          <a:ext cx="1922740" cy="120171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i="0" u="none" kern="1200" dirty="0"/>
            <a:t>Behavioral Theory</a:t>
          </a:r>
          <a:br>
            <a:rPr lang="en-US" sz="1200" b="0" i="0" u="none" kern="1200" dirty="0"/>
          </a:br>
          <a:r>
            <a:rPr lang="en-US" sz="1200" b="0" i="0" u="none" kern="1200" dirty="0"/>
            <a:t>        a) Mc Gregor (X &amp; Y Theory)</a:t>
          </a:r>
          <a:br>
            <a:rPr lang="en-US" sz="1200" b="0" i="0" u="none" kern="1200" dirty="0"/>
          </a:br>
          <a:r>
            <a:rPr lang="en-US" sz="1200" b="0" i="0" u="none" kern="1200" dirty="0"/>
            <a:t>        b) Maslow Theory (Need Hierarchy)</a:t>
          </a:r>
          <a:endParaRPr lang="en-US" sz="1200" kern="1200" dirty="0"/>
        </a:p>
      </dsp:txBody>
      <dsp:txXfrm>
        <a:off x="5714969" y="4545051"/>
        <a:ext cx="1852346" cy="1131318"/>
      </dsp:txXfrm>
    </dsp:sp>
    <dsp:sp modelId="{8FF90332-FA26-49CB-B6D4-AF09AEB51D8B}">
      <dsp:nvSpPr>
        <dsp:cNvPr id="0" name=""/>
        <dsp:cNvSpPr/>
      </dsp:nvSpPr>
      <dsp:spPr>
        <a:xfrm>
          <a:off x="8203369" y="3432"/>
          <a:ext cx="2403425" cy="120171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Modern</a:t>
          </a:r>
        </a:p>
      </dsp:txBody>
      <dsp:txXfrm>
        <a:off x="8238566" y="38629"/>
        <a:ext cx="2333031" cy="1131318"/>
      </dsp:txXfrm>
    </dsp:sp>
    <dsp:sp modelId="{C4D5C412-64EB-4951-9677-F3D907268A1A}">
      <dsp:nvSpPr>
        <dsp:cNvPr id="0" name=""/>
        <dsp:cNvSpPr/>
      </dsp:nvSpPr>
      <dsp:spPr>
        <a:xfrm>
          <a:off x="8443711" y="1205145"/>
          <a:ext cx="240342" cy="901284"/>
        </a:xfrm>
        <a:custGeom>
          <a:avLst/>
          <a:gdLst/>
          <a:ahLst/>
          <a:cxnLst/>
          <a:rect l="0" t="0" r="0" b="0"/>
          <a:pathLst>
            <a:path>
              <a:moveTo>
                <a:pt x="0" y="0"/>
              </a:moveTo>
              <a:lnTo>
                <a:pt x="0" y="901284"/>
              </a:lnTo>
              <a:lnTo>
                <a:pt x="240342" y="90128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F96ABB-5773-4DCD-B8DA-7A4A53D3EC50}">
      <dsp:nvSpPr>
        <dsp:cNvPr id="0" name=""/>
        <dsp:cNvSpPr/>
      </dsp:nvSpPr>
      <dsp:spPr>
        <a:xfrm>
          <a:off x="8684054" y="1505573"/>
          <a:ext cx="1922740" cy="120171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i="0" u="none" kern="1200"/>
            <a:t>Quantitative Approach</a:t>
          </a:r>
          <a:endParaRPr lang="en-US" sz="1200" kern="1200"/>
        </a:p>
      </dsp:txBody>
      <dsp:txXfrm>
        <a:off x="8719251" y="1540770"/>
        <a:ext cx="1852346" cy="1131318"/>
      </dsp:txXfrm>
    </dsp:sp>
    <dsp:sp modelId="{4D935372-E31C-4812-83C5-EC2EC46812FC}">
      <dsp:nvSpPr>
        <dsp:cNvPr id="0" name=""/>
        <dsp:cNvSpPr/>
      </dsp:nvSpPr>
      <dsp:spPr>
        <a:xfrm>
          <a:off x="8443711" y="1205145"/>
          <a:ext cx="240342" cy="2403425"/>
        </a:xfrm>
        <a:custGeom>
          <a:avLst/>
          <a:gdLst/>
          <a:ahLst/>
          <a:cxnLst/>
          <a:rect l="0" t="0" r="0" b="0"/>
          <a:pathLst>
            <a:path>
              <a:moveTo>
                <a:pt x="0" y="0"/>
              </a:moveTo>
              <a:lnTo>
                <a:pt x="0" y="2403425"/>
              </a:lnTo>
              <a:lnTo>
                <a:pt x="240342" y="240342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16B7D5-9457-4CED-98BB-249BB65A13E8}">
      <dsp:nvSpPr>
        <dsp:cNvPr id="0" name=""/>
        <dsp:cNvSpPr/>
      </dsp:nvSpPr>
      <dsp:spPr>
        <a:xfrm>
          <a:off x="8684054" y="3007714"/>
          <a:ext cx="1922740" cy="120171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i="0" u="none" kern="1200"/>
            <a:t>System Approach</a:t>
          </a:r>
          <a:endParaRPr lang="en-US" sz="1200" kern="1200"/>
        </a:p>
      </dsp:txBody>
      <dsp:txXfrm>
        <a:off x="8719251" y="3042911"/>
        <a:ext cx="1852346" cy="1131318"/>
      </dsp:txXfrm>
    </dsp:sp>
    <dsp:sp modelId="{A97DC09C-8756-42EB-8AF7-D5517584C789}">
      <dsp:nvSpPr>
        <dsp:cNvPr id="0" name=""/>
        <dsp:cNvSpPr/>
      </dsp:nvSpPr>
      <dsp:spPr>
        <a:xfrm>
          <a:off x="8443711" y="1205145"/>
          <a:ext cx="240342" cy="3905566"/>
        </a:xfrm>
        <a:custGeom>
          <a:avLst/>
          <a:gdLst/>
          <a:ahLst/>
          <a:cxnLst/>
          <a:rect l="0" t="0" r="0" b="0"/>
          <a:pathLst>
            <a:path>
              <a:moveTo>
                <a:pt x="0" y="0"/>
              </a:moveTo>
              <a:lnTo>
                <a:pt x="0" y="3905566"/>
              </a:lnTo>
              <a:lnTo>
                <a:pt x="240342" y="390556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9FD7D0-3FEC-4FA5-B20B-2CD3EC2E20C8}">
      <dsp:nvSpPr>
        <dsp:cNvPr id="0" name=""/>
        <dsp:cNvSpPr/>
      </dsp:nvSpPr>
      <dsp:spPr>
        <a:xfrm>
          <a:off x="8684054" y="4509854"/>
          <a:ext cx="1922740" cy="120171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i="0" u="none" kern="1200"/>
            <a:t>Contigency Approach</a:t>
          </a:r>
          <a:endParaRPr lang="en-US" sz="1200" kern="1200"/>
        </a:p>
      </dsp:txBody>
      <dsp:txXfrm>
        <a:off x="8719251" y="4545051"/>
        <a:ext cx="1852346" cy="113131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FED2178-A805-40CB-88EC-8C33B8D24A62}" type="datetimeFigureOut">
              <a:rPr lang="en-US" smtClean="0"/>
              <a:pPr/>
              <a:t>2/22/2019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ADCBB2C-DBA9-4EBF-8B45-D9155327FD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ED2178-A805-40CB-88EC-8C33B8D24A62}"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CBB2C-DBA9-4EBF-8B45-D9155327FD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ED2178-A805-40CB-88EC-8C33B8D24A62}"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CBB2C-DBA9-4EBF-8B45-D9155327FD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ED2178-A805-40CB-88EC-8C33B8D24A62}"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CBB2C-DBA9-4EBF-8B45-D9155327FD6E}"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FED2178-A805-40CB-88EC-8C33B8D24A62}"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CBB2C-DBA9-4EBF-8B45-D9155327FD6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ED2178-A805-40CB-88EC-8C33B8D24A62}"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CBB2C-DBA9-4EBF-8B45-D9155327FD6E}"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FED2178-A805-40CB-88EC-8C33B8D24A62}" type="datetimeFigureOut">
              <a:rPr lang="en-US" smtClean="0"/>
              <a:pPr/>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CBB2C-DBA9-4EBF-8B45-D9155327FD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FED2178-A805-40CB-88EC-8C33B8D24A62}" type="datetimeFigureOut">
              <a:rPr lang="en-US" smtClean="0"/>
              <a:pPr/>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CBB2C-DBA9-4EBF-8B45-D9155327FD6E}"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D2178-A805-40CB-88EC-8C33B8D24A62}" type="datetimeFigureOut">
              <a:rPr lang="en-US" smtClean="0"/>
              <a:pPr/>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CBB2C-DBA9-4EBF-8B45-D9155327FD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FED2178-A805-40CB-88EC-8C33B8D24A62}"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CBB2C-DBA9-4EBF-8B45-D9155327FD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FED2178-A805-40CB-88EC-8C33B8D24A62}" type="datetimeFigureOut">
              <a:rPr lang="en-US" smtClean="0"/>
              <a:pPr/>
              <a:t>2/22/2019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ADCBB2C-DBA9-4EBF-8B45-D9155327FD6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FED2178-A805-40CB-88EC-8C33B8D24A62}" type="datetimeFigureOut">
              <a:rPr lang="en-US" smtClean="0"/>
              <a:pPr/>
              <a:t>2/22/2019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ADCBB2C-DBA9-4EBF-8B45-D9155327FD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Jaya\My Documents\Management\untitled.bmp"/>
          <p:cNvPicPr>
            <a:picLocks noChangeAspect="1" noChangeArrowheads="1"/>
          </p:cNvPicPr>
          <p:nvPr/>
        </p:nvPicPr>
        <p:blipFill>
          <a:blip r:embed="rId2"/>
          <a:srcRect/>
          <a:stretch>
            <a:fillRect/>
          </a:stretch>
        </p:blipFill>
        <p:spPr bwMode="auto">
          <a:xfrm>
            <a:off x="762000" y="609600"/>
            <a:ext cx="7620000" cy="5715000"/>
          </a:xfrm>
          <a:prstGeom prst="rect">
            <a:avLst/>
          </a:prstGeom>
          <a:noFill/>
        </p:spPr>
      </p:pic>
      <p:sp>
        <p:nvSpPr>
          <p:cNvPr id="5" name="TextBox 4"/>
          <p:cNvSpPr txBox="1"/>
          <p:nvPr/>
        </p:nvSpPr>
        <p:spPr>
          <a:xfrm>
            <a:off x="2133600" y="2438400"/>
            <a:ext cx="4953000" cy="769441"/>
          </a:xfrm>
          <a:prstGeom prst="rect">
            <a:avLst/>
          </a:prstGeom>
          <a:noFill/>
        </p:spPr>
        <p:txBody>
          <a:bodyPr wrap="square" rtlCol="0">
            <a:spAutoFit/>
          </a:bodyPr>
          <a:lstStyle/>
          <a:p>
            <a:r>
              <a:rPr lang="en-US" sz="4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248400"/>
          </a:xfrm>
        </p:spPr>
        <p:txBody>
          <a:bodyPr/>
          <a:lstStyle/>
          <a:p>
            <a:pPr>
              <a:buNone/>
            </a:pPr>
            <a:r>
              <a:rPr lang="en-US" sz="4000" b="1" u="sng" dirty="0">
                <a:latin typeface="Times New Roman" pitchFamily="18" charset="0"/>
                <a:cs typeface="Times New Roman" pitchFamily="18" charset="0"/>
              </a:rPr>
              <a:t>Management is </a:t>
            </a:r>
            <a:r>
              <a:rPr lang="en-US" sz="4000" b="1" i="1" u="sng" dirty="0">
                <a:latin typeface="Times New Roman" pitchFamily="18" charset="0"/>
                <a:cs typeface="Times New Roman" pitchFamily="18" charset="0"/>
              </a:rPr>
              <a:t>Art, Science </a:t>
            </a:r>
            <a:r>
              <a:rPr lang="en-US" sz="4000" b="1" u="sng" dirty="0">
                <a:latin typeface="Times New Roman" pitchFamily="18" charset="0"/>
                <a:cs typeface="Times New Roman" pitchFamily="18" charset="0"/>
              </a:rPr>
              <a:t>and </a:t>
            </a:r>
            <a:r>
              <a:rPr lang="en-US" sz="4000" b="1" i="1" u="sng" dirty="0">
                <a:latin typeface="Times New Roman" pitchFamily="18" charset="0"/>
                <a:cs typeface="Times New Roman" pitchFamily="18" charset="0"/>
              </a:rPr>
              <a:t>Profession</a:t>
            </a:r>
            <a:endParaRPr lang="en-US" sz="4000" b="1" u="sng"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Management is a </a:t>
            </a:r>
            <a:r>
              <a:rPr lang="en-US" sz="2400" b="1" i="1" dirty="0">
                <a:latin typeface="Times New Roman" pitchFamily="18" charset="0"/>
                <a:cs typeface="Times New Roman" pitchFamily="18" charset="0"/>
              </a:rPr>
              <a:t>Art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as it is concerned with the application of knowledge and skills </a:t>
            </a:r>
            <a:r>
              <a:rPr lang="en-US" sz="2000" dirty="0">
                <a:latin typeface="Times New Roman" pitchFamily="18" charset="0"/>
                <a:cs typeface="Times New Roman" pitchFamily="18" charset="0"/>
              </a:rPr>
              <a:t>(personal qualities like music, painting etc.) </a:t>
            </a:r>
            <a:r>
              <a:rPr lang="en-US" sz="2400" dirty="0">
                <a:latin typeface="Times New Roman" pitchFamily="18" charset="0"/>
                <a:cs typeface="Times New Roman" pitchFamily="18" charset="0"/>
              </a:rPr>
              <a:t>to achieve results.</a:t>
            </a:r>
          </a:p>
          <a:p>
            <a:pPr>
              <a:buNone/>
            </a:pPr>
            <a:r>
              <a:rPr lang="en-US" sz="2400" dirty="0">
                <a:latin typeface="Times New Roman" pitchFamily="18" charset="0"/>
                <a:cs typeface="Times New Roman" pitchFamily="18" charset="0"/>
              </a:rPr>
              <a:t>Management is a </a:t>
            </a:r>
            <a:r>
              <a:rPr lang="en-US" sz="2400" b="1" i="1" dirty="0">
                <a:latin typeface="Times New Roman" pitchFamily="18" charset="0"/>
                <a:cs typeface="Times New Roman" pitchFamily="18" charset="0"/>
              </a:rPr>
              <a:t>Science </a:t>
            </a:r>
            <a:r>
              <a:rPr lang="en-US" sz="2400" dirty="0">
                <a:latin typeface="Times New Roman" pitchFamily="18" charset="0"/>
                <a:cs typeface="Times New Roman" pitchFamily="18" charset="0"/>
              </a:rPr>
              <a:t>as it has a systematized body of knowledge, concepts and principles </a:t>
            </a:r>
            <a:r>
              <a:rPr lang="en-US" sz="2000" dirty="0">
                <a:latin typeface="Times New Roman" pitchFamily="18" charset="0"/>
                <a:cs typeface="Times New Roman" pitchFamily="18" charset="0"/>
              </a:rPr>
              <a:t>(like the motion-studies, morale, motivation, leadership)</a:t>
            </a:r>
          </a:p>
          <a:p>
            <a:pPr>
              <a:buNone/>
            </a:pPr>
            <a:r>
              <a:rPr lang="en-US" sz="2400" dirty="0">
                <a:latin typeface="Times New Roman" pitchFamily="18" charset="0"/>
                <a:cs typeface="Times New Roman" pitchFamily="18" charset="0"/>
              </a:rPr>
              <a:t>Management is not a full fledged </a:t>
            </a:r>
            <a:r>
              <a:rPr lang="en-US" sz="2400" b="1" i="1" dirty="0">
                <a:latin typeface="Times New Roman" pitchFamily="18" charset="0"/>
                <a:cs typeface="Times New Roman" pitchFamily="18" charset="0"/>
              </a:rPr>
              <a:t>Profession</a:t>
            </a:r>
            <a:r>
              <a:rPr lang="en-US" sz="2400" dirty="0">
                <a:latin typeface="Times New Roman" pitchFamily="18" charset="0"/>
                <a:cs typeface="Times New Roman" pitchFamily="18" charset="0"/>
              </a:rPr>
              <a:t> because </a:t>
            </a:r>
            <a:r>
              <a:rPr lang="en-US" sz="2000" b="1" dirty="0">
                <a:latin typeface="Times New Roman" pitchFamily="18" charset="0"/>
                <a:cs typeface="Times New Roman" pitchFamily="18" charset="0"/>
              </a:rPr>
              <a:t>(a) </a:t>
            </a:r>
            <a:r>
              <a:rPr lang="en-US" sz="2000" dirty="0">
                <a:latin typeface="Times New Roman" pitchFamily="18" charset="0"/>
                <a:cs typeface="Times New Roman" pitchFamily="18" charset="0"/>
              </a:rPr>
              <a:t>there is no university organized degree to become a manager, </a:t>
            </a:r>
            <a:r>
              <a:rPr lang="en-US" sz="2000" b="1" dirty="0">
                <a:latin typeface="Times New Roman" pitchFamily="18" charset="0"/>
                <a:cs typeface="Times New Roman" pitchFamily="18" charset="0"/>
              </a:rPr>
              <a:t>(b) </a:t>
            </a:r>
            <a:r>
              <a:rPr lang="en-US" sz="2000" dirty="0">
                <a:latin typeface="Times New Roman" pitchFamily="18" charset="0"/>
                <a:cs typeface="Times New Roman" pitchFamily="18" charset="0"/>
              </a:rPr>
              <a:t>there is no all </a:t>
            </a:r>
            <a:r>
              <a:rPr lang="en-US" sz="2000" dirty="0" err="1">
                <a:latin typeface="Times New Roman" pitchFamily="18" charset="0"/>
                <a:cs typeface="Times New Roman" pitchFamily="18" charset="0"/>
              </a:rPr>
              <a:t>india</a:t>
            </a:r>
            <a:r>
              <a:rPr lang="en-US" sz="2000" dirty="0">
                <a:latin typeface="Times New Roman" pitchFamily="18" charset="0"/>
                <a:cs typeface="Times New Roman" pitchFamily="18" charset="0"/>
              </a:rPr>
              <a:t> body to regulate the practices of managements, </a:t>
            </a:r>
            <a:r>
              <a:rPr lang="en-US" sz="2000" b="1" dirty="0">
                <a:latin typeface="Times New Roman" pitchFamily="18" charset="0"/>
                <a:cs typeface="Times New Roman" pitchFamily="18" charset="0"/>
              </a:rPr>
              <a:t>(c) </a:t>
            </a:r>
            <a:r>
              <a:rPr lang="en-US" sz="2000" dirty="0">
                <a:latin typeface="Times New Roman" pitchFamily="18" charset="0"/>
                <a:cs typeface="Times New Roman" pitchFamily="18" charset="0"/>
              </a:rPr>
              <a:t>there is no widely expected code of conduct.</a:t>
            </a:r>
            <a:endParaRPr lang="en-US" sz="24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228600"/>
          <a:ext cx="8229600" cy="6400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40080">
                <a:tc>
                  <a:txBody>
                    <a:bodyPr/>
                    <a:lstStyle/>
                    <a:p>
                      <a:r>
                        <a:rPr lang="en-US" sz="3200" dirty="0">
                          <a:latin typeface="Times New Roman" pitchFamily="18" charset="0"/>
                          <a:cs typeface="Times New Roman" pitchFamily="18" charset="0"/>
                        </a:rPr>
                        <a:t>Science</a:t>
                      </a:r>
                    </a:p>
                  </a:txBody>
                  <a:tcPr/>
                </a:tc>
                <a:tc>
                  <a:txBody>
                    <a:bodyPr/>
                    <a:lstStyle/>
                    <a:p>
                      <a:r>
                        <a:rPr lang="en-US" sz="3200" dirty="0">
                          <a:latin typeface="Times New Roman" pitchFamily="18" charset="0"/>
                          <a:cs typeface="Times New Roman" pitchFamily="18" charset="0"/>
                        </a:rPr>
                        <a:t>Art</a:t>
                      </a:r>
                    </a:p>
                  </a:txBody>
                  <a:tcPr/>
                </a:tc>
                <a:tc>
                  <a:txBody>
                    <a:bodyPr/>
                    <a:lstStyle/>
                    <a:p>
                      <a:r>
                        <a:rPr lang="en-US" sz="3200" dirty="0">
                          <a:latin typeface="Times New Roman" pitchFamily="18" charset="0"/>
                          <a:cs typeface="Times New Roman" pitchFamily="18" charset="0"/>
                        </a:rPr>
                        <a:t>Profession</a:t>
                      </a:r>
                    </a:p>
                  </a:txBody>
                  <a:tcPr/>
                </a:tc>
                <a:extLst>
                  <a:ext uri="{0D108BD9-81ED-4DB2-BD59-A6C34878D82A}">
                    <a16:rowId xmlns:a16="http://schemas.microsoft.com/office/drawing/2014/main" val="10000"/>
                  </a:ext>
                </a:extLst>
              </a:tr>
              <a:tr h="5760720">
                <a:tc>
                  <a:txBody>
                    <a:bodyPr/>
                    <a:lstStyle/>
                    <a:p>
                      <a:r>
                        <a:rPr lang="en-US" sz="2400" dirty="0">
                          <a:latin typeface="Times New Roman" pitchFamily="18" charset="0"/>
                          <a:cs typeface="Times New Roman" pitchFamily="18" charset="0"/>
                        </a:rPr>
                        <a:t>An organized</a:t>
                      </a:r>
                      <a:r>
                        <a:rPr lang="en-US" sz="2400" baseline="0" dirty="0">
                          <a:latin typeface="Times New Roman" pitchFamily="18" charset="0"/>
                          <a:cs typeface="Times New Roman" pitchFamily="18" charset="0"/>
                        </a:rPr>
                        <a:t> or systematized body of knowledge pertaining to a specific field of enquiry.</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It is the</a:t>
                      </a:r>
                      <a:r>
                        <a:rPr lang="en-US" sz="2400" baseline="0" dirty="0">
                          <a:latin typeface="Times New Roman" pitchFamily="18" charset="0"/>
                          <a:cs typeface="Times New Roman" pitchFamily="18" charset="0"/>
                        </a:rPr>
                        <a:t> application of knowledge and personal skills to achieve results.</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It is an (a)</a:t>
                      </a:r>
                      <a:r>
                        <a:rPr lang="en-US" sz="2400" baseline="0" dirty="0">
                          <a:latin typeface="Times New Roman" pitchFamily="18" charset="0"/>
                          <a:cs typeface="Times New Roman" pitchFamily="18" charset="0"/>
                        </a:rPr>
                        <a:t> occupation for which specialized knowledge, skills and training are required, (b) these skills are used for larger interest of the society, (c) the success of these skills is not measured in monetary terms always.</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90451240"/>
              </p:ext>
            </p:extLst>
          </p:nvPr>
        </p:nvGraphicFramePr>
        <p:xfrm>
          <a:off x="457200" y="1481138"/>
          <a:ext cx="8229600" cy="423386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972644">
                <a:tc>
                  <a:txBody>
                    <a:bodyPr/>
                    <a:lstStyle/>
                    <a:p>
                      <a:pPr algn="ctr"/>
                      <a:r>
                        <a:rPr lang="en-US" sz="4800" dirty="0">
                          <a:latin typeface="Times New Roman" pitchFamily="18" charset="0"/>
                          <a:cs typeface="Times New Roman" pitchFamily="18" charset="0"/>
                        </a:rPr>
                        <a:t>Science</a:t>
                      </a:r>
                    </a:p>
                  </a:txBody>
                  <a:tcPr/>
                </a:tc>
                <a:tc>
                  <a:txBody>
                    <a:bodyPr/>
                    <a:lstStyle/>
                    <a:p>
                      <a:pPr algn="ctr"/>
                      <a:r>
                        <a:rPr lang="en-US" sz="4800" dirty="0">
                          <a:latin typeface="Times New Roman" pitchFamily="18" charset="0"/>
                          <a:cs typeface="Times New Roman" pitchFamily="18" charset="0"/>
                        </a:rPr>
                        <a:t>Art</a:t>
                      </a:r>
                    </a:p>
                  </a:txBody>
                  <a:tcPr/>
                </a:tc>
                <a:extLst>
                  <a:ext uri="{0D108BD9-81ED-4DB2-BD59-A6C34878D82A}">
                    <a16:rowId xmlns:a16="http://schemas.microsoft.com/office/drawing/2014/main" val="10000"/>
                  </a:ext>
                </a:extLst>
              </a:tr>
              <a:tr h="3261218">
                <a:tc>
                  <a:txBody>
                    <a:bodyPr/>
                    <a:lstStyle/>
                    <a:p>
                      <a:pPr>
                        <a:buFont typeface="Wingdings" pitchFamily="2" charset="2"/>
                        <a:buChar char="ü"/>
                      </a:pPr>
                      <a:r>
                        <a:rPr lang="en-US" sz="2800" dirty="0">
                          <a:latin typeface="Times New Roman" pitchFamily="18" charset="0"/>
                          <a:cs typeface="Times New Roman" pitchFamily="18" charset="0"/>
                        </a:rPr>
                        <a:t> Advances by</a:t>
                      </a:r>
                      <a:r>
                        <a:rPr lang="en-US" sz="2800" baseline="0" dirty="0">
                          <a:latin typeface="Times New Roman" pitchFamily="18" charset="0"/>
                          <a:cs typeface="Times New Roman" pitchFamily="18" charset="0"/>
                        </a:rPr>
                        <a:t> knowledge</a:t>
                      </a:r>
                    </a:p>
                    <a:p>
                      <a:pPr>
                        <a:buFont typeface="Wingdings" pitchFamily="2" charset="2"/>
                        <a:buChar char="ü"/>
                      </a:pPr>
                      <a:r>
                        <a:rPr lang="en-US" sz="2800" dirty="0">
                          <a:latin typeface="Times New Roman" pitchFamily="18" charset="0"/>
                          <a:cs typeface="Times New Roman" pitchFamily="18" charset="0"/>
                        </a:rPr>
                        <a:t>Proves </a:t>
                      </a:r>
                    </a:p>
                    <a:p>
                      <a:pPr>
                        <a:buFont typeface="Wingdings" pitchFamily="2" charset="2"/>
                        <a:buChar char="ü"/>
                      </a:pPr>
                      <a:r>
                        <a:rPr lang="en-US" sz="2800" dirty="0">
                          <a:latin typeface="Times New Roman" pitchFamily="18" charset="0"/>
                          <a:cs typeface="Times New Roman" pitchFamily="18" charset="0"/>
                        </a:rPr>
                        <a:t>Predicts </a:t>
                      </a:r>
                    </a:p>
                    <a:p>
                      <a:pPr>
                        <a:buFont typeface="Wingdings" pitchFamily="2" charset="2"/>
                        <a:buChar char="ü"/>
                      </a:pPr>
                      <a:r>
                        <a:rPr lang="en-US" sz="2800" dirty="0">
                          <a:latin typeface="Times New Roman" pitchFamily="18" charset="0"/>
                          <a:cs typeface="Times New Roman" pitchFamily="18" charset="0"/>
                        </a:rPr>
                        <a:t>Defines </a:t>
                      </a:r>
                    </a:p>
                    <a:p>
                      <a:pPr>
                        <a:buFont typeface="Wingdings" pitchFamily="2" charset="2"/>
                        <a:buChar char="ü"/>
                      </a:pPr>
                      <a:r>
                        <a:rPr lang="en-US" sz="2800" dirty="0">
                          <a:latin typeface="Times New Roman" pitchFamily="18" charset="0"/>
                          <a:cs typeface="Times New Roman" pitchFamily="18" charset="0"/>
                        </a:rPr>
                        <a:t>Measures </a:t>
                      </a:r>
                    </a:p>
                    <a:p>
                      <a:pPr>
                        <a:buFont typeface="Wingdings" pitchFamily="2" charset="2"/>
                        <a:buChar char="ü"/>
                      </a:pPr>
                      <a:r>
                        <a:rPr lang="en-US" sz="2800" dirty="0">
                          <a:latin typeface="Times New Roman" pitchFamily="18" charset="0"/>
                          <a:cs typeface="Times New Roman" pitchFamily="18" charset="0"/>
                        </a:rPr>
                        <a:t>Impresses </a:t>
                      </a:r>
                    </a:p>
                  </a:txBody>
                  <a:tcPr/>
                </a:tc>
                <a:tc>
                  <a:txBody>
                    <a:bodyPr/>
                    <a:lstStyle/>
                    <a:p>
                      <a:pPr>
                        <a:buFont typeface="Wingdings" pitchFamily="2" charset="2"/>
                        <a:buChar char="ü"/>
                      </a:pPr>
                      <a:r>
                        <a:rPr lang="en-US" sz="2800" dirty="0">
                          <a:latin typeface="Times New Roman" pitchFamily="18" charset="0"/>
                          <a:cs typeface="Times New Roman" pitchFamily="18" charset="0"/>
                        </a:rPr>
                        <a:t>Advances</a:t>
                      </a:r>
                      <a:r>
                        <a:rPr lang="en-US" sz="2800" baseline="0" dirty="0">
                          <a:latin typeface="Times New Roman" pitchFamily="18" charset="0"/>
                          <a:cs typeface="Times New Roman" pitchFamily="18" charset="0"/>
                        </a:rPr>
                        <a:t> by practice</a:t>
                      </a:r>
                    </a:p>
                    <a:p>
                      <a:pPr>
                        <a:buFont typeface="Wingdings" pitchFamily="2" charset="2"/>
                        <a:buChar char="ü"/>
                      </a:pPr>
                      <a:r>
                        <a:rPr lang="en-US" sz="2800" baseline="0" dirty="0">
                          <a:latin typeface="Times New Roman" pitchFamily="18" charset="0"/>
                          <a:cs typeface="Times New Roman" pitchFamily="18" charset="0"/>
                        </a:rPr>
                        <a:t>Feels </a:t>
                      </a:r>
                    </a:p>
                    <a:p>
                      <a:pPr>
                        <a:buFont typeface="Wingdings" pitchFamily="2" charset="2"/>
                        <a:buChar char="ü"/>
                      </a:pPr>
                      <a:r>
                        <a:rPr lang="en-US" sz="2800" baseline="0" dirty="0">
                          <a:latin typeface="Times New Roman" pitchFamily="18" charset="0"/>
                          <a:cs typeface="Times New Roman" pitchFamily="18" charset="0"/>
                        </a:rPr>
                        <a:t>Guesses </a:t>
                      </a:r>
                    </a:p>
                    <a:p>
                      <a:pPr>
                        <a:buFont typeface="Wingdings" pitchFamily="2" charset="2"/>
                        <a:buChar char="ü"/>
                      </a:pPr>
                      <a:r>
                        <a:rPr lang="en-US" sz="2800" baseline="0" dirty="0">
                          <a:latin typeface="Times New Roman" pitchFamily="18" charset="0"/>
                          <a:cs typeface="Times New Roman" pitchFamily="18" charset="0"/>
                        </a:rPr>
                        <a:t>Describes </a:t>
                      </a:r>
                    </a:p>
                    <a:p>
                      <a:pPr>
                        <a:buFont typeface="Wingdings" pitchFamily="2" charset="2"/>
                        <a:buChar char="ü"/>
                      </a:pPr>
                      <a:r>
                        <a:rPr lang="en-US" sz="2800" baseline="0" dirty="0">
                          <a:latin typeface="Times New Roman" pitchFamily="18" charset="0"/>
                          <a:cs typeface="Times New Roman" pitchFamily="18" charset="0"/>
                        </a:rPr>
                        <a:t>Opines </a:t>
                      </a:r>
                    </a:p>
                    <a:p>
                      <a:pPr>
                        <a:buFont typeface="Wingdings" pitchFamily="2" charset="2"/>
                        <a:buChar char="ü"/>
                      </a:pPr>
                      <a:r>
                        <a:rPr lang="en-US" sz="2800" baseline="0" dirty="0">
                          <a:latin typeface="Times New Roman" pitchFamily="18" charset="0"/>
                          <a:cs typeface="Times New Roman" pitchFamily="18" charset="0"/>
                        </a:rPr>
                        <a:t>Expresses </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normAutofit/>
          </a:bodyPr>
          <a:lstStyle/>
          <a:p>
            <a:pPr algn="ctr"/>
            <a:r>
              <a:rPr lang="en-US" sz="6000" u="sng" dirty="0">
                <a:solidFill>
                  <a:schemeClr val="tx1"/>
                </a:solidFill>
                <a:effectLst/>
                <a:latin typeface="Times New Roman" pitchFamily="18" charset="0"/>
                <a:cs typeface="Times New Roman" pitchFamily="18" charset="0"/>
              </a:rPr>
              <a:t>Science Vs Art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D6CDEC-954D-4260-A9C0-879003D0C43E}"/>
              </a:ext>
            </a:extLst>
          </p:cNvPr>
          <p:cNvSpPr>
            <a:spLocks noGrp="1"/>
          </p:cNvSpPr>
          <p:nvPr>
            <p:ph idx="1"/>
          </p:nvPr>
        </p:nvSpPr>
        <p:spPr/>
        <p:txBody>
          <a:bodyPr>
            <a:normAutofit lnSpcReduction="10000"/>
          </a:bodyPr>
          <a:lstStyle/>
          <a:p>
            <a:pPr marL="342900" indent="-342900" fontAlgn="base">
              <a:spcBef>
                <a:spcPct val="20000"/>
              </a:spcBef>
              <a:spcAft>
                <a:spcPct val="0"/>
              </a:spcAft>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The term ‘levels of management refers to a line of separation between different positions held by different persons in an organization.</a:t>
            </a:r>
          </a:p>
          <a:p>
            <a:pPr marL="342900" indent="-342900" fontAlgn="base">
              <a:spcBef>
                <a:spcPct val="20000"/>
              </a:spcBef>
              <a:spcAft>
                <a:spcPct val="0"/>
              </a:spcAft>
              <a:buFont typeface="Wingdings" panose="05000000000000000000" pitchFamily="2" charset="2"/>
              <a:buChar char="q"/>
            </a:pPr>
            <a:endParaRPr lang="en-US" sz="2400" b="1" dirty="0">
              <a:solidFill>
                <a:srgbClr val="000000"/>
              </a:solidFill>
              <a:latin typeface="Times New Roman" panose="02020603050405020304" pitchFamily="18" charset="0"/>
              <a:cs typeface="Times New Roman" panose="02020603050405020304" pitchFamily="18" charset="0"/>
            </a:endParaRPr>
          </a:p>
          <a:p>
            <a:pPr marL="342900" indent="-342900" fontAlgn="base">
              <a:spcBef>
                <a:spcPct val="20000"/>
              </a:spcBef>
              <a:spcAft>
                <a:spcPct val="0"/>
              </a:spcAft>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Level of management depends upon the nature, size and functions of an organization. </a:t>
            </a:r>
          </a:p>
          <a:p>
            <a:pPr marL="342900" indent="-342900" fontAlgn="base">
              <a:spcBef>
                <a:spcPct val="20000"/>
              </a:spcBef>
              <a:spcAft>
                <a:spcPct val="0"/>
              </a:spcAft>
              <a:buFont typeface="Wingdings" panose="05000000000000000000" pitchFamily="2" charset="2"/>
              <a:buChar char="q"/>
            </a:pPr>
            <a:endParaRPr lang="en-US" sz="2400" b="1" dirty="0">
              <a:solidFill>
                <a:srgbClr val="000000"/>
              </a:solidFill>
              <a:latin typeface="Times New Roman" panose="02020603050405020304" pitchFamily="18" charset="0"/>
              <a:cs typeface="Times New Roman" panose="02020603050405020304" pitchFamily="18" charset="0"/>
            </a:endParaRPr>
          </a:p>
          <a:p>
            <a:pPr marL="342900" indent="-342900" fontAlgn="base">
              <a:spcBef>
                <a:spcPct val="20000"/>
              </a:spcBef>
              <a:spcAft>
                <a:spcPct val="0"/>
              </a:spcAft>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 Levels of management also expand with the expansion of organization. </a:t>
            </a:r>
          </a:p>
          <a:p>
            <a:pPr marL="342900" indent="-342900" fontAlgn="base">
              <a:spcBef>
                <a:spcPct val="20000"/>
              </a:spcBef>
              <a:spcAft>
                <a:spcPct val="0"/>
              </a:spcAft>
              <a:buFont typeface="Wingdings" panose="05000000000000000000" pitchFamily="2" charset="2"/>
              <a:buChar char="q"/>
            </a:pPr>
            <a:endParaRPr lang="en-US" sz="2400" b="1" dirty="0">
              <a:solidFill>
                <a:srgbClr val="000000"/>
              </a:solidFill>
              <a:latin typeface="Times New Roman" panose="02020603050405020304" pitchFamily="18" charset="0"/>
              <a:cs typeface="Times New Roman" panose="02020603050405020304" pitchFamily="18" charset="0"/>
            </a:endParaRPr>
          </a:p>
          <a:p>
            <a:pPr marL="342900" indent="-342900" fontAlgn="base">
              <a:spcBef>
                <a:spcPct val="20000"/>
              </a:spcBef>
              <a:spcAft>
                <a:spcPct val="0"/>
              </a:spcAft>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There is a limit to the number of subordinates a person can supervise. </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045E6D0-99BA-4FCF-B5E6-CE01A4E0D335}"/>
              </a:ext>
            </a:extLst>
          </p:cNvPr>
          <p:cNvSpPr>
            <a:spLocks noGrp="1"/>
          </p:cNvSpPr>
          <p:nvPr>
            <p:ph type="title"/>
          </p:nvPr>
        </p:nvSpPr>
        <p:spPr/>
        <p:txBody>
          <a:bodyPr>
            <a:normAutofit/>
          </a:bodyPr>
          <a:lstStyle/>
          <a:p>
            <a:pPr algn="ctr"/>
            <a:r>
              <a:rPr lang="en-US" sz="4000" u="sng" dirty="0">
                <a:latin typeface="Times New Roman" panose="02020603050405020304" pitchFamily="18" charset="0"/>
                <a:cs typeface="Times New Roman" panose="02020603050405020304" pitchFamily="18" charset="0"/>
              </a:rPr>
              <a:t>Levels Of Management</a:t>
            </a:r>
          </a:p>
        </p:txBody>
      </p:sp>
    </p:spTree>
    <p:extLst>
      <p:ext uri="{BB962C8B-B14F-4D97-AF65-F5344CB8AC3E}">
        <p14:creationId xmlns:p14="http://schemas.microsoft.com/office/powerpoint/2010/main" val="22639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B791A-2CC6-473F-9CFC-9051D131D82C}"/>
              </a:ext>
            </a:extLst>
          </p:cNvPr>
          <p:cNvSpPr>
            <a:spLocks noGrp="1"/>
          </p:cNvSpPr>
          <p:nvPr>
            <p:ph idx="1"/>
          </p:nvPr>
        </p:nvSpPr>
        <p:spPr/>
        <p:txBody>
          <a:bodyPr/>
          <a:lstStyle/>
          <a:p>
            <a:pPr marL="342900" indent="-342900" fontAlgn="base">
              <a:spcBef>
                <a:spcPct val="20000"/>
              </a:spcBef>
              <a:spcAft>
                <a:spcPct val="0"/>
              </a:spcAft>
              <a:buFont typeface="Wingdings" panose="05000000000000000000" pitchFamily="2" charset="2"/>
              <a:buChar char="q"/>
            </a:pPr>
            <a:endParaRPr lang="en-US" sz="2400" b="1" dirty="0">
              <a:solidFill>
                <a:srgbClr val="000000"/>
              </a:solidFill>
              <a:latin typeface="Times New Roman" panose="02020603050405020304" pitchFamily="18" charset="0"/>
              <a:cs typeface="Times New Roman" panose="02020603050405020304" pitchFamily="18" charset="0"/>
            </a:endParaRPr>
          </a:p>
          <a:p>
            <a:pPr marL="342900" indent="-342900" fontAlgn="base">
              <a:spcBef>
                <a:spcPct val="20000"/>
              </a:spcBef>
              <a:spcAft>
                <a:spcPct val="0"/>
              </a:spcAft>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 Levels of management are increased so as to achieve effective supervision. </a:t>
            </a:r>
          </a:p>
          <a:p>
            <a:pPr marL="342900" indent="-342900" fontAlgn="base">
              <a:spcBef>
                <a:spcPct val="20000"/>
              </a:spcBef>
              <a:spcAft>
                <a:spcPct val="0"/>
              </a:spcAft>
              <a:buFont typeface="Wingdings" panose="05000000000000000000" pitchFamily="2" charset="2"/>
              <a:buChar char="q"/>
            </a:pPr>
            <a:endParaRPr lang="en-US" sz="2400" b="1" dirty="0">
              <a:solidFill>
                <a:srgbClr val="000000"/>
              </a:solidFill>
              <a:latin typeface="Times New Roman" panose="02020603050405020304" pitchFamily="18" charset="0"/>
              <a:cs typeface="Times New Roman" panose="02020603050405020304" pitchFamily="18" charset="0"/>
            </a:endParaRPr>
          </a:p>
          <a:p>
            <a:pPr marL="342900" indent="-342900" fontAlgn="base">
              <a:spcBef>
                <a:spcPct val="20000"/>
              </a:spcBef>
              <a:spcAft>
                <a:spcPct val="0"/>
              </a:spcAft>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The levels of management of an organization may be broadly be divided in to three parts namely, top management, middle management and lower level or first line management.</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75B2AAC-9D73-427D-8E6E-4F8E5F20959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6164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7B4A20-5E77-4B1C-B976-EE7E407BD073}"/>
              </a:ext>
            </a:extLst>
          </p:cNvPr>
          <p:cNvSpPr>
            <a:spLocks noGrp="1"/>
          </p:cNvSpPr>
          <p:nvPr>
            <p:ph idx="1"/>
          </p:nvPr>
        </p:nvSpPr>
        <p:spPr/>
        <p:txBody>
          <a:bodyPr>
            <a:no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defRPr/>
            </a:pPr>
            <a:r>
              <a:rPr lang="en-US" sz="2400" b="1" i="1" dirty="0">
                <a:solidFill>
                  <a:schemeClr val="accent1">
                    <a:lumMod val="50000"/>
                  </a:schemeClr>
                </a:solidFill>
                <a:latin typeface="Times New Roman" panose="02020603050405020304" pitchFamily="18" charset="0"/>
                <a:cs typeface="Times New Roman" panose="02020603050405020304" pitchFamily="18" charset="0"/>
              </a:rPr>
              <a:t>Levels of Management –</a:t>
            </a:r>
          </a:p>
          <a:p>
            <a:pPr marL="914400" lvl="1" indent="-457200">
              <a:buFont typeface="Arial" panose="020B0604020202020204" pitchFamily="34" charset="0"/>
              <a:buChar char="•"/>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Top management</a:t>
            </a:r>
          </a:p>
          <a:p>
            <a:pPr marL="914400" lvl="1" indent="-457200">
              <a:buFont typeface="Arial" panose="020B0604020202020204" pitchFamily="34" charset="0"/>
              <a:buChar char="•"/>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Middle management</a:t>
            </a:r>
          </a:p>
          <a:p>
            <a:pPr marL="914400" lvl="1" indent="-457200">
              <a:buFont typeface="Arial" panose="020B0604020202020204" pitchFamily="34" charset="0"/>
              <a:buChar char="•"/>
              <a:defRPr/>
            </a:pPr>
            <a:r>
              <a:rPr lang="en-US" sz="2400" dirty="0">
                <a:solidFill>
                  <a:schemeClr val="accent1">
                    <a:lumMod val="50000"/>
                  </a:schemeClr>
                </a:solidFill>
                <a:latin typeface="Times New Roman" panose="02020603050405020304" pitchFamily="18" charset="0"/>
                <a:cs typeface="Times New Roman" panose="02020603050405020304" pitchFamily="18" charset="0"/>
              </a:rPr>
              <a:t>First-line/supervisory management</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0310475-51A1-4001-BD08-C244E501F9FC}"/>
              </a:ext>
            </a:extLst>
          </p:cNvPr>
          <p:cNvSpPr>
            <a:spLocks noGrp="1"/>
          </p:cNvSpPr>
          <p:nvPr>
            <p:ph type="title"/>
          </p:nvPr>
        </p:nvSpPr>
        <p:spPr/>
        <p:txBody>
          <a:bodyPr/>
          <a:lstStyle/>
          <a:p>
            <a:endParaRPr lang="en-US"/>
          </a:p>
        </p:txBody>
      </p:sp>
      <p:grpSp>
        <p:nvGrpSpPr>
          <p:cNvPr id="4" name="Group 2">
            <a:extLst>
              <a:ext uri="{FF2B5EF4-FFF2-40B4-BE49-F238E27FC236}">
                <a16:creationId xmlns:a16="http://schemas.microsoft.com/office/drawing/2014/main" id="{12BE22DF-EB77-4DAA-B97A-175B872F50A0}"/>
              </a:ext>
            </a:extLst>
          </p:cNvPr>
          <p:cNvGrpSpPr>
            <a:grpSpLocks/>
          </p:cNvGrpSpPr>
          <p:nvPr/>
        </p:nvGrpSpPr>
        <p:grpSpPr bwMode="auto">
          <a:xfrm>
            <a:off x="3048000" y="1481328"/>
            <a:ext cx="3048000" cy="2514600"/>
            <a:chOff x="1248" y="240"/>
            <a:chExt cx="4176" cy="3600"/>
          </a:xfrm>
        </p:grpSpPr>
        <p:sp>
          <p:nvSpPr>
            <p:cNvPr id="5" name="Pyr1">
              <a:extLst>
                <a:ext uri="{FF2B5EF4-FFF2-40B4-BE49-F238E27FC236}">
                  <a16:creationId xmlns:a16="http://schemas.microsoft.com/office/drawing/2014/main" id="{E4C731E4-AB4D-40A2-AED5-6F19FBCB5AD6}"/>
                </a:ext>
              </a:extLst>
            </p:cNvPr>
            <p:cNvSpPr>
              <a:spLocks noEditPoints="1" noChangeArrowheads="1"/>
            </p:cNvSpPr>
            <p:nvPr/>
          </p:nvSpPr>
          <p:spPr bwMode="auto">
            <a:xfrm>
              <a:off x="2873" y="240"/>
              <a:ext cx="936" cy="798"/>
            </a:xfrm>
            <a:custGeom>
              <a:avLst/>
              <a:gdLst>
                <a:gd name="T0" fmla="*/ 20 w 21600"/>
                <a:gd name="T1" fmla="*/ 0 h 21600"/>
                <a:gd name="T2" fmla="*/ 41 w 21600"/>
                <a:gd name="T3" fmla="*/ 29 h 21600"/>
                <a:gd name="T4" fmla="*/ 0 w 21600"/>
                <a:gd name="T5" fmla="*/ 29 h 21600"/>
                <a:gd name="T6" fmla="*/ 0 60000 65536"/>
                <a:gd name="T7" fmla="*/ 0 60000 65536"/>
                <a:gd name="T8" fmla="*/ 0 60000 65536"/>
                <a:gd name="T9" fmla="*/ 5400 w 21600"/>
                <a:gd name="T10" fmla="*/ 11802 h 21600"/>
                <a:gd name="T11" fmla="*/ 16200 w 21600"/>
                <a:gd name="T12" fmla="*/ 20598 h 21600"/>
              </a:gdLst>
              <a:ahLst/>
              <a:cxnLst>
                <a:cxn ang="T6">
                  <a:pos x="T0" y="T1"/>
                </a:cxn>
                <a:cxn ang="T7">
                  <a:pos x="T2" y="T3"/>
                </a:cxn>
                <a:cxn ang="T8">
                  <a:pos x="T4" y="T5"/>
                </a:cxn>
              </a:cxnLst>
              <a:rect l="T9" t="T10" r="T11" b="T12"/>
              <a:pathLst>
                <a:path w="21600" h="21600">
                  <a:moveTo>
                    <a:pt x="10800" y="0"/>
                  </a:moveTo>
                  <a:lnTo>
                    <a:pt x="21600" y="21600"/>
                  </a:lnTo>
                  <a:lnTo>
                    <a:pt x="0" y="21600"/>
                  </a:lnTo>
                  <a:lnTo>
                    <a:pt x="10800" y="0"/>
                  </a:lnTo>
                  <a:close/>
                </a:path>
              </a:pathLst>
            </a:custGeom>
            <a:solidFill>
              <a:srgbClr val="D8EBB3"/>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latin typeface="Calibri" panose="020F0502020204030204" pitchFamily="34" charset="0"/>
              </a:endParaRPr>
            </a:p>
          </p:txBody>
        </p:sp>
        <p:sp>
          <p:nvSpPr>
            <p:cNvPr id="6" name="Pyr2">
              <a:extLst>
                <a:ext uri="{FF2B5EF4-FFF2-40B4-BE49-F238E27FC236}">
                  <a16:creationId xmlns:a16="http://schemas.microsoft.com/office/drawing/2014/main" id="{381019DA-07B8-44B6-AF2E-93F5B6E3E725}"/>
                </a:ext>
              </a:extLst>
            </p:cNvPr>
            <p:cNvSpPr>
              <a:spLocks noEditPoints="1" noChangeArrowheads="1"/>
            </p:cNvSpPr>
            <p:nvPr/>
          </p:nvSpPr>
          <p:spPr bwMode="auto">
            <a:xfrm>
              <a:off x="2331" y="1038"/>
              <a:ext cx="2015" cy="936"/>
            </a:xfrm>
            <a:custGeom>
              <a:avLst/>
              <a:gdLst>
                <a:gd name="T0" fmla="*/ 50 w 21600"/>
                <a:gd name="T1" fmla="*/ 0 h 21600"/>
                <a:gd name="T2" fmla="*/ 138 w 21600"/>
                <a:gd name="T3" fmla="*/ 0 h 21600"/>
                <a:gd name="T4" fmla="*/ 188 w 21600"/>
                <a:gd name="T5" fmla="*/ 41 h 21600"/>
                <a:gd name="T6" fmla="*/ 0 w 21600"/>
                <a:gd name="T7" fmla="*/ 41 h 21600"/>
                <a:gd name="T8" fmla="*/ 0 60000 65536"/>
                <a:gd name="T9" fmla="*/ 0 60000 65536"/>
                <a:gd name="T10" fmla="*/ 0 60000 65536"/>
                <a:gd name="T11" fmla="*/ 0 60000 65536"/>
                <a:gd name="T12" fmla="*/ 5789 w 21600"/>
                <a:gd name="T13" fmla="*/ 508 h 21600"/>
                <a:gd name="T14" fmla="*/ 15811 w 21600"/>
                <a:gd name="T15" fmla="*/ 21092 h 21600"/>
              </a:gdLst>
              <a:ahLst/>
              <a:cxnLst>
                <a:cxn ang="T8">
                  <a:pos x="T0" y="T1"/>
                </a:cxn>
                <a:cxn ang="T9">
                  <a:pos x="T2" y="T3"/>
                </a:cxn>
                <a:cxn ang="T10">
                  <a:pos x="T4" y="T5"/>
                </a:cxn>
                <a:cxn ang="T11">
                  <a:pos x="T6" y="T7"/>
                </a:cxn>
              </a:cxnLst>
              <a:rect l="T12" t="T13" r="T14" b="T15"/>
              <a:pathLst>
                <a:path w="21600" h="21600">
                  <a:moveTo>
                    <a:pt x="5787" y="0"/>
                  </a:moveTo>
                  <a:lnTo>
                    <a:pt x="15812" y="0"/>
                  </a:lnTo>
                  <a:lnTo>
                    <a:pt x="21600" y="21600"/>
                  </a:lnTo>
                  <a:lnTo>
                    <a:pt x="0" y="21600"/>
                  </a:lnTo>
                  <a:lnTo>
                    <a:pt x="5787" y="0"/>
                  </a:lnTo>
                  <a:close/>
                </a:path>
              </a:pathLst>
            </a:custGeom>
            <a:solidFill>
              <a:srgbClr val="CCCC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latin typeface="Calibri" panose="020F0502020204030204" pitchFamily="34" charset="0"/>
              </a:endParaRPr>
            </a:p>
          </p:txBody>
        </p:sp>
        <p:sp>
          <p:nvSpPr>
            <p:cNvPr id="7" name="Pyr3">
              <a:extLst>
                <a:ext uri="{FF2B5EF4-FFF2-40B4-BE49-F238E27FC236}">
                  <a16:creationId xmlns:a16="http://schemas.microsoft.com/office/drawing/2014/main" id="{D9971B4A-001A-4A78-ABCC-203986E6A05D}"/>
                </a:ext>
              </a:extLst>
            </p:cNvPr>
            <p:cNvSpPr>
              <a:spLocks noEditPoints="1" noChangeArrowheads="1"/>
            </p:cNvSpPr>
            <p:nvPr/>
          </p:nvSpPr>
          <p:spPr bwMode="auto">
            <a:xfrm>
              <a:off x="1795" y="1974"/>
              <a:ext cx="3087" cy="935"/>
            </a:xfrm>
            <a:custGeom>
              <a:avLst/>
              <a:gdLst>
                <a:gd name="T0" fmla="*/ 77 w 21600"/>
                <a:gd name="T1" fmla="*/ 0 h 21600"/>
                <a:gd name="T2" fmla="*/ 364 w 21600"/>
                <a:gd name="T3" fmla="*/ 0 h 21600"/>
                <a:gd name="T4" fmla="*/ 441 w 21600"/>
                <a:gd name="T5" fmla="*/ 40 h 21600"/>
                <a:gd name="T6" fmla="*/ 0 w 21600"/>
                <a:gd name="T7" fmla="*/ 40 h 21600"/>
                <a:gd name="T8" fmla="*/ 0 60000 65536"/>
                <a:gd name="T9" fmla="*/ 0 60000 65536"/>
                <a:gd name="T10" fmla="*/ 0 60000 65536"/>
                <a:gd name="T11" fmla="*/ 0 60000 65536"/>
                <a:gd name="T12" fmla="*/ 5290 w 21600"/>
                <a:gd name="T13" fmla="*/ 508 h 21600"/>
                <a:gd name="T14" fmla="*/ 16310 w 21600"/>
                <a:gd name="T15" fmla="*/ 21092 h 21600"/>
              </a:gdLst>
              <a:ahLst/>
              <a:cxnLst>
                <a:cxn ang="T8">
                  <a:pos x="T0" y="T1"/>
                </a:cxn>
                <a:cxn ang="T9">
                  <a:pos x="T2" y="T3"/>
                </a:cxn>
                <a:cxn ang="T10">
                  <a:pos x="T4" y="T5"/>
                </a:cxn>
                <a:cxn ang="T11">
                  <a:pos x="T6" y="T7"/>
                </a:cxn>
              </a:cxnLst>
              <a:rect l="T12" t="T13" r="T14" b="T15"/>
              <a:pathLst>
                <a:path w="21600" h="21600">
                  <a:moveTo>
                    <a:pt x="3768" y="0"/>
                  </a:moveTo>
                  <a:lnTo>
                    <a:pt x="17831" y="0"/>
                  </a:lnTo>
                  <a:lnTo>
                    <a:pt x="21600" y="21600"/>
                  </a:lnTo>
                  <a:lnTo>
                    <a:pt x="0" y="21600"/>
                  </a:lnTo>
                  <a:lnTo>
                    <a:pt x="3768" y="0"/>
                  </a:lnTo>
                  <a:close/>
                </a:path>
              </a:pathLst>
            </a:custGeom>
            <a:solidFill>
              <a:srgbClr val="FFBE7D"/>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latin typeface="Calibri" panose="020F0502020204030204" pitchFamily="34" charset="0"/>
              </a:endParaRPr>
            </a:p>
          </p:txBody>
        </p:sp>
        <p:sp>
          <p:nvSpPr>
            <p:cNvPr id="8" name="Pyr4">
              <a:extLst>
                <a:ext uri="{FF2B5EF4-FFF2-40B4-BE49-F238E27FC236}">
                  <a16:creationId xmlns:a16="http://schemas.microsoft.com/office/drawing/2014/main" id="{3339C408-91D7-4926-93D4-C8C858C26788}"/>
                </a:ext>
              </a:extLst>
            </p:cNvPr>
            <p:cNvSpPr>
              <a:spLocks noEditPoints="1" noChangeArrowheads="1"/>
            </p:cNvSpPr>
            <p:nvPr/>
          </p:nvSpPr>
          <p:spPr bwMode="auto">
            <a:xfrm>
              <a:off x="1248" y="2904"/>
              <a:ext cx="4176" cy="936"/>
            </a:xfrm>
            <a:custGeom>
              <a:avLst/>
              <a:gdLst>
                <a:gd name="T0" fmla="*/ 104 w 21600"/>
                <a:gd name="T1" fmla="*/ 0 h 21600"/>
                <a:gd name="T2" fmla="*/ 703 w 21600"/>
                <a:gd name="T3" fmla="*/ 0 h 21600"/>
                <a:gd name="T4" fmla="*/ 807 w 21600"/>
                <a:gd name="T5" fmla="*/ 41 h 21600"/>
                <a:gd name="T6" fmla="*/ 0 w 21600"/>
                <a:gd name="T7" fmla="*/ 41 h 21600"/>
                <a:gd name="T8" fmla="*/ 0 60000 65536"/>
                <a:gd name="T9" fmla="*/ 0 60000 65536"/>
                <a:gd name="T10" fmla="*/ 0 60000 65536"/>
                <a:gd name="T11" fmla="*/ 0 60000 65536"/>
                <a:gd name="T12" fmla="*/ 3284 w 21600"/>
                <a:gd name="T13" fmla="*/ 508 h 21600"/>
                <a:gd name="T14" fmla="*/ 17312 w 21600"/>
                <a:gd name="T15" fmla="*/ 21092 h 21600"/>
              </a:gdLst>
              <a:ahLst/>
              <a:cxnLst>
                <a:cxn ang="T8">
                  <a:pos x="T0" y="T1"/>
                </a:cxn>
                <a:cxn ang="T9">
                  <a:pos x="T2" y="T3"/>
                </a:cxn>
                <a:cxn ang="T10">
                  <a:pos x="T4" y="T5"/>
                </a:cxn>
                <a:cxn ang="T11">
                  <a:pos x="T6" y="T7"/>
                </a:cxn>
              </a:cxnLst>
              <a:rect l="T12" t="T13" r="T14" b="T15"/>
              <a:pathLst>
                <a:path w="21600" h="21600">
                  <a:moveTo>
                    <a:pt x="2793" y="0"/>
                  </a:moveTo>
                  <a:lnTo>
                    <a:pt x="18806" y="0"/>
                  </a:lnTo>
                  <a:lnTo>
                    <a:pt x="21600" y="21600"/>
                  </a:lnTo>
                  <a:lnTo>
                    <a:pt x="0" y="21600"/>
                  </a:lnTo>
                  <a:lnTo>
                    <a:pt x="2793" y="0"/>
                  </a:lnTo>
                  <a:close/>
                </a:path>
              </a:pathLst>
            </a:custGeom>
            <a:solidFill>
              <a:srgbClr val="FFFFCC"/>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a:latin typeface="Calibri" panose="020F0502020204030204" pitchFamily="34" charset="0"/>
              </a:endParaRPr>
            </a:p>
          </p:txBody>
        </p:sp>
      </p:grpSp>
    </p:spTree>
    <p:extLst>
      <p:ext uri="{BB962C8B-B14F-4D97-AF65-F5344CB8AC3E}">
        <p14:creationId xmlns:p14="http://schemas.microsoft.com/office/powerpoint/2010/main" val="79431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A76FE0-7E88-4FAA-A039-0595A98D82C0}"/>
              </a:ext>
            </a:extLst>
          </p:cNvPr>
          <p:cNvSpPr>
            <a:spLocks noGrp="1"/>
          </p:cNvSpPr>
          <p:nvPr>
            <p:ph idx="1"/>
          </p:nvPr>
        </p:nvSpPr>
        <p:spPr/>
        <p:txBody>
          <a:bodyPr>
            <a:normAutofit lnSpcReduction="10000"/>
          </a:bodyPr>
          <a:lstStyle/>
          <a:p>
            <a:pPr>
              <a:buFont typeface="Wingdings" panose="05000000000000000000" pitchFamily="2" charset="2"/>
              <a:buChar char="q"/>
              <a:defRPr/>
            </a:pP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Executives-CEO, MD, BOD, Presidents, Vice Presidents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Manage the entire organization or major parts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Develop the purpose, the goals, strategies, long-term plans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Report to board of directors or other executives</a:t>
            </a:r>
            <a:r>
              <a:rPr lang="en-US" sz="2400" dirty="0">
                <a:solidFill>
                  <a:srgbClr val="333333"/>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endParaRPr lang="en-US" sz="2400" dirty="0">
              <a:solidFill>
                <a:srgbClr val="333333"/>
              </a:solidFill>
              <a:latin typeface="Times New Roman" panose="02020603050405020304" pitchFamily="18" charset="0"/>
              <a:cs typeface="Times New Roman" panose="02020603050405020304" pitchFamily="18" charset="0"/>
            </a:endParaRPr>
          </a:p>
          <a:p>
            <a:pPr marL="457200" indent="-457200" fontAlgn="base">
              <a:spcBef>
                <a:spcPct val="20000"/>
              </a:spcBef>
              <a:spcAft>
                <a:spcPct val="0"/>
              </a:spcAft>
              <a:buFont typeface="Wingdings" panose="05000000000000000000" pitchFamily="2" charset="2"/>
              <a:buChar char="q"/>
            </a:pPr>
            <a:r>
              <a:rPr lang="en-US" sz="2400" dirty="0">
                <a:solidFill>
                  <a:srgbClr val="333333"/>
                </a:solidFill>
                <a:latin typeface="Times New Roman" panose="02020603050405020304" pitchFamily="18" charset="0"/>
                <a:cs typeface="Times New Roman" panose="02020603050405020304" pitchFamily="18" charset="0"/>
              </a:rPr>
              <a:t> Top management is the ultimate source of authority and it establishes goals and policies for the enterprise.  It devotes more time for planning and co-ordination functions.</a:t>
            </a:r>
          </a:p>
          <a:p>
            <a:pPr>
              <a:buFont typeface="Wingdings" panose="05000000000000000000" pitchFamily="2" charset="2"/>
              <a:buChar char="q"/>
              <a:defRPr/>
            </a:pP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6B2A751-1247-4071-83BD-8D00C498C0F4}"/>
              </a:ext>
            </a:extLst>
          </p:cNvPr>
          <p:cNvSpPr>
            <a:spLocks noGrp="1"/>
          </p:cNvSpPr>
          <p:nvPr>
            <p:ph type="title"/>
          </p:nvPr>
        </p:nvSpPr>
        <p:spPr/>
        <p:txBody>
          <a:bodyPr>
            <a:normAutofit/>
          </a:bodyPr>
          <a:lstStyle/>
          <a:p>
            <a:pPr algn="ctr"/>
            <a:r>
              <a:rPr lang="en-US" sz="4000" u="sng" dirty="0">
                <a:latin typeface="Times New Roman" panose="02020603050405020304" pitchFamily="18" charset="0"/>
                <a:cs typeface="Times New Roman" panose="02020603050405020304" pitchFamily="18" charset="0"/>
              </a:rPr>
              <a:t>Top Management</a:t>
            </a:r>
          </a:p>
        </p:txBody>
      </p:sp>
    </p:spTree>
    <p:extLst>
      <p:ext uri="{BB962C8B-B14F-4D97-AF65-F5344CB8AC3E}">
        <p14:creationId xmlns:p14="http://schemas.microsoft.com/office/powerpoint/2010/main" val="102587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BFCA8B-19D9-4787-B2F0-E9235B1B4478}"/>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Managers and department heads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Implement top manager’s strategies by developing short-term plans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Report to executives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Supervise first-line managers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47EC788-12C5-42DF-949F-6EEAB80E055D}"/>
              </a:ext>
            </a:extLst>
          </p:cNvPr>
          <p:cNvSpPr>
            <a:spLocks noGrp="1"/>
          </p:cNvSpPr>
          <p:nvPr>
            <p:ph type="title"/>
          </p:nvPr>
        </p:nvSpPr>
        <p:spPr/>
        <p:txBody>
          <a:bodyPr>
            <a:normAutofit/>
          </a:bodyPr>
          <a:lstStyle/>
          <a:p>
            <a:pPr algn="ctr"/>
            <a:r>
              <a:rPr lang="en-US" sz="4000" u="sng" dirty="0">
                <a:latin typeface="Times New Roman" panose="02020603050405020304" pitchFamily="18" charset="0"/>
                <a:cs typeface="Times New Roman" panose="02020603050405020304" pitchFamily="18" charset="0"/>
              </a:rPr>
              <a:t>Middle Management</a:t>
            </a:r>
          </a:p>
        </p:txBody>
      </p:sp>
    </p:spTree>
    <p:extLst>
      <p:ext uri="{BB962C8B-B14F-4D97-AF65-F5344CB8AC3E}">
        <p14:creationId xmlns:p14="http://schemas.microsoft.com/office/powerpoint/2010/main" val="388400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E7084A-5FB5-406C-AA37-96CA1C358C12}"/>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Supervisors, crew leaders, office managers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Implement middle manager’s plans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Report to middle managers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Supervise operative employees</a:t>
            </a:r>
          </a:p>
          <a:p>
            <a:pPr>
              <a:buFont typeface="Wingdings" panose="05000000000000000000" pitchFamily="2" charset="2"/>
              <a:buChar char="q"/>
            </a:pPr>
            <a:endParaRPr lang="en-US" sz="2400" b="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A93FDAF-97F0-4639-B709-59DD81AF481A}"/>
              </a:ext>
            </a:extLst>
          </p:cNvPr>
          <p:cNvSpPr>
            <a:spLocks noGrp="1"/>
          </p:cNvSpPr>
          <p:nvPr>
            <p:ph type="title"/>
          </p:nvPr>
        </p:nvSpPr>
        <p:spPr/>
        <p:txBody>
          <a:bodyPr>
            <a:normAutofit fontScale="90000"/>
          </a:bodyPr>
          <a:lstStyle/>
          <a:p>
            <a:pPr algn="ctr"/>
            <a:r>
              <a:rPr lang="en-US" sz="4400" dirty="0">
                <a:solidFill>
                  <a:schemeClr val="tx1"/>
                </a:solidFill>
                <a:latin typeface="Times New Roman" panose="02020603050405020304" pitchFamily="18" charset="0"/>
                <a:cs typeface="Times New Roman" panose="02020603050405020304" pitchFamily="18" charset="0"/>
              </a:rPr>
              <a:t>First-Line Management</a:t>
            </a:r>
            <a:br>
              <a:rPr lang="en-US" sz="4400"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62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97827E-8419-462D-A25F-FBA846944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95400"/>
            <a:ext cx="5791200" cy="5562600"/>
          </a:xfrm>
        </p:spPr>
      </p:pic>
      <p:sp>
        <p:nvSpPr>
          <p:cNvPr id="3" name="Title 2">
            <a:extLst>
              <a:ext uri="{FF2B5EF4-FFF2-40B4-BE49-F238E27FC236}">
                <a16:creationId xmlns:a16="http://schemas.microsoft.com/office/drawing/2014/main" id="{0A3E3D01-BBC6-4F72-8AC3-085683FC1128}"/>
              </a:ext>
            </a:extLst>
          </p:cNvPr>
          <p:cNvSpPr>
            <a:spLocks noGrp="1"/>
          </p:cNvSpPr>
          <p:nvPr>
            <p:ph type="title"/>
          </p:nvPr>
        </p:nvSpPr>
        <p:spPr/>
        <p:txBody>
          <a:bodyPr>
            <a:normAutofit/>
          </a:bodyPr>
          <a:lstStyle/>
          <a:p>
            <a:pPr algn="ctr"/>
            <a:r>
              <a:rPr lang="en-US" altLang="en-US" sz="4400" u="sng" dirty="0">
                <a:solidFill>
                  <a:schemeClr val="tx1"/>
                </a:solidFill>
                <a:latin typeface="Times New Roman" panose="02020603050405020304" pitchFamily="18" charset="0"/>
                <a:cs typeface="Times New Roman" panose="02020603050405020304" pitchFamily="18" charset="0"/>
              </a:rPr>
              <a:t>Mintzberg</a:t>
            </a:r>
            <a:r>
              <a:rPr lang="pl-PL" altLang="en-US" sz="4400" u="sng" dirty="0">
                <a:solidFill>
                  <a:schemeClr val="tx1"/>
                </a:solidFill>
                <a:latin typeface="Times New Roman" panose="02020603050405020304" pitchFamily="18" charset="0"/>
                <a:cs typeface="Times New Roman" panose="02020603050405020304" pitchFamily="18" charset="0"/>
              </a:rPr>
              <a:t>’s</a:t>
            </a:r>
            <a:r>
              <a:rPr lang="en-US" altLang="en-US" sz="4400" u="sng" dirty="0">
                <a:solidFill>
                  <a:schemeClr val="tx1"/>
                </a:solidFill>
                <a:latin typeface="Times New Roman" panose="02020603050405020304" pitchFamily="18" charset="0"/>
                <a:cs typeface="Times New Roman" panose="02020603050405020304" pitchFamily="18" charset="0"/>
              </a:rPr>
              <a:t> Managerial Roles</a:t>
            </a:r>
            <a:endParaRPr lang="en-US"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3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algn="ctr">
              <a:buNone/>
            </a:pPr>
            <a:r>
              <a:rPr lang="en-US" sz="4000" b="1" u="sng" dirty="0">
                <a:latin typeface="Times New Roman" panose="02020603050405020304" pitchFamily="18" charset="0"/>
                <a:cs typeface="Times New Roman" panose="02020603050405020304" pitchFamily="18" charset="0"/>
              </a:rPr>
              <a:t>Meaning</a:t>
            </a:r>
          </a:p>
          <a:p>
            <a:pPr algn="just">
              <a:buNone/>
            </a:pP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Management is the process of designing and maintaining an environment in which individuals, working together in groups, efficiently accomplish selected goals.</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itchFamily="18" charset="0"/>
              </a:rPr>
              <a:t>The attainment of organizational goals (sales, profit maximization, productivity, employee and customer satisfaction) in an efficient and effective manner through planning, organizing, leading and controlling organizational resources.</a:t>
            </a:r>
          </a:p>
          <a:p>
            <a:endParaRPr lang="en-US" sz="2400" dirty="0">
              <a:latin typeface="Times New Roman" panose="02020603050405020304" pitchFamily="18" charset="0"/>
              <a:cs typeface="Times New Roman" pitchFamily="18" charset="0"/>
            </a:endParaRPr>
          </a:p>
          <a:p>
            <a:pPr algn="just">
              <a:buNone/>
            </a:pPr>
            <a:endParaRPr lang="en-US" sz="2400" dirty="0">
              <a:latin typeface="Times New Roman" panose="02020603050405020304" pitchFamily="18" charset="0"/>
              <a:cs typeface="Times New Roman" pitchFamily="18" charset="0"/>
            </a:endParaRPr>
          </a:p>
          <a:p>
            <a:pPr algn="just">
              <a:buNone/>
            </a:pPr>
            <a:endParaRPr lang="en-US" sz="2400" dirty="0">
              <a:latin typeface="Times New Roman" panose="02020603050405020304" pitchFamily="18" charset="0"/>
              <a:cs typeface="Times New Roman" pitchFamily="18" charset="0"/>
            </a:endParaRPr>
          </a:p>
          <a:p>
            <a:pPr lvl="0" algn="just">
              <a:buNone/>
            </a:pPr>
            <a:endParaRPr lang="en-US" sz="2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2862AF-7D2B-474C-BC22-A72CAF379501}"/>
              </a:ext>
            </a:extLst>
          </p:cNvPr>
          <p:cNvSpPr>
            <a:spLocks noGrp="1"/>
          </p:cNvSpPr>
          <p:nvPr>
            <p:ph idx="1"/>
          </p:nvPr>
        </p:nvSpPr>
        <p:spPr/>
        <p:txBody>
          <a:bodyPr>
            <a:normAutofit/>
          </a:bodyPr>
          <a:lstStyle/>
          <a:p>
            <a:pPr>
              <a:buFontTx/>
              <a:buNone/>
            </a:pPr>
            <a:r>
              <a:rPr lang="en-US" altLang="en-US" sz="2400" dirty="0">
                <a:latin typeface="Times New Roman" panose="02020603050405020304" pitchFamily="18" charset="0"/>
                <a:cs typeface="Times New Roman" panose="02020603050405020304" pitchFamily="18" charset="0"/>
              </a:rPr>
              <a:t>Roles that managers assume to provide direction and supervision to both employees and the organization as a whole.</a:t>
            </a:r>
          </a:p>
          <a:p>
            <a:pPr>
              <a:buFontTx/>
              <a:buNone/>
            </a:pPr>
            <a:endParaRPr lang="en-US" alt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Figurehead</a:t>
            </a:r>
            <a:r>
              <a:rPr lang="en-US" altLang="en-US" sz="2400" dirty="0">
                <a:latin typeface="Times New Roman" panose="02020603050405020304" pitchFamily="18" charset="0"/>
                <a:cs typeface="Times New Roman" panose="02020603050405020304" pitchFamily="18" charset="0"/>
              </a:rPr>
              <a:t>—symbolizing the organization’s mission by solving the personal problems of employees in the organization.</a:t>
            </a:r>
          </a:p>
          <a:p>
            <a:pPr lvl="1">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Leader</a:t>
            </a:r>
            <a:r>
              <a:rPr lang="en-US" altLang="en-US" sz="2400" dirty="0">
                <a:latin typeface="Times New Roman" panose="02020603050405020304" pitchFamily="18" charset="0"/>
                <a:cs typeface="Times New Roman" panose="02020603050405020304" pitchFamily="18" charset="0"/>
              </a:rPr>
              <a:t>—training, counseling, and mentoring to obtain high employee performance.</a:t>
            </a:r>
          </a:p>
          <a:p>
            <a:pPr lvl="1">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Liaison</a:t>
            </a:r>
            <a:r>
              <a:rPr lang="en-US" altLang="en-US" sz="2400" dirty="0">
                <a:latin typeface="Times New Roman" panose="02020603050405020304" pitchFamily="18" charset="0"/>
                <a:cs typeface="Times New Roman" panose="02020603050405020304" pitchFamily="18" charset="0"/>
              </a:rPr>
              <a:t>—linking and coordinating the activities of people and groups both inside and outside the organization.</a:t>
            </a: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CDDED5A-FCAF-470C-8691-42E07F0A0FFC}"/>
              </a:ext>
            </a:extLst>
          </p:cNvPr>
          <p:cNvSpPr>
            <a:spLocks noGrp="1"/>
          </p:cNvSpPr>
          <p:nvPr>
            <p:ph type="title"/>
          </p:nvPr>
        </p:nvSpPr>
        <p:spPr/>
        <p:txBody>
          <a:bodyPr>
            <a:normAutofit/>
          </a:bodyPr>
          <a:lstStyle/>
          <a:p>
            <a:pPr algn="ctr"/>
            <a:r>
              <a:rPr lang="en-US" altLang="en-US" sz="4000" u="sng" dirty="0">
                <a:latin typeface="Times New Roman" panose="02020603050405020304" pitchFamily="18" charset="0"/>
                <a:cs typeface="Times New Roman" panose="02020603050405020304" pitchFamily="18" charset="0"/>
              </a:rPr>
              <a:t>Interpersonal Roles</a:t>
            </a:r>
            <a:endParaRPr lang="en-US"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077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CB128F-AFC0-4F8D-8D9B-CD697C73C250}"/>
              </a:ext>
            </a:extLst>
          </p:cNvPr>
          <p:cNvSpPr>
            <a:spLocks noGrp="1"/>
          </p:cNvSpPr>
          <p:nvPr>
            <p:ph idx="1"/>
          </p:nvPr>
        </p:nvSpPr>
        <p:spPr/>
        <p:txBody>
          <a:bodyPr>
            <a:normAutofit lnSpcReduction="10000"/>
          </a:bodyPr>
          <a:lstStyle/>
          <a:p>
            <a:pPr>
              <a:buFontTx/>
              <a:buNone/>
            </a:pPr>
            <a:r>
              <a:rPr lang="en-US" altLang="en-US" sz="2400" dirty="0">
                <a:latin typeface="Times New Roman" panose="02020603050405020304" pitchFamily="18" charset="0"/>
                <a:cs typeface="Times New Roman" panose="02020603050405020304" pitchFamily="18" charset="0"/>
              </a:rPr>
              <a:t>Roles associated with the tasks needed to obtain and transmit information in the process of managing the organization.</a:t>
            </a:r>
          </a:p>
          <a:p>
            <a:pPr>
              <a:buFontTx/>
              <a:buNone/>
            </a:pPr>
            <a:endParaRPr lang="en-US" alt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Monitor</a:t>
            </a:r>
            <a:r>
              <a:rPr lang="en-US" altLang="en-US" sz="2400" dirty="0">
                <a:latin typeface="Times New Roman" panose="02020603050405020304" pitchFamily="18" charset="0"/>
                <a:cs typeface="Times New Roman" panose="02020603050405020304" pitchFamily="18" charset="0"/>
              </a:rPr>
              <a:t>—analyzing information from both the internal and external environment and also keeps check on the activities of employees.</a:t>
            </a:r>
          </a:p>
          <a:p>
            <a:pPr lvl="1">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Disseminator</a:t>
            </a:r>
            <a:r>
              <a:rPr lang="en-US" altLang="en-US" sz="2400" dirty="0">
                <a:latin typeface="Times New Roman" panose="02020603050405020304" pitchFamily="18" charset="0"/>
                <a:cs typeface="Times New Roman" panose="02020603050405020304" pitchFamily="18" charset="0"/>
              </a:rPr>
              <a:t>—transmitting information from top level to lower level to influence the attitudes and behavior of employees.</a:t>
            </a:r>
          </a:p>
          <a:p>
            <a:pPr lvl="1">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Spokesperson</a:t>
            </a:r>
            <a:r>
              <a:rPr lang="en-US" altLang="en-US" sz="2400" dirty="0">
                <a:latin typeface="Times New Roman" panose="02020603050405020304" pitchFamily="18" charset="0"/>
                <a:cs typeface="Times New Roman" panose="02020603050405020304" pitchFamily="18" charset="0"/>
              </a:rPr>
              <a:t>—person who speaks on behave of a group and using information to positively influence the way people in and out of the organization respond to it.</a:t>
            </a: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23636E7-FD94-4083-A957-D776FF22FE81}"/>
              </a:ext>
            </a:extLst>
          </p:cNvPr>
          <p:cNvSpPr>
            <a:spLocks noGrp="1"/>
          </p:cNvSpPr>
          <p:nvPr>
            <p:ph type="title"/>
          </p:nvPr>
        </p:nvSpPr>
        <p:spPr/>
        <p:txBody>
          <a:bodyPr>
            <a:normAutofit/>
          </a:bodyPr>
          <a:lstStyle/>
          <a:p>
            <a:pPr algn="ctr"/>
            <a:r>
              <a:rPr lang="en-US" altLang="en-US" sz="4000" u="sng" dirty="0">
                <a:latin typeface="Times New Roman" panose="02020603050405020304" pitchFamily="18" charset="0"/>
                <a:cs typeface="Times New Roman" panose="02020603050405020304" pitchFamily="18" charset="0"/>
              </a:rPr>
              <a:t>Informational Roles</a:t>
            </a:r>
            <a:endParaRPr lang="en-US"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66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CA597-7D14-4BE3-B528-019CD6DC8BB6}"/>
              </a:ext>
            </a:extLst>
          </p:cNvPr>
          <p:cNvSpPr>
            <a:spLocks noGrp="1"/>
          </p:cNvSpPr>
          <p:nvPr>
            <p:ph idx="1"/>
          </p:nvPr>
        </p:nvSpPr>
        <p:spPr/>
        <p:txBody>
          <a:bodyPr>
            <a:normAutofit/>
          </a:bodyPr>
          <a:lstStyle/>
          <a:p>
            <a:pPr>
              <a:lnSpc>
                <a:spcPct val="90000"/>
              </a:lnSpc>
              <a:buFontTx/>
              <a:buNone/>
            </a:pPr>
            <a:r>
              <a:rPr lang="en-US" altLang="en-US" sz="2400" dirty="0">
                <a:latin typeface="Times New Roman" panose="02020603050405020304" pitchFamily="18" charset="0"/>
                <a:cs typeface="Times New Roman" panose="02020603050405020304" pitchFamily="18" charset="0"/>
              </a:rPr>
              <a:t>Roles associated with methods managers use in planning strategy and utilizing resources.</a:t>
            </a:r>
          </a:p>
          <a:p>
            <a:pPr>
              <a:lnSpc>
                <a:spcPct val="90000"/>
              </a:lnSpc>
              <a:buFont typeface="Wingdings" panose="05000000000000000000" pitchFamily="2" charset="2"/>
              <a:buChar char="q"/>
            </a:pPr>
            <a:endParaRPr lang="en-US" altLang="en-US" sz="2400" dirty="0">
              <a:latin typeface="Times New Roman" panose="02020603050405020304" pitchFamily="18" charset="0"/>
              <a:cs typeface="Times New Roman" panose="02020603050405020304" pitchFamily="18" charset="0"/>
            </a:endParaRPr>
          </a:p>
          <a:p>
            <a:pPr lvl="1">
              <a:lnSpc>
                <a:spcPct val="90000"/>
              </a:lnSpc>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Entrepreneur</a:t>
            </a:r>
            <a:r>
              <a:rPr lang="en-US" altLang="en-US" sz="2400" dirty="0">
                <a:latin typeface="Times New Roman" panose="02020603050405020304" pitchFamily="18" charset="0"/>
                <a:cs typeface="Times New Roman" panose="02020603050405020304" pitchFamily="18" charset="0"/>
              </a:rPr>
              <a:t>—deciding which new projects or programs to initiate and to invest resources in. </a:t>
            </a:r>
          </a:p>
          <a:p>
            <a:pPr lvl="1">
              <a:lnSpc>
                <a:spcPct val="90000"/>
              </a:lnSpc>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Disturbance handler</a:t>
            </a:r>
            <a:r>
              <a:rPr lang="en-US" altLang="en-US" sz="2400" dirty="0">
                <a:latin typeface="Times New Roman" panose="02020603050405020304" pitchFamily="18" charset="0"/>
                <a:cs typeface="Times New Roman" panose="02020603050405020304" pitchFamily="18" charset="0"/>
              </a:rPr>
              <a:t>—managing inter personal conflicts inside the organization and also unexpected events or crisis.</a:t>
            </a:r>
          </a:p>
          <a:p>
            <a:pPr lvl="1">
              <a:lnSpc>
                <a:spcPct val="90000"/>
              </a:lnSpc>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Resource allocator</a:t>
            </a:r>
            <a:r>
              <a:rPr lang="en-US" altLang="en-US" sz="2400" dirty="0">
                <a:latin typeface="Times New Roman" panose="02020603050405020304" pitchFamily="18" charset="0"/>
                <a:cs typeface="Times New Roman" panose="02020603050405020304" pitchFamily="18" charset="0"/>
              </a:rPr>
              <a:t>—assigning resources between functions and divisions, setting the budgets of lower managers.</a:t>
            </a:r>
          </a:p>
          <a:p>
            <a:pPr lvl="1">
              <a:lnSpc>
                <a:spcPct val="90000"/>
              </a:lnSpc>
              <a:buFont typeface="Wingdings" panose="05000000000000000000" pitchFamily="2" charset="2"/>
              <a:buChar char="q"/>
            </a:pPr>
            <a:r>
              <a:rPr lang="en-US" altLang="en-US" sz="2400" b="1" dirty="0">
                <a:latin typeface="Times New Roman" panose="02020603050405020304" pitchFamily="18" charset="0"/>
                <a:cs typeface="Times New Roman" panose="02020603050405020304" pitchFamily="18" charset="0"/>
              </a:rPr>
              <a:t>Negotiator</a:t>
            </a:r>
            <a:r>
              <a:rPr lang="en-US" altLang="en-US" sz="2400" dirty="0">
                <a:latin typeface="Times New Roman" panose="02020603050405020304" pitchFamily="18" charset="0"/>
                <a:cs typeface="Times New Roman" panose="02020603050405020304" pitchFamily="18" charset="0"/>
              </a:rPr>
              <a:t>—reaching agreements between other managers, unions, customers, or shareholders.</a:t>
            </a: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A9256E9-727A-4259-B150-2BCC3970BE35}"/>
              </a:ext>
            </a:extLst>
          </p:cNvPr>
          <p:cNvSpPr>
            <a:spLocks noGrp="1"/>
          </p:cNvSpPr>
          <p:nvPr>
            <p:ph type="title"/>
          </p:nvPr>
        </p:nvSpPr>
        <p:spPr/>
        <p:txBody>
          <a:bodyPr>
            <a:normAutofit/>
          </a:bodyPr>
          <a:lstStyle/>
          <a:p>
            <a:pPr algn="ctr"/>
            <a:r>
              <a:rPr lang="en-US" altLang="en-US" sz="4000" u="sng" dirty="0">
                <a:latin typeface="Times New Roman" panose="02020603050405020304" pitchFamily="18" charset="0"/>
                <a:cs typeface="Times New Roman" panose="02020603050405020304" pitchFamily="18" charset="0"/>
              </a:rPr>
              <a:t>Decisional Roles</a:t>
            </a:r>
            <a:endParaRPr lang="en-US"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612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18F7D6-8B0D-4C6A-A119-B553D44795C5}"/>
              </a:ext>
            </a:extLst>
          </p:cNvPr>
          <p:cNvSpPr>
            <a:spLocks noGrp="1"/>
          </p:cNvSpPr>
          <p:nvPr>
            <p:ph type="title"/>
          </p:nvPr>
        </p:nvSpPr>
        <p:spPr/>
        <p:txBody>
          <a:bodyPr>
            <a:normAutofit/>
          </a:bodyPr>
          <a:lstStyle/>
          <a:p>
            <a:pPr algn="ctr"/>
            <a:r>
              <a:rPr lang="en-US" sz="4000" u="sng" dirty="0">
                <a:latin typeface="Times New Roman" panose="02020603050405020304" pitchFamily="18" charset="0"/>
                <a:cs typeface="Times New Roman" panose="02020603050405020304" pitchFamily="18" charset="0"/>
              </a:rPr>
              <a:t>Skills of Manager</a:t>
            </a:r>
          </a:p>
        </p:txBody>
      </p:sp>
      <p:pic>
        <p:nvPicPr>
          <p:cNvPr id="4" name="Content Placeholder 3" descr="0102">
            <a:extLst>
              <a:ext uri="{FF2B5EF4-FFF2-40B4-BE49-F238E27FC236}">
                <a16:creationId xmlns:a16="http://schemas.microsoft.com/office/drawing/2014/main" id="{7D10714E-93DE-40D2-A38F-E9731F409BB8}"/>
              </a:ext>
            </a:extLst>
          </p:cNvPr>
          <p:cNvPicPr>
            <a:picLocks noGrp="1" noChangeAspect="1" noChangeArrowheads="1"/>
          </p:cNvPicPr>
          <p:nvPr>
            <p:ph idx="1"/>
          </p:nvPr>
        </p:nvPicPr>
        <p:blipFill>
          <a:blip r:embed="rId2" cstate="print"/>
          <a:srcRect/>
          <a:stretch>
            <a:fillRect/>
          </a:stretch>
        </p:blipFill>
        <p:spPr bwMode="auto">
          <a:xfrm>
            <a:off x="2628629" y="1853142"/>
            <a:ext cx="3886742" cy="3781953"/>
          </a:xfrm>
          <a:prstGeom prst="rect">
            <a:avLst/>
          </a:prstGeom>
          <a:noFill/>
        </p:spPr>
      </p:pic>
    </p:spTree>
    <p:extLst>
      <p:ext uri="{BB962C8B-B14F-4D97-AF65-F5344CB8AC3E}">
        <p14:creationId xmlns:p14="http://schemas.microsoft.com/office/powerpoint/2010/main" val="189901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811C7-5824-446A-971B-2A244BFBCDF4}"/>
              </a:ext>
            </a:extLst>
          </p:cNvPr>
          <p:cNvSpPr>
            <a:spLocks noGrp="1"/>
          </p:cNvSpPr>
          <p:nvPr>
            <p:ph idx="1"/>
          </p:nvPr>
        </p:nvSpPr>
        <p:spPr/>
        <p:txBody>
          <a:bodyPr>
            <a:normAutofit/>
          </a:bodyPr>
          <a:lstStyle/>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Select alternatives to solve problems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Take advantage of opportunities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Be able to conceptualize, diagnose and analyze</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 math skills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Manage time</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F1667B1-E8EC-4788-B66C-A57DDF8DC182}"/>
              </a:ext>
            </a:extLst>
          </p:cNvPr>
          <p:cNvSpPr>
            <a:spLocks noGrp="1"/>
          </p:cNvSpPr>
          <p:nvPr>
            <p:ph type="title"/>
          </p:nvPr>
        </p:nvSpPr>
        <p:spPr/>
        <p:txBody>
          <a:bodyPr>
            <a:noAutofit/>
          </a:bodyPr>
          <a:lstStyle/>
          <a:p>
            <a:pPr algn="ctr"/>
            <a:r>
              <a:rPr lang="en-US" sz="4000" u="sng" dirty="0">
                <a:latin typeface="Times New Roman" panose="02020603050405020304" pitchFamily="18" charset="0"/>
                <a:cs typeface="Times New Roman" panose="02020603050405020304" pitchFamily="18" charset="0"/>
              </a:rPr>
              <a:t>Decision-making Skills</a:t>
            </a:r>
            <a:br>
              <a:rPr lang="en-US" sz="4000" u="sng" dirty="0">
                <a:latin typeface="Times New Roman" panose="02020603050405020304" pitchFamily="18" charset="0"/>
                <a:cs typeface="Times New Roman" panose="02020603050405020304" pitchFamily="18" charset="0"/>
              </a:rPr>
            </a:br>
            <a:endParaRPr lang="en-US"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256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DD70F5-ED54-4C10-B5EA-04DC6C9033DC}"/>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“People skills”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Your relationships with all individuals and groups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Understanding</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Communicating</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Motivating</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Resolving conflict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Working as a team member</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“It’s not what you know, it’s who you know.”</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Ethics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A582A66-EBE6-4758-ADDC-20F549446F76}"/>
              </a:ext>
            </a:extLst>
          </p:cNvPr>
          <p:cNvSpPr>
            <a:spLocks noGrp="1"/>
          </p:cNvSpPr>
          <p:nvPr>
            <p:ph type="title"/>
          </p:nvPr>
        </p:nvSpPr>
        <p:spPr/>
        <p:txBody>
          <a:bodyPr>
            <a:noAutofit/>
          </a:bodyPr>
          <a:lstStyle/>
          <a:p>
            <a:pPr algn="ctr"/>
            <a:r>
              <a:rPr lang="en-US" sz="4000" u="sng" dirty="0">
                <a:latin typeface="Times New Roman" panose="02020603050405020304" pitchFamily="18" charset="0"/>
                <a:cs typeface="Times New Roman" panose="02020603050405020304" pitchFamily="18" charset="0"/>
              </a:rPr>
              <a:t>Interpersonal Skills</a:t>
            </a:r>
            <a:br>
              <a:rPr lang="en-US" sz="4000" u="sng" dirty="0">
                <a:latin typeface="Times New Roman" panose="02020603050405020304" pitchFamily="18" charset="0"/>
                <a:cs typeface="Times New Roman" panose="02020603050405020304" pitchFamily="18" charset="0"/>
              </a:rPr>
            </a:br>
            <a:endParaRPr lang="en-US"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421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D2620-0B1A-4852-A003-0190130D48AE}"/>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“Business skills”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Using methods and techniques to perform a task</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Keeping up with the latest technology in your job</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CC31ED8-CA9D-42EF-A195-13D7899B5667}"/>
              </a:ext>
            </a:extLst>
          </p:cNvPr>
          <p:cNvSpPr>
            <a:spLocks noGrp="1"/>
          </p:cNvSpPr>
          <p:nvPr>
            <p:ph type="title"/>
          </p:nvPr>
        </p:nvSpPr>
        <p:spPr/>
        <p:txBody>
          <a:bodyPr>
            <a:noAutofit/>
          </a:bodyPr>
          <a:lstStyle/>
          <a:p>
            <a:pPr algn="ctr"/>
            <a:r>
              <a:rPr lang="en-US" sz="4000" u="sng" dirty="0">
                <a:latin typeface="Times New Roman" panose="02020603050405020304" pitchFamily="18" charset="0"/>
                <a:cs typeface="Times New Roman" panose="02020603050405020304" pitchFamily="18" charset="0"/>
              </a:rPr>
              <a:t>Technical Skills</a:t>
            </a:r>
            <a:br>
              <a:rPr lang="en-US" sz="4000" u="sng" dirty="0">
                <a:latin typeface="Times New Roman" panose="02020603050405020304" pitchFamily="18" charset="0"/>
                <a:cs typeface="Times New Roman" panose="02020603050405020304" pitchFamily="18" charset="0"/>
              </a:rPr>
            </a:br>
            <a:endParaRPr lang="en-US"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818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CAEA3E-8C69-4B49-B6F4-371B3CFCFBB1}"/>
              </a:ext>
            </a:extLst>
          </p:cNvPr>
          <p:cNvSpPr>
            <a:spLocks noGrp="1"/>
          </p:cNvSpPr>
          <p:nvPr>
            <p:ph idx="1"/>
          </p:nvPr>
        </p:nvSpPr>
        <p:spPr/>
        <p:txBody>
          <a:bodyPr>
            <a:noAutofit/>
          </a:bodyPr>
          <a:lstStyle/>
          <a:p>
            <a:pPr marL="109728" indent="0">
              <a:buNone/>
            </a:pPr>
            <a:r>
              <a:rPr lang="en-US" sz="2400" u="sng" dirty="0">
                <a:latin typeface="Times New Roman" panose="02020603050405020304" pitchFamily="18" charset="0"/>
                <a:cs typeface="Times New Roman" panose="02020603050405020304" pitchFamily="18" charset="0"/>
              </a:rPr>
              <a:t>Meaning:</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is a managerial function in which different activities of the business are properly adjusted and interlinked.</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is the process which ensures smooth interplay of the functions of management. Common objectives are achieved without much wastage of time, efforts and money with the help of co-ordination.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is balancing and keeping together the team by ensuring suitable allocation of tasks to the various members and seeing that the tasks are performed with harmony among the members themselves.’’ - E.F.L. </a:t>
            </a:r>
            <a:r>
              <a:rPr lang="en-US" sz="2400" dirty="0" err="1">
                <a:latin typeface="Times New Roman" panose="02020603050405020304" pitchFamily="18" charset="0"/>
                <a:cs typeface="Times New Roman" panose="02020603050405020304" pitchFamily="18" charset="0"/>
              </a:rPr>
              <a:t>Brech</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u="sng"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BA302C4-6472-4483-BBE7-1E04C7F54589}"/>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Coordination</a:t>
            </a:r>
          </a:p>
        </p:txBody>
      </p:sp>
    </p:spTree>
    <p:extLst>
      <p:ext uri="{BB962C8B-B14F-4D97-AF65-F5344CB8AC3E}">
        <p14:creationId xmlns:p14="http://schemas.microsoft.com/office/powerpoint/2010/main" val="156957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9B75AE-FC48-4469-A0E9-3A4AE86696C5}"/>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Continuous activity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Integrates group efforts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Ensures unity of action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deliberate effort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Part of management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Managerial responsibility</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Creativity</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System concept</a:t>
            </a:r>
          </a:p>
        </p:txBody>
      </p:sp>
      <p:sp>
        <p:nvSpPr>
          <p:cNvPr id="3" name="Title 2">
            <a:extLst>
              <a:ext uri="{FF2B5EF4-FFF2-40B4-BE49-F238E27FC236}">
                <a16:creationId xmlns:a16="http://schemas.microsoft.com/office/drawing/2014/main" id="{A78CBD42-29B0-4C04-BF85-5D888B6EB9F8}"/>
              </a:ext>
            </a:extLst>
          </p:cNvPr>
          <p:cNvSpPr>
            <a:spLocks noGrp="1"/>
          </p:cNvSpPr>
          <p:nvPr>
            <p:ph type="title"/>
          </p:nvPr>
        </p:nvSpPr>
        <p:spPr/>
        <p:txBody>
          <a:bodyPr/>
          <a:lstStyle/>
          <a:p>
            <a:pPr algn="ctr"/>
            <a:r>
              <a:rPr lang="en-US" u="sng" dirty="0"/>
              <a:t>Features Of Coordination</a:t>
            </a:r>
          </a:p>
        </p:txBody>
      </p:sp>
    </p:spTree>
    <p:extLst>
      <p:ext uri="{BB962C8B-B14F-4D97-AF65-F5344CB8AC3E}">
        <p14:creationId xmlns:p14="http://schemas.microsoft.com/office/powerpoint/2010/main" val="3581844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5D1808-B321-427D-8074-D741B638FB92}"/>
              </a:ext>
            </a:extLst>
          </p:cNvPr>
          <p:cNvSpPr>
            <a:spLocks noGrp="1"/>
          </p:cNvSpPr>
          <p:nvPr>
            <p:ph idx="1"/>
          </p:nvPr>
        </p:nvSpPr>
        <p:spPr/>
        <p:txBody>
          <a:bodyPr>
            <a:no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encourages team spirit.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gives proper direction.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facilitates motivation.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makes optimum utilization of resources.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helps to achieve objectives quickly.</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improves relations in the organization.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leads to higher efficiency.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improves goodwill of the organization.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harmonize conflicts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accomplish tasks completely.</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Coordination promotes stability, growth and prosperity of the organization</a:t>
            </a:r>
          </a:p>
        </p:txBody>
      </p:sp>
      <p:sp>
        <p:nvSpPr>
          <p:cNvPr id="3" name="Title 2">
            <a:extLst>
              <a:ext uri="{FF2B5EF4-FFF2-40B4-BE49-F238E27FC236}">
                <a16:creationId xmlns:a16="http://schemas.microsoft.com/office/drawing/2014/main" id="{AB67A3BC-E5A4-4918-86B8-D1ED87AA3C42}"/>
              </a:ext>
            </a:extLst>
          </p:cNvPr>
          <p:cNvSpPr>
            <a:spLocks noGrp="1"/>
          </p:cNvSpPr>
          <p:nvPr>
            <p:ph type="title"/>
          </p:nvPr>
        </p:nvSpPr>
        <p:spPr/>
        <p:txBody>
          <a:bodyPr/>
          <a:lstStyle/>
          <a:p>
            <a:pPr algn="ctr"/>
            <a:r>
              <a:rPr lang="en-US" u="sng" dirty="0"/>
              <a:t>Importance Of Management</a:t>
            </a:r>
          </a:p>
        </p:txBody>
      </p:sp>
    </p:spTree>
    <p:extLst>
      <p:ext uri="{BB962C8B-B14F-4D97-AF65-F5344CB8AC3E}">
        <p14:creationId xmlns:p14="http://schemas.microsoft.com/office/powerpoint/2010/main" val="125687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778691"/>
          </a:xfrm>
        </p:spPr>
        <p:txBody>
          <a:bodyPr>
            <a:normAutofit/>
          </a:bodyPr>
          <a:lstStyle/>
          <a:p>
            <a:pPr algn="ctr">
              <a:buNone/>
            </a:pPr>
            <a:r>
              <a:rPr lang="en-US" altLang="en-US" sz="4000" b="1" u="sng" dirty="0">
                <a:latin typeface="Times New Roman" panose="02020603050405020304" pitchFamily="18" charset="0"/>
                <a:cs typeface="Times New Roman" panose="02020603050405020304" pitchFamily="18" charset="0"/>
              </a:rPr>
              <a:t>Organizational Resources :</a:t>
            </a:r>
            <a:endParaRPr lang="en-US" sz="4000" b="1" u="sng" dirty="0">
              <a:latin typeface="Arial" pitchFamily="34" charset="0"/>
              <a:cs typeface="Arial" pitchFamily="34" charset="0"/>
            </a:endParaRPr>
          </a:p>
        </p:txBody>
      </p:sp>
      <p:graphicFrame>
        <p:nvGraphicFramePr>
          <p:cNvPr id="4" name="Diagram 3"/>
          <p:cNvGraphicFramePr/>
          <p:nvPr>
            <p:extLst>
              <p:ext uri="{D42A27DB-BD31-4B8C-83A1-F6EECF244321}">
                <p14:modId xmlns:p14="http://schemas.microsoft.com/office/powerpoint/2010/main" val="3707858236"/>
              </p:ext>
            </p:extLst>
          </p:nvPr>
        </p:nvGraphicFramePr>
        <p:xfrm>
          <a:off x="478302" y="990600"/>
          <a:ext cx="8153400"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802B8-F778-4613-854A-7D343F16E8F2}"/>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Ethics is a set of rules that define right and wrong conduct. Business Ethics (also known as Corporate Ethics) can be defined as written and unwritten codes of principles and values that govern decisions and actions within a company. </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the business world, the organization’s culture sets standards for determining the difference between good and bad decision making and behavior.</a:t>
            </a:r>
          </a:p>
        </p:txBody>
      </p:sp>
      <p:sp>
        <p:nvSpPr>
          <p:cNvPr id="3" name="Title 2">
            <a:extLst>
              <a:ext uri="{FF2B5EF4-FFF2-40B4-BE49-F238E27FC236}">
                <a16:creationId xmlns:a16="http://schemas.microsoft.com/office/drawing/2014/main" id="{3733C825-CC5E-442E-A26C-339B275633FE}"/>
              </a:ext>
            </a:extLst>
          </p:cNvPr>
          <p:cNvSpPr>
            <a:spLocks noGrp="1"/>
          </p:cNvSpPr>
          <p:nvPr>
            <p:ph type="title"/>
          </p:nvPr>
        </p:nvSpPr>
        <p:spPr/>
        <p:txBody>
          <a:bodyPr>
            <a:normAutofit/>
          </a:bodyPr>
          <a:lstStyle/>
          <a:p>
            <a:pPr algn="ctr"/>
            <a:r>
              <a:rPr lang="en-US" sz="3600" u="sng" dirty="0">
                <a:latin typeface="Times New Roman" panose="02020603050405020304" pitchFamily="18" charset="0"/>
                <a:cs typeface="Times New Roman" panose="02020603050405020304" pitchFamily="18" charset="0"/>
              </a:rPr>
              <a:t>Business Ethics/Ethics in Management</a:t>
            </a:r>
          </a:p>
        </p:txBody>
      </p:sp>
    </p:spTree>
    <p:extLst>
      <p:ext uri="{BB962C8B-B14F-4D97-AF65-F5344CB8AC3E}">
        <p14:creationId xmlns:p14="http://schemas.microsoft.com/office/powerpoint/2010/main" val="1604090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07516B-BD94-4E3A-B0FF-164F5795F571}"/>
              </a:ext>
            </a:extLst>
          </p:cNvPr>
          <p:cNvSpPr>
            <a:spLocks noGrp="1"/>
          </p:cNvSpPr>
          <p:nvPr>
            <p:ph idx="1"/>
          </p:nvPr>
        </p:nvSpPr>
        <p:spPr/>
        <p:txBody>
          <a:bodyPr>
            <a:normAutofit/>
          </a:bodyPr>
          <a:lstStyle/>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Adulteration in edible items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Product Safety/ Unequal Standards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Product storage and logistics irresponsibility</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Finished accountability after selling the      product.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Less expenditure on social causes/wellbeing</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Environmental issues </a:t>
            </a:r>
          </a:p>
        </p:txBody>
      </p:sp>
      <p:sp>
        <p:nvSpPr>
          <p:cNvPr id="3" name="Title 2">
            <a:extLst>
              <a:ext uri="{FF2B5EF4-FFF2-40B4-BE49-F238E27FC236}">
                <a16:creationId xmlns:a16="http://schemas.microsoft.com/office/drawing/2014/main" id="{F9498950-A899-42B8-A457-36BFEFDB85FC}"/>
              </a:ext>
            </a:extLst>
          </p:cNvPr>
          <p:cNvSpPr>
            <a:spLocks noGrp="1"/>
          </p:cNvSpPr>
          <p:nvPr>
            <p:ph type="title"/>
          </p:nvPr>
        </p:nvSpPr>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Ethical Issues in Business</a:t>
            </a:r>
          </a:p>
        </p:txBody>
      </p:sp>
    </p:spTree>
    <p:extLst>
      <p:ext uri="{BB962C8B-B14F-4D97-AF65-F5344CB8AC3E}">
        <p14:creationId xmlns:p14="http://schemas.microsoft.com/office/powerpoint/2010/main" val="2983501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7726A3-8039-4ECD-952D-681E35F6C24B}"/>
              </a:ext>
            </a:extLst>
          </p:cNvPr>
          <p:cNvSpPr>
            <a:spLocks noGrp="1"/>
          </p:cNvSpPr>
          <p:nvPr>
            <p:ph idx="1"/>
          </p:nvPr>
        </p:nvSpPr>
        <p:spPr/>
        <p:txBody>
          <a:bodyPr>
            <a:normAutofit/>
          </a:bodyPr>
          <a:lstStyle/>
          <a:p>
            <a:pPr marL="109728" indent="0">
              <a:buNone/>
            </a:pPr>
            <a:r>
              <a:rPr lang="en-US" sz="2400" dirty="0">
                <a:latin typeface="Times New Roman" panose="02020603050405020304" pitchFamily="18" charset="0"/>
                <a:cs typeface="Times New Roman" panose="02020603050405020304" pitchFamily="18" charset="0"/>
              </a:rPr>
              <a:t>Ethics influence and contribute to:</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Employee commitment.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Investor and customer loyalty and confidence.</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Legal problems and penalties.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Customer satisfaction.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ability to build relationships with stakeholders.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Cost control.</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Performance, revenue, and profits.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Reputation and image.</a:t>
            </a:r>
          </a:p>
        </p:txBody>
      </p:sp>
      <p:sp>
        <p:nvSpPr>
          <p:cNvPr id="3" name="Title 2">
            <a:extLst>
              <a:ext uri="{FF2B5EF4-FFF2-40B4-BE49-F238E27FC236}">
                <a16:creationId xmlns:a16="http://schemas.microsoft.com/office/drawing/2014/main" id="{8D165C18-BFC7-4F66-A509-9A7A093757CB}"/>
              </a:ext>
            </a:extLst>
          </p:cNvPr>
          <p:cNvSpPr>
            <a:spLocks noGrp="1"/>
          </p:cNvSpPr>
          <p:nvPr>
            <p:ph type="title"/>
          </p:nvPr>
        </p:nvSpPr>
        <p:spPr/>
        <p:txBody>
          <a:bodyPr>
            <a:normAutofit/>
          </a:bodyPr>
          <a:lstStyle/>
          <a:p>
            <a:pPr algn="ctr"/>
            <a:r>
              <a:rPr lang="en-US" sz="3200" u="sng" dirty="0">
                <a:effectLst/>
                <a:latin typeface="Times New Roman" panose="02020603050405020304" pitchFamily="18" charset="0"/>
                <a:cs typeface="Times New Roman" panose="02020603050405020304" pitchFamily="18" charset="0"/>
              </a:rPr>
              <a:t>Importance of Organizational/Business Ethics </a:t>
            </a:r>
          </a:p>
        </p:txBody>
      </p:sp>
    </p:spTree>
    <p:extLst>
      <p:ext uri="{BB962C8B-B14F-4D97-AF65-F5344CB8AC3E}">
        <p14:creationId xmlns:p14="http://schemas.microsoft.com/office/powerpoint/2010/main" val="676795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DA3F63-BCCE-4154-BAF6-D1E7719AF02A}"/>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Social responsibility of business refers to its obligation to take those decision and perform those actions which are desirable in terms of the objectives and values of our society.</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Social responsibility refers to the obligations and duties of the business towards the society.</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aim of business is no longer only profit maximization but also to be socially responsible.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AF44007-B422-4C1D-A169-218E73A856DA}"/>
              </a:ext>
            </a:extLst>
          </p:cNvPr>
          <p:cNvSpPr>
            <a:spLocks noGrp="1"/>
          </p:cNvSpPr>
          <p:nvPr>
            <p:ph type="title"/>
          </p:nvPr>
        </p:nvSpPr>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Social Responsibility of Managers</a:t>
            </a:r>
          </a:p>
        </p:txBody>
      </p:sp>
    </p:spTree>
    <p:extLst>
      <p:ext uri="{BB962C8B-B14F-4D97-AF65-F5344CB8AC3E}">
        <p14:creationId xmlns:p14="http://schemas.microsoft.com/office/powerpoint/2010/main" val="3320495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925634-C952-472B-B3B0-B582D1FE0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17638"/>
            <a:ext cx="7772400" cy="4495800"/>
          </a:xfrm>
          <a:prstGeom prst="rect">
            <a:avLst/>
          </a:prstGeom>
        </p:spPr>
      </p:pic>
      <p:sp>
        <p:nvSpPr>
          <p:cNvPr id="3" name="Title 2">
            <a:extLst>
              <a:ext uri="{FF2B5EF4-FFF2-40B4-BE49-F238E27FC236}">
                <a16:creationId xmlns:a16="http://schemas.microsoft.com/office/drawing/2014/main" id="{9EBD6F2D-6C2A-4B4E-AD6D-2818AC257F0D}"/>
              </a:ext>
            </a:extLst>
          </p:cNvPr>
          <p:cNvSpPr>
            <a:spLocks noGrp="1"/>
          </p:cNvSpPr>
          <p:nvPr>
            <p:ph type="title"/>
          </p:nvPr>
        </p:nvSpPr>
        <p:spPr>
          <a:xfrm>
            <a:off x="457200" y="685800"/>
            <a:ext cx="8153400" cy="731838"/>
          </a:xfrm>
        </p:spPr>
        <p:txBody>
          <a:bodyPr>
            <a:noAutofit/>
          </a:bodyPr>
          <a:lstStyle/>
          <a:p>
            <a:pPr algn="ctr"/>
            <a:r>
              <a:rPr lang="en-US" sz="3600" u="sng" dirty="0">
                <a:effectLst/>
                <a:latin typeface="Times New Roman" panose="02020603050405020304" pitchFamily="18" charset="0"/>
                <a:cs typeface="Times New Roman" panose="02020603050405020304" pitchFamily="18" charset="0"/>
              </a:rPr>
              <a:t>Social Responsibilities of business towards different sectors</a:t>
            </a:r>
            <a:endParaRPr lang="en-US" sz="3600" u="sng" dirty="0">
              <a:effectLst/>
            </a:endParaRPr>
          </a:p>
        </p:txBody>
      </p:sp>
    </p:spTree>
    <p:extLst>
      <p:ext uri="{BB962C8B-B14F-4D97-AF65-F5344CB8AC3E}">
        <p14:creationId xmlns:p14="http://schemas.microsoft.com/office/powerpoint/2010/main" val="97880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CB924-7FB2-4FF7-B638-C2A8A3A0755A}"/>
              </a:ext>
            </a:extLst>
          </p:cNvPr>
          <p:cNvSpPr>
            <a:spLocks noGrp="1"/>
          </p:cNvSpPr>
          <p:nvPr>
            <p:ph idx="1"/>
          </p:nvPr>
        </p:nvSpPr>
        <p:spPr/>
        <p:txBody>
          <a:bodyPr>
            <a:noAutofit/>
          </a:bodyPr>
          <a:lstStyle/>
          <a:p>
            <a:pPr marL="109728" indent="0">
              <a:buNone/>
            </a:pPr>
            <a:r>
              <a:rPr lang="en-US" sz="2000" b="1" dirty="0">
                <a:latin typeface="Times New Roman" panose="02020603050405020304" pitchFamily="18" charset="0"/>
                <a:cs typeface="Times New Roman" panose="02020603050405020304" pitchFamily="18" charset="0"/>
              </a:rPr>
              <a:t>A. </a:t>
            </a:r>
            <a:r>
              <a:rPr lang="en-US" sz="2000" b="1" u="sng" dirty="0">
                <a:latin typeface="Times New Roman" panose="02020603050405020304" pitchFamily="18" charset="0"/>
                <a:cs typeface="Times New Roman" panose="02020603050405020304" pitchFamily="18" charset="0"/>
              </a:rPr>
              <a:t>Towards Investors/Shareholders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Fair Dividend</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Efficient Business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Optimum Use of Resources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Planned Growth</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Effective Communication</a:t>
            </a:r>
          </a:p>
          <a:p>
            <a:pPr marL="109728" indent="0">
              <a:buNone/>
            </a:pPr>
            <a:r>
              <a:rPr lang="en-US" sz="2000" b="1" dirty="0">
                <a:latin typeface="Times New Roman" panose="02020603050405020304" pitchFamily="18" charset="0"/>
                <a:cs typeface="Times New Roman" panose="02020603050405020304" pitchFamily="18" charset="0"/>
              </a:rPr>
              <a:t>B. </a:t>
            </a:r>
            <a:r>
              <a:rPr lang="en-US" sz="2000" b="1" u="sng" dirty="0">
                <a:latin typeface="Times New Roman" panose="02020603050405020304" pitchFamily="18" charset="0"/>
                <a:cs typeface="Times New Roman" panose="02020603050405020304" pitchFamily="18" charset="0"/>
              </a:rPr>
              <a:t>Towards Employees </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Meaningful Work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Job Satisfaction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Fair Salaries &amp; Benefits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Best Quality of Work life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Succession Planning and Development</a:t>
            </a:r>
          </a:p>
          <a:p>
            <a:pPr marL="109728" indent="0">
              <a:buNone/>
            </a:pP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AFB05EE-E859-4934-A0E6-4EFB695BA03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96180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36E301-0120-41AC-AA94-2B20817B45DC}"/>
              </a:ext>
            </a:extLst>
          </p:cNvPr>
          <p:cNvSpPr>
            <a:spLocks noGrp="1"/>
          </p:cNvSpPr>
          <p:nvPr>
            <p:ph idx="1"/>
          </p:nvPr>
        </p:nvSpPr>
        <p:spPr/>
        <p:txBody>
          <a:bodyPr>
            <a:normAutofit/>
          </a:bodyPr>
          <a:lstStyle/>
          <a:p>
            <a:pPr marL="109728" indent="0">
              <a:buNone/>
            </a:pPr>
            <a:r>
              <a:rPr lang="en-US" sz="2400" b="1" dirty="0">
                <a:latin typeface="Times New Roman" panose="02020603050405020304" pitchFamily="18" charset="0"/>
                <a:cs typeface="Times New Roman" panose="02020603050405020304" pitchFamily="18" charset="0"/>
              </a:rPr>
              <a:t>C. </a:t>
            </a:r>
            <a:r>
              <a:rPr lang="en-US" sz="2400" b="1" u="sng" dirty="0">
                <a:latin typeface="Times New Roman" panose="02020603050405020304" pitchFamily="18" charset="0"/>
                <a:cs typeface="Times New Roman" panose="02020603050405020304" pitchFamily="18" charset="0"/>
              </a:rPr>
              <a:t>Towards customers: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Fair Price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Superior Service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Superior Product Design</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Quick and complete Information</a:t>
            </a:r>
          </a:p>
          <a:p>
            <a:pPr marL="109728" indent="0">
              <a:buNone/>
            </a:pPr>
            <a:r>
              <a:rPr lang="en-US" sz="2400" b="1" dirty="0">
                <a:latin typeface="Times New Roman" panose="02020603050405020304" pitchFamily="18" charset="0"/>
                <a:cs typeface="Times New Roman" panose="02020603050405020304" pitchFamily="18" charset="0"/>
              </a:rPr>
              <a:t>D. </a:t>
            </a:r>
            <a:r>
              <a:rPr lang="en-US" sz="2400" b="1" u="sng" dirty="0">
                <a:latin typeface="Times New Roman" panose="02020603050405020304" pitchFamily="18" charset="0"/>
                <a:cs typeface="Times New Roman" panose="02020603050405020304" pitchFamily="18" charset="0"/>
              </a:rPr>
              <a:t>Towards Government: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Payment of Taxes, Custom Duties etc.</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Abide by the Laws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Observe the Policies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Maintain Law &amp; Security</a:t>
            </a: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0B905EB-97D1-4E90-8ED2-205203214FC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20145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E71F21-C634-441B-80EE-2D5F2FD44E0B}"/>
              </a:ext>
            </a:extLst>
          </p:cNvPr>
          <p:cNvSpPr>
            <a:spLocks noGrp="1"/>
          </p:cNvSpPr>
          <p:nvPr>
            <p:ph idx="1"/>
          </p:nvPr>
        </p:nvSpPr>
        <p:spPr/>
        <p:txBody>
          <a:bodyPr>
            <a:normAutofit/>
          </a:bodyPr>
          <a:lstStyle/>
          <a:p>
            <a:pPr marL="109728" indent="0">
              <a:buNone/>
            </a:pPr>
            <a:r>
              <a:rPr lang="en-US" sz="2400" b="1" dirty="0">
                <a:latin typeface="Times New Roman" panose="02020603050405020304" pitchFamily="18" charset="0"/>
                <a:cs typeface="Times New Roman" panose="02020603050405020304" pitchFamily="18" charset="0"/>
              </a:rPr>
              <a:t>E. </a:t>
            </a:r>
            <a:r>
              <a:rPr lang="en-US" sz="2400" b="1" u="sng" dirty="0">
                <a:latin typeface="Times New Roman" panose="02020603050405020304" pitchFamily="18" charset="0"/>
                <a:cs typeface="Times New Roman" panose="02020603050405020304" pitchFamily="18" charset="0"/>
              </a:rPr>
              <a:t>Towards Society /General Public</a:t>
            </a: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Employment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Welfare Services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Maintaining Pollution Free Environment</a:t>
            </a:r>
          </a:p>
          <a:p>
            <a:pPr marL="109728" indent="0">
              <a:buNone/>
            </a:pPr>
            <a:r>
              <a:rPr lang="en-US" sz="2400" b="1" dirty="0">
                <a:latin typeface="Times New Roman" panose="02020603050405020304" pitchFamily="18" charset="0"/>
                <a:cs typeface="Times New Roman" panose="02020603050405020304" pitchFamily="18" charset="0"/>
              </a:rPr>
              <a:t>F. </a:t>
            </a:r>
            <a:r>
              <a:rPr lang="en-US" sz="2400" b="1" u="sng" dirty="0">
                <a:latin typeface="Times New Roman" panose="02020603050405020304" pitchFamily="18" charset="0"/>
                <a:cs typeface="Times New Roman" panose="02020603050405020304" pitchFamily="18" charset="0"/>
              </a:rPr>
              <a:t>Towards Local Community/</a:t>
            </a:r>
            <a:r>
              <a:rPr lang="en-US" sz="2400" b="1" u="sng" dirty="0" err="1">
                <a:latin typeface="Times New Roman" panose="02020603050405020304" pitchFamily="18" charset="0"/>
                <a:cs typeface="Times New Roman" panose="02020603050405020304" pitchFamily="18" charset="0"/>
              </a:rPr>
              <a:t>Compititors</a:t>
            </a:r>
            <a:r>
              <a:rPr lang="en-US" sz="2400" b="1" u="sng" dirty="0">
                <a:latin typeface="Times New Roman" panose="02020603050405020304" pitchFamily="18" charset="0"/>
                <a:cs typeface="Times New Roman" panose="02020603050405020304" pitchFamily="18" charset="0"/>
              </a:rPr>
              <a:t> :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Fair Competition</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Cooperation for Sharing of Scarce Resources and Facilities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Collaboration for Maximization of Business Efficiency</a:t>
            </a: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A70BFE8-1F7B-40AC-A8B6-CC6675A183A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2502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C97AF9-D098-4E49-A454-27E4ADAB32E4}"/>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F76948B0-F440-4827-BA87-0318B5514958}"/>
              </a:ext>
            </a:extLst>
          </p:cNvPr>
          <p:cNvSpPr>
            <a:spLocks noGrp="1"/>
          </p:cNvSpPr>
          <p:nvPr>
            <p:ph type="title"/>
          </p:nvPr>
        </p:nvSpPr>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Functions of Management</a:t>
            </a:r>
          </a:p>
        </p:txBody>
      </p:sp>
      <p:sp>
        <p:nvSpPr>
          <p:cNvPr id="4" name="Oval 3">
            <a:extLst>
              <a:ext uri="{FF2B5EF4-FFF2-40B4-BE49-F238E27FC236}">
                <a16:creationId xmlns:a16="http://schemas.microsoft.com/office/drawing/2014/main" id="{1FA3FF94-CEEA-48C4-A572-23E66509938F}"/>
              </a:ext>
            </a:extLst>
          </p:cNvPr>
          <p:cNvSpPr/>
          <p:nvPr/>
        </p:nvSpPr>
        <p:spPr>
          <a:xfrm>
            <a:off x="3890738" y="1569794"/>
            <a:ext cx="16383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Planning</a:t>
            </a:r>
          </a:p>
        </p:txBody>
      </p:sp>
      <p:sp>
        <p:nvSpPr>
          <p:cNvPr id="5" name="Oval 4">
            <a:extLst>
              <a:ext uri="{FF2B5EF4-FFF2-40B4-BE49-F238E27FC236}">
                <a16:creationId xmlns:a16="http://schemas.microsoft.com/office/drawing/2014/main" id="{C9C894D5-D4BD-4B12-A72E-EAD4A959D73C}"/>
              </a:ext>
            </a:extLst>
          </p:cNvPr>
          <p:cNvSpPr/>
          <p:nvPr/>
        </p:nvSpPr>
        <p:spPr>
          <a:xfrm>
            <a:off x="957943" y="2798064"/>
            <a:ext cx="2057400" cy="1261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Controlling</a:t>
            </a:r>
          </a:p>
        </p:txBody>
      </p:sp>
      <p:sp>
        <p:nvSpPr>
          <p:cNvPr id="6" name="Oval 5">
            <a:extLst>
              <a:ext uri="{FF2B5EF4-FFF2-40B4-BE49-F238E27FC236}">
                <a16:creationId xmlns:a16="http://schemas.microsoft.com/office/drawing/2014/main" id="{53CB4D5E-B99B-422B-9A01-011F99848A50}"/>
              </a:ext>
            </a:extLst>
          </p:cNvPr>
          <p:cNvSpPr/>
          <p:nvPr/>
        </p:nvSpPr>
        <p:spPr>
          <a:xfrm>
            <a:off x="6096000" y="2643093"/>
            <a:ext cx="2057400" cy="1261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Organizing</a:t>
            </a:r>
          </a:p>
        </p:txBody>
      </p:sp>
      <p:sp>
        <p:nvSpPr>
          <p:cNvPr id="7" name="Oval 6">
            <a:extLst>
              <a:ext uri="{FF2B5EF4-FFF2-40B4-BE49-F238E27FC236}">
                <a16:creationId xmlns:a16="http://schemas.microsoft.com/office/drawing/2014/main" id="{C07CD82B-8C82-4B89-BB72-B7D0C25AA4CE}"/>
              </a:ext>
            </a:extLst>
          </p:cNvPr>
          <p:cNvSpPr/>
          <p:nvPr/>
        </p:nvSpPr>
        <p:spPr>
          <a:xfrm>
            <a:off x="685795" y="4780463"/>
            <a:ext cx="2329548" cy="1467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Coordinating</a:t>
            </a:r>
          </a:p>
        </p:txBody>
      </p:sp>
      <p:sp>
        <p:nvSpPr>
          <p:cNvPr id="8" name="Oval 7">
            <a:extLst>
              <a:ext uri="{FF2B5EF4-FFF2-40B4-BE49-F238E27FC236}">
                <a16:creationId xmlns:a16="http://schemas.microsoft.com/office/drawing/2014/main" id="{9FD63466-CDA3-4B60-B809-D23D6249F137}"/>
              </a:ext>
            </a:extLst>
          </p:cNvPr>
          <p:cNvSpPr/>
          <p:nvPr/>
        </p:nvSpPr>
        <p:spPr>
          <a:xfrm>
            <a:off x="6096000" y="4572000"/>
            <a:ext cx="1752600" cy="1261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Directing</a:t>
            </a:r>
          </a:p>
        </p:txBody>
      </p:sp>
      <p:sp>
        <p:nvSpPr>
          <p:cNvPr id="9" name="Oval 8">
            <a:extLst>
              <a:ext uri="{FF2B5EF4-FFF2-40B4-BE49-F238E27FC236}">
                <a16:creationId xmlns:a16="http://schemas.microsoft.com/office/drawing/2014/main" id="{4647180E-EF99-4088-B695-16B22E3B46D8}"/>
              </a:ext>
            </a:extLst>
          </p:cNvPr>
          <p:cNvSpPr/>
          <p:nvPr/>
        </p:nvSpPr>
        <p:spPr>
          <a:xfrm>
            <a:off x="3947888" y="5467635"/>
            <a:ext cx="1524000" cy="1206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Staffing</a:t>
            </a:r>
          </a:p>
        </p:txBody>
      </p:sp>
      <p:cxnSp>
        <p:nvCxnSpPr>
          <p:cNvPr id="11" name="Straight Connector 10">
            <a:extLst>
              <a:ext uri="{FF2B5EF4-FFF2-40B4-BE49-F238E27FC236}">
                <a16:creationId xmlns:a16="http://schemas.microsoft.com/office/drawing/2014/main" id="{F291B4D8-D29F-4577-8299-DF24BE681F2C}"/>
              </a:ext>
            </a:extLst>
          </p:cNvPr>
          <p:cNvCxnSpPr>
            <a:endCxn id="6" idx="1"/>
          </p:cNvCxnSpPr>
          <p:nvPr/>
        </p:nvCxnSpPr>
        <p:spPr>
          <a:xfrm>
            <a:off x="5638800" y="2381836"/>
            <a:ext cx="758499" cy="44605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4EC8DCF-A9E8-444C-BD88-189D6ABB0737}"/>
              </a:ext>
            </a:extLst>
          </p:cNvPr>
          <p:cNvCxnSpPr>
            <a:cxnSpLocks/>
          </p:cNvCxnSpPr>
          <p:nvPr/>
        </p:nvCxnSpPr>
        <p:spPr>
          <a:xfrm>
            <a:off x="7010400" y="4015455"/>
            <a:ext cx="0" cy="55654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7D31E6D-D5AE-4268-9EF3-138A80814337}"/>
              </a:ext>
            </a:extLst>
          </p:cNvPr>
          <p:cNvCxnSpPr/>
          <p:nvPr/>
        </p:nvCxnSpPr>
        <p:spPr>
          <a:xfrm flipH="1">
            <a:off x="5471888" y="5833872"/>
            <a:ext cx="925411" cy="41359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83FA925-7514-44C2-8173-E74BCC6ED8FD}"/>
              </a:ext>
            </a:extLst>
          </p:cNvPr>
          <p:cNvCxnSpPr/>
          <p:nvPr/>
        </p:nvCxnSpPr>
        <p:spPr>
          <a:xfrm flipH="1" flipV="1">
            <a:off x="2813895" y="5855739"/>
            <a:ext cx="1133993" cy="6484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25FD146-B8BB-4F02-9623-88B35EB99238}"/>
              </a:ext>
            </a:extLst>
          </p:cNvPr>
          <p:cNvCxnSpPr/>
          <p:nvPr/>
        </p:nvCxnSpPr>
        <p:spPr>
          <a:xfrm flipV="1">
            <a:off x="1752600" y="4059935"/>
            <a:ext cx="0" cy="72052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A8C0F33-EC63-4791-A37A-F9DE43C9E31B}"/>
              </a:ext>
            </a:extLst>
          </p:cNvPr>
          <p:cNvCxnSpPr>
            <a:endCxn id="4" idx="2"/>
          </p:cNvCxnSpPr>
          <p:nvPr/>
        </p:nvCxnSpPr>
        <p:spPr>
          <a:xfrm flipV="1">
            <a:off x="2286000" y="2293694"/>
            <a:ext cx="1604738" cy="53419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6801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7074B5-D5CB-4ABA-92B6-7DB5B99F5B77}"/>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According to Koontz &amp; </a:t>
            </a:r>
            <a:r>
              <a:rPr lang="en-US" sz="2400" dirty="0" err="1">
                <a:latin typeface="Times New Roman" panose="02020603050405020304" pitchFamily="18" charset="0"/>
                <a:cs typeface="Times New Roman" panose="02020603050405020304" pitchFamily="18" charset="0"/>
              </a:rPr>
              <a:t>O’Donell</a:t>
            </a:r>
            <a:r>
              <a:rPr lang="en-US" sz="2400" dirty="0">
                <a:latin typeface="Times New Roman" panose="02020603050405020304" pitchFamily="18" charset="0"/>
                <a:cs typeface="Times New Roman" panose="02020603050405020304" pitchFamily="18" charset="0"/>
              </a:rPr>
              <a:t>, “Planning is deciding in advance what to do, how to do and who is to do it. Planning bridges the gap between where we are to, where we want to go. It makes possible things to occur which would not otherwise occur”</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According to Abraham Lincoln “We must plan for the future, because people who stay in the present will remain in the past.”</a:t>
            </a:r>
          </a:p>
        </p:txBody>
      </p:sp>
      <p:sp>
        <p:nvSpPr>
          <p:cNvPr id="3" name="Title 2">
            <a:extLst>
              <a:ext uri="{FF2B5EF4-FFF2-40B4-BE49-F238E27FC236}">
                <a16:creationId xmlns:a16="http://schemas.microsoft.com/office/drawing/2014/main" id="{94128E42-DE99-4B60-9D3C-571F8DBBF6D0}"/>
              </a:ext>
            </a:extLst>
          </p:cNvPr>
          <p:cNvSpPr>
            <a:spLocks noGrp="1"/>
          </p:cNvSpPr>
          <p:nvPr>
            <p:ph type="title"/>
          </p:nvPr>
        </p:nvSpPr>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Planning</a:t>
            </a:r>
          </a:p>
        </p:txBody>
      </p:sp>
    </p:spTree>
    <p:extLst>
      <p:ext uri="{BB962C8B-B14F-4D97-AF65-F5344CB8AC3E}">
        <p14:creationId xmlns:p14="http://schemas.microsoft.com/office/powerpoint/2010/main" val="272288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00800"/>
          </a:xfrm>
        </p:spPr>
        <p:txBody>
          <a:bodyPr>
            <a:normAutofit/>
          </a:bodyPr>
          <a:lstStyle/>
          <a:p>
            <a:pPr algn="ctr">
              <a:buNone/>
            </a:pPr>
            <a:r>
              <a:rPr lang="en-US" sz="4000" b="1" u="sng" dirty="0">
                <a:latin typeface="Times New Roman" panose="02020603050405020304" pitchFamily="18" charset="0"/>
                <a:cs typeface="Times New Roman" panose="02020603050405020304" pitchFamily="18" charset="0"/>
              </a:rPr>
              <a:t>Definitions of Management</a:t>
            </a:r>
          </a:p>
          <a:p>
            <a:pPr>
              <a:buNone/>
            </a:pPr>
            <a:endParaRPr lang="en-US" sz="2400" b="1" u="sng"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Koontz, “</a:t>
            </a:r>
            <a:r>
              <a:rPr lang="en-US" sz="2400" dirty="0">
                <a:latin typeface="Times New Roman" panose="02020603050405020304" pitchFamily="18" charset="0"/>
                <a:cs typeface="Times New Roman" panose="02020603050405020304" pitchFamily="18" charset="0"/>
              </a:rPr>
              <a:t>Management is the art of getting things done through and with the people in formally organized groups.</a:t>
            </a:r>
            <a:r>
              <a:rPr lang="en-US" sz="2400" b="1" dirty="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Louis E Boone &amp; David L Kurtz,</a:t>
            </a:r>
            <a:r>
              <a:rPr lang="en-US" altLang="en-US" sz="2400" dirty="0">
                <a:latin typeface="Times New Roman" panose="02020603050405020304" pitchFamily="18" charset="0"/>
                <a:cs typeface="Times New Roman" panose="02020603050405020304" pitchFamily="18" charset="0"/>
              </a:rPr>
              <a:t> Management is use of people and other resources to accomplish objectives.</a:t>
            </a:r>
          </a:p>
          <a:p>
            <a:endParaRPr lang="en-US" altLang="en-US" sz="2400"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Mary Parker Follet,</a:t>
            </a:r>
            <a:r>
              <a:rPr lang="en-US" altLang="en-US" sz="2400" dirty="0">
                <a:latin typeface="Times New Roman" panose="02020603050405020304" pitchFamily="18" charset="0"/>
                <a:cs typeface="Times New Roman" panose="02020603050405020304" pitchFamily="18" charset="0"/>
              </a:rPr>
              <a:t> the act of getting things done through people.</a:t>
            </a:r>
          </a:p>
          <a:p>
            <a:endParaRPr lang="en-US" altLang="en-US" sz="2400"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Frederick  Taylor, </a:t>
            </a:r>
            <a:r>
              <a:rPr lang="en-US" altLang="en-US" sz="2400" dirty="0">
                <a:latin typeface="Times New Roman" panose="02020603050405020304" pitchFamily="18" charset="0"/>
                <a:cs typeface="Times New Roman" panose="02020603050405020304" pitchFamily="18" charset="0"/>
              </a:rPr>
              <a:t>Management is the art of knowing what you want to do in the best and cheapest way. </a:t>
            </a:r>
          </a:p>
          <a:p>
            <a:pPr>
              <a:buNone/>
            </a:pPr>
            <a:endParaRPr lang="en-US" sz="2000" b="1"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CF251E-3519-47D1-BD7B-049F7BED9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32152"/>
            <a:ext cx="7467600" cy="4843462"/>
          </a:xfrm>
        </p:spPr>
      </p:pic>
      <p:sp>
        <p:nvSpPr>
          <p:cNvPr id="3" name="Title 2">
            <a:extLst>
              <a:ext uri="{FF2B5EF4-FFF2-40B4-BE49-F238E27FC236}">
                <a16:creationId xmlns:a16="http://schemas.microsoft.com/office/drawing/2014/main" id="{FC7EB153-3FBD-443B-955B-B2DDA34D69F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3618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EF3FBE-88E6-4701-BFB2-19AEEF7C7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920" y="1295400"/>
            <a:ext cx="7298279" cy="5029200"/>
          </a:xfrm>
        </p:spPr>
      </p:pic>
      <p:sp>
        <p:nvSpPr>
          <p:cNvPr id="3" name="Title 2">
            <a:extLst>
              <a:ext uri="{FF2B5EF4-FFF2-40B4-BE49-F238E27FC236}">
                <a16:creationId xmlns:a16="http://schemas.microsoft.com/office/drawing/2014/main" id="{324E41C3-3A60-4D71-A713-6ED26DF839E6}"/>
              </a:ext>
            </a:extLst>
          </p:cNvPr>
          <p:cNvSpPr>
            <a:spLocks noGrp="1"/>
          </p:cNvSpPr>
          <p:nvPr>
            <p:ph type="title"/>
          </p:nvPr>
        </p:nvSpPr>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Planning Process</a:t>
            </a:r>
          </a:p>
        </p:txBody>
      </p:sp>
    </p:spTree>
    <p:extLst>
      <p:ext uri="{BB962C8B-B14F-4D97-AF65-F5344CB8AC3E}">
        <p14:creationId xmlns:p14="http://schemas.microsoft.com/office/powerpoint/2010/main" val="3017857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9409F1-97E9-4333-874B-8000CAE4A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6800"/>
            <a:ext cx="9144000" cy="6459132"/>
          </a:xfrm>
        </p:spPr>
      </p:pic>
      <p:sp>
        <p:nvSpPr>
          <p:cNvPr id="3" name="Title 2">
            <a:extLst>
              <a:ext uri="{FF2B5EF4-FFF2-40B4-BE49-F238E27FC236}">
                <a16:creationId xmlns:a16="http://schemas.microsoft.com/office/drawing/2014/main" id="{3CCD916F-E9AD-47BA-9854-BFE53133BB4A}"/>
              </a:ext>
            </a:extLst>
          </p:cNvPr>
          <p:cNvSpPr>
            <a:spLocks noGrp="1"/>
          </p:cNvSpPr>
          <p:nvPr>
            <p:ph type="title"/>
          </p:nvPr>
        </p:nvSpPr>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Types Of Plans</a:t>
            </a:r>
          </a:p>
        </p:txBody>
      </p:sp>
    </p:spTree>
    <p:extLst>
      <p:ext uri="{BB962C8B-B14F-4D97-AF65-F5344CB8AC3E}">
        <p14:creationId xmlns:p14="http://schemas.microsoft.com/office/powerpoint/2010/main" val="2673745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573A1-6E20-440D-BE0C-B702C801BFB8}"/>
              </a:ext>
            </a:extLst>
          </p:cNvPr>
          <p:cNvSpPr>
            <a:spLocks noGrp="1"/>
          </p:cNvSpPr>
          <p:nvPr>
            <p:ph idx="1"/>
          </p:nvPr>
        </p:nvSpPr>
        <p:spPr/>
        <p:txBody>
          <a:bodyPr>
            <a:normAutofit/>
          </a:bodyPr>
          <a:lstStyle/>
          <a:p>
            <a:pPr>
              <a:buFont typeface="Wingdings" panose="05000000000000000000" pitchFamily="2" charset="2"/>
              <a:buChar char="q"/>
            </a:pPr>
            <a:r>
              <a:rPr lang="en-US" sz="2400" b="1" u="sng" dirty="0">
                <a:latin typeface="Times New Roman" panose="02020603050405020304" pitchFamily="18" charset="0"/>
                <a:cs typeface="Times New Roman" panose="02020603050405020304" pitchFamily="18" charset="0"/>
              </a:rPr>
              <a:t>Strategic Plans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Apply to the entire organization.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Establish the organization’s overall goals.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Seek to position the organization in terms of its environment.</a:t>
            </a:r>
          </a:p>
          <a:p>
            <a:pPr marL="109728"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u="sng" dirty="0">
                <a:latin typeface="Times New Roman" panose="02020603050405020304" pitchFamily="18" charset="0"/>
                <a:cs typeface="Times New Roman" panose="02020603050405020304" pitchFamily="18" charset="0"/>
              </a:rPr>
              <a:t>Operational Plans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Specify the details of how the overall goals are to be achieved.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Cover short time period.</a:t>
            </a: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FD3A8E4-0A1C-4172-A5A2-53B5CEDF13C6}"/>
              </a:ext>
            </a:extLst>
          </p:cNvPr>
          <p:cNvSpPr>
            <a:spLocks noGrp="1"/>
          </p:cNvSpPr>
          <p:nvPr>
            <p:ph type="title"/>
          </p:nvPr>
        </p:nvSpPr>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Types of Plans</a:t>
            </a:r>
          </a:p>
        </p:txBody>
      </p:sp>
    </p:spTree>
    <p:extLst>
      <p:ext uri="{BB962C8B-B14F-4D97-AF65-F5344CB8AC3E}">
        <p14:creationId xmlns:p14="http://schemas.microsoft.com/office/powerpoint/2010/main" val="3922753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F37056-CE28-41CC-B1F2-65A573A4A6D5}"/>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Long-Term Plans</a:t>
            </a:r>
            <a:r>
              <a:rPr lang="en-US" sz="2400" dirty="0">
                <a:latin typeface="Times New Roman" panose="02020603050405020304" pitchFamily="18" charset="0"/>
                <a:cs typeface="Times New Roman" panose="02020603050405020304" pitchFamily="18" charset="0"/>
              </a:rPr>
              <a:t> </a:t>
            </a:r>
          </a:p>
          <a:p>
            <a:pPr marL="109728" indent="0">
              <a:buNone/>
            </a:pPr>
            <a:r>
              <a:rPr lang="en-US" sz="2400" dirty="0">
                <a:latin typeface="Times New Roman" panose="02020603050405020304" pitchFamily="18" charset="0"/>
                <a:cs typeface="Times New Roman" panose="02020603050405020304" pitchFamily="18" charset="0"/>
              </a:rPr>
              <a:t>     Plans with time frames extending beyond three years</a:t>
            </a:r>
          </a:p>
          <a:p>
            <a:pPr>
              <a:buFont typeface="Wingdings" panose="05000000000000000000" pitchFamily="2" charset="2"/>
              <a:buChar char="q"/>
            </a:pPr>
            <a:r>
              <a:rPr lang="en-US" sz="2400" b="1" u="sng" dirty="0">
                <a:latin typeface="Times New Roman" panose="02020603050405020304" pitchFamily="18" charset="0"/>
                <a:cs typeface="Times New Roman" panose="02020603050405020304" pitchFamily="18" charset="0"/>
              </a:rPr>
              <a:t>Short-Term Plans</a:t>
            </a:r>
            <a:r>
              <a:rPr lang="en-US" sz="2400" dirty="0">
                <a:latin typeface="Times New Roman" panose="02020603050405020304" pitchFamily="18" charset="0"/>
                <a:cs typeface="Times New Roman" panose="02020603050405020304" pitchFamily="18" charset="0"/>
              </a:rPr>
              <a:t> </a:t>
            </a:r>
          </a:p>
          <a:p>
            <a:pPr marL="109728" indent="0">
              <a:buNone/>
            </a:pPr>
            <a:r>
              <a:rPr lang="en-US" sz="2400" dirty="0">
                <a:latin typeface="Times New Roman" panose="02020603050405020304" pitchFamily="18" charset="0"/>
                <a:cs typeface="Times New Roman" panose="02020603050405020304" pitchFamily="18" charset="0"/>
              </a:rPr>
              <a:t>     Plans with time frames on one year or less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Specific Plans</a:t>
            </a:r>
            <a:r>
              <a:rPr lang="en-US" sz="2400" dirty="0">
                <a:latin typeface="Times New Roman" panose="02020603050405020304" pitchFamily="18" charset="0"/>
                <a:cs typeface="Times New Roman" panose="02020603050405020304" pitchFamily="18" charset="0"/>
              </a:rPr>
              <a:t> </a:t>
            </a:r>
          </a:p>
          <a:p>
            <a:pPr marL="109728" indent="0">
              <a:buNone/>
            </a:pPr>
            <a:r>
              <a:rPr lang="en-US" sz="2400" dirty="0">
                <a:latin typeface="Times New Roman" panose="02020603050405020304" pitchFamily="18" charset="0"/>
                <a:cs typeface="Times New Roman" panose="02020603050405020304" pitchFamily="18" charset="0"/>
              </a:rPr>
              <a:t>     Plans that are clearly defined and leave no room for interpretation</a:t>
            </a:r>
          </a:p>
          <a:p>
            <a:pPr>
              <a:buFont typeface="Wingdings" panose="05000000000000000000" pitchFamily="2" charset="2"/>
              <a:buChar char="q"/>
            </a:pPr>
            <a:r>
              <a:rPr lang="en-US" sz="2400" b="1" u="sng" dirty="0">
                <a:latin typeface="Times New Roman" panose="02020603050405020304" pitchFamily="18" charset="0"/>
                <a:cs typeface="Times New Roman" panose="02020603050405020304" pitchFamily="18" charset="0"/>
              </a:rPr>
              <a:t>Directional Plans</a:t>
            </a:r>
            <a:r>
              <a:rPr lang="en-US" sz="2400" dirty="0">
                <a:latin typeface="Times New Roman" panose="02020603050405020304" pitchFamily="18" charset="0"/>
                <a:cs typeface="Times New Roman" panose="02020603050405020304" pitchFamily="18" charset="0"/>
              </a:rPr>
              <a:t> </a:t>
            </a:r>
          </a:p>
          <a:p>
            <a:pPr marL="109728" indent="0">
              <a:buNone/>
            </a:pPr>
            <a:r>
              <a:rPr lang="en-US" sz="2400" dirty="0">
                <a:latin typeface="Times New Roman" panose="02020603050405020304" pitchFamily="18" charset="0"/>
                <a:cs typeface="Times New Roman" panose="02020603050405020304" pitchFamily="18" charset="0"/>
              </a:rPr>
              <a:t>   Flexible plans that set out general guidelines, provide focus, yet allow discretion in implementation.</a:t>
            </a:r>
          </a:p>
        </p:txBody>
      </p:sp>
      <p:sp>
        <p:nvSpPr>
          <p:cNvPr id="3" name="Title 2">
            <a:extLst>
              <a:ext uri="{FF2B5EF4-FFF2-40B4-BE49-F238E27FC236}">
                <a16:creationId xmlns:a16="http://schemas.microsoft.com/office/drawing/2014/main" id="{133CBE58-9C4F-4067-AB48-9EA18A801D7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56207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E38C07-B334-4F6C-B1BA-DF026B5EE690}"/>
              </a:ext>
            </a:extLst>
          </p:cNvPr>
          <p:cNvSpPr>
            <a:spLocks noGrp="1"/>
          </p:cNvSpPr>
          <p:nvPr>
            <p:ph idx="1"/>
          </p:nvPr>
        </p:nvSpPr>
        <p:spPr/>
        <p:txBody>
          <a:bodyPr>
            <a:normAutofit/>
          </a:bodyPr>
          <a:lstStyle/>
          <a:p>
            <a:pPr algn="just">
              <a:buFont typeface="Wingdings" panose="05000000000000000000" pitchFamily="2" charset="2"/>
              <a:buChar char="q"/>
            </a:pPr>
            <a:r>
              <a:rPr lang="en-US" sz="2400" b="1" u="sng" dirty="0">
                <a:latin typeface="Times New Roman" panose="02020603050405020304" pitchFamily="18" charset="0"/>
                <a:cs typeface="Times New Roman" panose="02020603050405020304" pitchFamily="18" charset="0"/>
              </a:rPr>
              <a:t>Single-Use Plan</a:t>
            </a:r>
            <a:r>
              <a:rPr lang="en-US" sz="2400" dirty="0">
                <a:latin typeface="Times New Roman" panose="02020603050405020304" pitchFamily="18" charset="0"/>
                <a:cs typeface="Times New Roman" panose="02020603050405020304" pitchFamily="18" charset="0"/>
              </a:rPr>
              <a:t> </a:t>
            </a:r>
          </a:p>
          <a:p>
            <a:pPr marL="109728" indent="0" algn="just">
              <a:buNone/>
            </a:pPr>
            <a:r>
              <a:rPr lang="en-US" sz="2400" dirty="0">
                <a:latin typeface="Times New Roman" panose="02020603050405020304" pitchFamily="18" charset="0"/>
                <a:cs typeface="Times New Roman" panose="02020603050405020304" pitchFamily="18" charset="0"/>
              </a:rPr>
              <a:t>    A one-time plan specifically designed to meet the need of a unique situation.</a:t>
            </a:r>
          </a:p>
          <a:p>
            <a:pPr algn="just">
              <a:buFont typeface="Wingdings" panose="05000000000000000000" pitchFamily="2" charset="2"/>
              <a:buChar char="q"/>
            </a:pPr>
            <a:r>
              <a:rPr lang="en-US" sz="2400" b="1" u="sng" dirty="0">
                <a:latin typeface="Times New Roman" panose="02020603050405020304" pitchFamily="18" charset="0"/>
                <a:cs typeface="Times New Roman" panose="02020603050405020304" pitchFamily="18" charset="0"/>
              </a:rPr>
              <a:t>Standing Plans</a:t>
            </a:r>
            <a:r>
              <a:rPr lang="en-US" sz="2400" dirty="0">
                <a:latin typeface="Times New Roman" panose="02020603050405020304" pitchFamily="18" charset="0"/>
                <a:cs typeface="Times New Roman" panose="02020603050405020304" pitchFamily="18" charset="0"/>
              </a:rPr>
              <a:t> </a:t>
            </a:r>
          </a:p>
          <a:p>
            <a:pPr marL="109728" indent="0" algn="just">
              <a:buNone/>
            </a:pPr>
            <a:r>
              <a:rPr lang="en-US" sz="2400" dirty="0">
                <a:latin typeface="Times New Roman" panose="02020603050405020304" pitchFamily="18" charset="0"/>
                <a:cs typeface="Times New Roman" panose="02020603050405020304" pitchFamily="18" charset="0"/>
              </a:rPr>
              <a:t>  Ongoing plans that provide guidance for activities performed      repeatedly.</a:t>
            </a:r>
          </a:p>
        </p:txBody>
      </p:sp>
      <p:sp>
        <p:nvSpPr>
          <p:cNvPr id="3" name="Title 2">
            <a:extLst>
              <a:ext uri="{FF2B5EF4-FFF2-40B4-BE49-F238E27FC236}">
                <a16:creationId xmlns:a16="http://schemas.microsoft.com/office/drawing/2014/main" id="{BBE907FF-110D-4FAB-8C01-8E1D9FAD475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42410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CA8613-4179-4DC6-9462-E70A346F2F9C}"/>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Forecasting is the attempt to predict future outcomes based on past events and management insight.</a:t>
            </a:r>
            <a:endParaRPr lang="en-US" altLang="en-US" sz="2400" i="1"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Forecasting is a decision-making tool used by many businesses to help in budgeting, planning, and estimating future growth.</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3B3835"/>
                </a:solidFill>
                <a:latin typeface="Helvetica Neue"/>
              </a:rPr>
              <a:t> </a:t>
            </a:r>
            <a:r>
              <a:rPr lang="en-US" sz="2400" dirty="0">
                <a:solidFill>
                  <a:srgbClr val="3B3835"/>
                </a:solidFill>
                <a:latin typeface="Times New Roman" panose="02020603050405020304" pitchFamily="18" charset="0"/>
                <a:cs typeface="Times New Roman" panose="02020603050405020304" pitchFamily="18" charset="0"/>
              </a:rPr>
              <a:t>Forecasting is the technique of estimating the relevant future events and problems on the basis of past and present behavior or happenings. </a:t>
            </a:r>
            <a:endParaRPr lang="en-US" altLang="en-US" sz="2400" i="1" dirty="0">
              <a:solidFill>
                <a:schemeClr val="bg1"/>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5014C32-CD58-4301-AC47-ADFC87236C61}"/>
              </a:ext>
            </a:extLst>
          </p:cNvPr>
          <p:cNvSpPr>
            <a:spLocks noGrp="1"/>
          </p:cNvSpPr>
          <p:nvPr>
            <p:ph type="title"/>
          </p:nvPr>
        </p:nvSpPr>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FORECASTING</a:t>
            </a:r>
          </a:p>
        </p:txBody>
      </p:sp>
    </p:spTree>
    <p:extLst>
      <p:ext uri="{BB962C8B-B14F-4D97-AF65-F5344CB8AC3E}">
        <p14:creationId xmlns:p14="http://schemas.microsoft.com/office/powerpoint/2010/main" val="3848413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43A475-518E-4676-B781-88E0D53ADDF4}"/>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6BAA947E-BAF1-4294-8093-ADF79B27A1BC}"/>
              </a:ext>
            </a:extLst>
          </p:cNvPr>
          <p:cNvSpPr>
            <a:spLocks noGrp="1"/>
          </p:cNvSpPr>
          <p:nvPr>
            <p:ph type="title"/>
          </p:nvPr>
        </p:nvSpPr>
        <p:spPr/>
        <p:txBody>
          <a:bodyPr>
            <a:normAutofit fontScale="90000"/>
          </a:bodyPr>
          <a:lstStyle/>
          <a:p>
            <a:pPr algn="ctr"/>
            <a:r>
              <a:rPr lang="en-US" sz="4400" u="sng" dirty="0">
                <a:effectLst/>
                <a:latin typeface="Times New Roman" panose="02020603050405020304" pitchFamily="18" charset="0"/>
                <a:cs typeface="Times New Roman" panose="02020603050405020304" pitchFamily="18" charset="0"/>
              </a:rPr>
              <a:t>Techniques of Forecasting</a:t>
            </a:r>
            <a:br>
              <a:rPr lang="en-US" sz="4400" u="sng" dirty="0">
                <a:effectLst/>
                <a:latin typeface="Times New Roman" panose="02020603050405020304" pitchFamily="18" charset="0"/>
                <a:cs typeface="Times New Roman" panose="02020603050405020304" pitchFamily="18" charset="0"/>
              </a:rPr>
            </a:br>
            <a:endParaRPr lang="en-US" u="sng" dirty="0">
              <a:effectLst/>
            </a:endParaRPr>
          </a:p>
        </p:txBody>
      </p:sp>
      <p:sp>
        <p:nvSpPr>
          <p:cNvPr id="7" name="Rectangle 6">
            <a:extLst>
              <a:ext uri="{FF2B5EF4-FFF2-40B4-BE49-F238E27FC236}">
                <a16:creationId xmlns:a16="http://schemas.microsoft.com/office/drawing/2014/main" id="{1BD08835-7404-4003-8629-CEF4A5421331}"/>
              </a:ext>
            </a:extLst>
          </p:cNvPr>
          <p:cNvSpPr/>
          <p:nvPr/>
        </p:nvSpPr>
        <p:spPr>
          <a:xfrm>
            <a:off x="2954215" y="1570038"/>
            <a:ext cx="3657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Techniques of Forecasting</a:t>
            </a:r>
          </a:p>
        </p:txBody>
      </p:sp>
      <p:sp>
        <p:nvSpPr>
          <p:cNvPr id="8" name="Rectangle 7">
            <a:extLst>
              <a:ext uri="{FF2B5EF4-FFF2-40B4-BE49-F238E27FC236}">
                <a16:creationId xmlns:a16="http://schemas.microsoft.com/office/drawing/2014/main" id="{D9F81FB7-E318-4566-BA9D-F8E826600ACE}"/>
              </a:ext>
            </a:extLst>
          </p:cNvPr>
          <p:cNvSpPr/>
          <p:nvPr/>
        </p:nvSpPr>
        <p:spPr>
          <a:xfrm>
            <a:off x="1113971" y="2551205"/>
            <a:ext cx="2438400" cy="5181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Qualitative </a:t>
            </a:r>
          </a:p>
          <a:p>
            <a:pPr algn="ctr"/>
            <a:r>
              <a:rPr lang="en-US" sz="2000" dirty="0">
                <a:latin typeface="Times New Roman" panose="02020603050405020304" pitchFamily="18" charset="0"/>
                <a:cs typeface="Times New Roman" panose="02020603050405020304" pitchFamily="18" charset="0"/>
              </a:rPr>
              <a:t>Method</a:t>
            </a:r>
          </a:p>
        </p:txBody>
      </p:sp>
      <p:sp>
        <p:nvSpPr>
          <p:cNvPr id="9" name="Rectangle 8">
            <a:extLst>
              <a:ext uri="{FF2B5EF4-FFF2-40B4-BE49-F238E27FC236}">
                <a16:creationId xmlns:a16="http://schemas.microsoft.com/office/drawing/2014/main" id="{946CE18D-8115-4DF7-BA85-90D7CE6C75CB}"/>
              </a:ext>
            </a:extLst>
          </p:cNvPr>
          <p:cNvSpPr/>
          <p:nvPr/>
        </p:nvSpPr>
        <p:spPr>
          <a:xfrm>
            <a:off x="5943600" y="2554194"/>
            <a:ext cx="22860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Quantitative Method</a:t>
            </a:r>
          </a:p>
        </p:txBody>
      </p:sp>
      <p:cxnSp>
        <p:nvCxnSpPr>
          <p:cNvPr id="11" name="Straight Connector 10">
            <a:extLst>
              <a:ext uri="{FF2B5EF4-FFF2-40B4-BE49-F238E27FC236}">
                <a16:creationId xmlns:a16="http://schemas.microsoft.com/office/drawing/2014/main" id="{CB009976-917F-4CEC-B33E-D0CAA7C38A53}"/>
              </a:ext>
            </a:extLst>
          </p:cNvPr>
          <p:cNvCxnSpPr/>
          <p:nvPr/>
        </p:nvCxnSpPr>
        <p:spPr>
          <a:xfrm>
            <a:off x="3276600" y="2099025"/>
            <a:ext cx="0" cy="466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7333942-8230-42AA-97C7-B3D327C72F00}"/>
              </a:ext>
            </a:extLst>
          </p:cNvPr>
          <p:cNvCxnSpPr/>
          <p:nvPr/>
        </p:nvCxnSpPr>
        <p:spPr>
          <a:xfrm>
            <a:off x="6172200" y="2193224"/>
            <a:ext cx="0" cy="71596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118AEEA-CB0B-4E65-9573-19EEBE84BAC5}"/>
              </a:ext>
            </a:extLst>
          </p:cNvPr>
          <p:cNvSpPr/>
          <p:nvPr/>
        </p:nvSpPr>
        <p:spPr>
          <a:xfrm>
            <a:off x="1157514" y="3191256"/>
            <a:ext cx="243840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Grass Roots</a:t>
            </a:r>
          </a:p>
        </p:txBody>
      </p:sp>
      <p:sp>
        <p:nvSpPr>
          <p:cNvPr id="16" name="Rectangle 15">
            <a:extLst>
              <a:ext uri="{FF2B5EF4-FFF2-40B4-BE49-F238E27FC236}">
                <a16:creationId xmlns:a16="http://schemas.microsoft.com/office/drawing/2014/main" id="{F4FE3491-6183-4560-8F0C-330DA765CE49}"/>
              </a:ext>
            </a:extLst>
          </p:cNvPr>
          <p:cNvSpPr/>
          <p:nvPr/>
        </p:nvSpPr>
        <p:spPr>
          <a:xfrm>
            <a:off x="1143000" y="3819461"/>
            <a:ext cx="243840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Market Research</a:t>
            </a:r>
          </a:p>
        </p:txBody>
      </p:sp>
      <p:sp>
        <p:nvSpPr>
          <p:cNvPr id="18" name="Rectangle 17">
            <a:extLst>
              <a:ext uri="{FF2B5EF4-FFF2-40B4-BE49-F238E27FC236}">
                <a16:creationId xmlns:a16="http://schemas.microsoft.com/office/drawing/2014/main" id="{2B572232-0D75-4B1A-832E-A393ED17D94A}"/>
              </a:ext>
            </a:extLst>
          </p:cNvPr>
          <p:cNvSpPr/>
          <p:nvPr/>
        </p:nvSpPr>
        <p:spPr>
          <a:xfrm>
            <a:off x="1157514" y="4447666"/>
            <a:ext cx="243840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bg1"/>
                </a:solidFill>
                <a:latin typeface="Times New Roman" panose="02020603050405020304" pitchFamily="18" charset="0"/>
                <a:cs typeface="Times New Roman" panose="02020603050405020304" pitchFamily="18" charset="0"/>
              </a:rPr>
              <a:t>Panel Consensus</a:t>
            </a:r>
            <a:endParaRPr lang="en-US" sz="2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95F114EC-194E-4860-BC94-B756B4755D6C}"/>
              </a:ext>
            </a:extLst>
          </p:cNvPr>
          <p:cNvSpPr/>
          <p:nvPr/>
        </p:nvSpPr>
        <p:spPr>
          <a:xfrm>
            <a:off x="5910943" y="3189032"/>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bg1"/>
                </a:solidFill>
                <a:latin typeface="Times New Roman" panose="02020603050405020304" pitchFamily="18" charset="0"/>
                <a:cs typeface="Times New Roman" panose="02020603050405020304" pitchFamily="18" charset="0"/>
              </a:rPr>
              <a:t>Time Series</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ACE02CE-4F41-49C3-BE00-FFE2D6102020}"/>
              </a:ext>
            </a:extLst>
          </p:cNvPr>
          <p:cNvSpPr/>
          <p:nvPr/>
        </p:nvSpPr>
        <p:spPr>
          <a:xfrm>
            <a:off x="5943600" y="3819461"/>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bg1"/>
                </a:solidFill>
                <a:latin typeface="Times New Roman" panose="02020603050405020304" pitchFamily="18" charset="0"/>
                <a:cs typeface="Times New Roman" panose="02020603050405020304" pitchFamily="18" charset="0"/>
              </a:rPr>
              <a:t>Causal Relationship</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51DC690-26EE-4E58-9231-4837607E3337}"/>
              </a:ext>
            </a:extLst>
          </p:cNvPr>
          <p:cNvSpPr/>
          <p:nvPr/>
        </p:nvSpPr>
        <p:spPr>
          <a:xfrm>
            <a:off x="5943600" y="4389991"/>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bg1"/>
                </a:solidFill>
                <a:latin typeface="Times New Roman" panose="02020603050405020304" pitchFamily="18" charset="0"/>
                <a:cs typeface="Times New Roman" panose="02020603050405020304" pitchFamily="18" charset="0"/>
              </a:rPr>
              <a:t>Simulation</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5869050-7B25-4BA9-A6AA-E5E40189753A}"/>
              </a:ext>
            </a:extLst>
          </p:cNvPr>
          <p:cNvSpPr/>
          <p:nvPr/>
        </p:nvSpPr>
        <p:spPr>
          <a:xfrm>
            <a:off x="1113971" y="5075871"/>
            <a:ext cx="2438400" cy="466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bg1"/>
                </a:solidFill>
                <a:latin typeface="Times New Roman" panose="02020603050405020304" pitchFamily="18" charset="0"/>
                <a:cs typeface="Times New Roman" panose="02020603050405020304" pitchFamily="18" charset="0"/>
              </a:rPr>
              <a:t>Historical Analogy</a:t>
            </a:r>
            <a:endParaRPr lang="en-US"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74EE962-E177-4E55-BAA9-9A0484E49F2F}"/>
              </a:ext>
            </a:extLst>
          </p:cNvPr>
          <p:cNvSpPr/>
          <p:nvPr/>
        </p:nvSpPr>
        <p:spPr>
          <a:xfrm>
            <a:off x="1139929" y="5682490"/>
            <a:ext cx="2362200" cy="466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bg1"/>
                </a:solidFill>
                <a:latin typeface="Times New Roman" panose="02020603050405020304" pitchFamily="18" charset="0"/>
                <a:cs typeface="Times New Roman" panose="02020603050405020304" pitchFamily="18" charset="0"/>
              </a:rPr>
              <a:t>Delphi Method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483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44FDDF-FEEE-4BFE-B5C3-EB8C92D45679}"/>
              </a:ext>
            </a:extLst>
          </p:cNvPr>
          <p:cNvSpPr>
            <a:spLocks noGrp="1"/>
          </p:cNvSpPr>
          <p:nvPr>
            <p:ph idx="1"/>
          </p:nvPr>
        </p:nvSpPr>
        <p:spPr>
          <a:xfrm>
            <a:off x="304800" y="990600"/>
            <a:ext cx="8229600" cy="6062472"/>
          </a:xfrm>
        </p:spPr>
        <p:txBody>
          <a:bodyPr>
            <a:noAutofit/>
          </a:bodyPr>
          <a:lstStyle/>
          <a:p>
            <a:pPr algn="just">
              <a:spcBef>
                <a:spcPct val="75000"/>
              </a:spcBef>
              <a:buFont typeface="Wingdings" panose="05000000000000000000" pitchFamily="2" charset="2"/>
              <a:buChar char="q"/>
            </a:pPr>
            <a:r>
              <a:rPr lang="en-US" altLang="en-US" sz="2400" b="1" i="1" u="sng" dirty="0">
                <a:latin typeface="Times New Roman" panose="02020603050405020304" pitchFamily="18" charset="0"/>
                <a:cs typeface="Times New Roman" panose="02020603050405020304" pitchFamily="18" charset="0"/>
              </a:rPr>
              <a:t>Grass Roots</a:t>
            </a:r>
            <a:r>
              <a:rPr lang="en-US" altLang="en-US" sz="2400" dirty="0">
                <a:latin typeface="Times New Roman" panose="02020603050405020304" pitchFamily="18" charset="0"/>
                <a:cs typeface="Times New Roman" panose="02020603050405020304" pitchFamily="18" charset="0"/>
              </a:rPr>
              <a:t>: deriving future demand by asking the person closest to the customer.</a:t>
            </a:r>
          </a:p>
          <a:p>
            <a:pPr algn="just">
              <a:spcBef>
                <a:spcPct val="75000"/>
              </a:spcBef>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M</a:t>
            </a:r>
            <a:r>
              <a:rPr lang="en-US" altLang="en-US" sz="2400" b="1" i="1" u="sng" dirty="0">
                <a:latin typeface="Times New Roman" panose="02020603050405020304" pitchFamily="18" charset="0"/>
                <a:cs typeface="Times New Roman" panose="02020603050405020304" pitchFamily="18" charset="0"/>
              </a:rPr>
              <a:t>arket Research</a:t>
            </a:r>
            <a:r>
              <a:rPr lang="en-US" altLang="en-US" sz="2400" dirty="0">
                <a:latin typeface="Times New Roman" panose="02020603050405020304" pitchFamily="18" charset="0"/>
                <a:cs typeface="Times New Roman" panose="02020603050405020304" pitchFamily="18" charset="0"/>
              </a:rPr>
              <a:t>: trying to identify customer habits; new product ideas.</a:t>
            </a:r>
          </a:p>
          <a:p>
            <a:pPr algn="just">
              <a:spcBef>
                <a:spcPct val="75000"/>
              </a:spcBef>
              <a:buFont typeface="Wingdings" panose="05000000000000000000" pitchFamily="2" charset="2"/>
              <a:buChar char="q"/>
            </a:pPr>
            <a:r>
              <a:rPr lang="en-US" altLang="en-US" sz="2400" b="1" i="1" u="sng" dirty="0">
                <a:latin typeface="Times New Roman" panose="02020603050405020304" pitchFamily="18" charset="0"/>
                <a:cs typeface="Times New Roman" panose="02020603050405020304" pitchFamily="18" charset="0"/>
              </a:rPr>
              <a:t>Panel Consensus</a:t>
            </a:r>
            <a:r>
              <a:rPr lang="en-US" altLang="en-US" sz="2400" dirty="0">
                <a:latin typeface="Times New Roman" panose="02020603050405020304" pitchFamily="18" charset="0"/>
                <a:cs typeface="Times New Roman" panose="02020603050405020304" pitchFamily="18" charset="0"/>
              </a:rPr>
              <a:t>: bringing the internal members or experts from all level in the company together, and have a open discussion about a product deriving future estimations from the panel of experts in the area.</a:t>
            </a:r>
          </a:p>
          <a:p>
            <a:pPr algn="just">
              <a:spcBef>
                <a:spcPct val="75000"/>
              </a:spcBef>
              <a:buFont typeface="Wingdings" panose="05000000000000000000" pitchFamily="2" charset="2"/>
              <a:buChar char="q"/>
            </a:pPr>
            <a:r>
              <a:rPr lang="en-US" altLang="en-US" sz="2400" b="1" i="1" u="sng" dirty="0">
                <a:latin typeface="Times New Roman" panose="02020603050405020304" pitchFamily="18" charset="0"/>
                <a:cs typeface="Times New Roman" panose="02020603050405020304" pitchFamily="18" charset="0"/>
              </a:rPr>
              <a:t>Historical Analogy</a:t>
            </a:r>
            <a:r>
              <a:rPr lang="en-US" altLang="en-US" sz="2400" dirty="0">
                <a:latin typeface="Times New Roman" panose="02020603050405020304" pitchFamily="18" charset="0"/>
                <a:cs typeface="Times New Roman" panose="02020603050405020304" pitchFamily="18" charset="0"/>
              </a:rPr>
              <a:t>: identifying another similar market.</a:t>
            </a:r>
          </a:p>
          <a:p>
            <a:pPr algn="just">
              <a:spcBef>
                <a:spcPct val="75000"/>
              </a:spcBef>
              <a:buFont typeface="Wingdings" panose="05000000000000000000" pitchFamily="2" charset="2"/>
              <a:buChar char="q"/>
            </a:pPr>
            <a:r>
              <a:rPr lang="en-US" altLang="en-US" sz="2400" b="1" i="1" u="sng" dirty="0">
                <a:latin typeface="Times New Roman" panose="02020603050405020304" pitchFamily="18" charset="0"/>
                <a:cs typeface="Times New Roman" panose="02020603050405020304" pitchFamily="18" charset="0"/>
              </a:rPr>
              <a:t>Delphi Method</a:t>
            </a:r>
            <a:r>
              <a:rPr lang="en-US" altLang="en-US" sz="2400" dirty="0">
                <a:latin typeface="Times New Roman" panose="02020603050405020304" pitchFamily="18" charset="0"/>
                <a:cs typeface="Times New Roman" panose="02020603050405020304" pitchFamily="18" charset="0"/>
              </a:rPr>
              <a:t>: based on the results of several rounds of questionnaires sent to a panel of experts. Several rounds of questionnaires are sent out, and the different responses are aggregated and shared with the group after each round.</a:t>
            </a:r>
          </a:p>
        </p:txBody>
      </p:sp>
      <p:sp>
        <p:nvSpPr>
          <p:cNvPr id="3" name="Title 2">
            <a:extLst>
              <a:ext uri="{FF2B5EF4-FFF2-40B4-BE49-F238E27FC236}">
                <a16:creationId xmlns:a16="http://schemas.microsoft.com/office/drawing/2014/main" id="{FF6138E3-9027-4028-B3BF-159A9289CD2B}"/>
              </a:ext>
            </a:extLst>
          </p:cNvPr>
          <p:cNvSpPr>
            <a:spLocks noGrp="1"/>
          </p:cNvSpPr>
          <p:nvPr>
            <p:ph type="title"/>
          </p:nvPr>
        </p:nvSpPr>
        <p:spPr>
          <a:xfrm>
            <a:off x="463062" y="152400"/>
            <a:ext cx="8229600" cy="1143000"/>
          </a:xfrm>
        </p:spPr>
        <p:txBody>
          <a:bodyPr/>
          <a:lstStyle/>
          <a:p>
            <a:pPr algn="ctr"/>
            <a:r>
              <a:rPr lang="en-US" u="sng" dirty="0">
                <a:solidFill>
                  <a:schemeClr val="tx1"/>
                </a:solidFill>
                <a:effectLst/>
              </a:rPr>
              <a:t>Qualitative Methods</a:t>
            </a:r>
          </a:p>
        </p:txBody>
      </p:sp>
    </p:spTree>
    <p:extLst>
      <p:ext uri="{BB962C8B-B14F-4D97-AF65-F5344CB8AC3E}">
        <p14:creationId xmlns:p14="http://schemas.microsoft.com/office/powerpoint/2010/main" val="122772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57DA99-AAE0-4F21-9145-0C55CDC6EAB6}"/>
              </a:ext>
            </a:extLst>
          </p:cNvPr>
          <p:cNvSpPr>
            <a:spLocks noGrp="1"/>
          </p:cNvSpPr>
          <p:nvPr>
            <p:ph idx="1"/>
          </p:nvPr>
        </p:nvSpPr>
        <p:spPr/>
        <p:txBody>
          <a:bodyPr>
            <a:noAutofit/>
          </a:bodyPr>
          <a:lstStyle/>
          <a:p>
            <a:pPr>
              <a:spcBef>
                <a:spcPct val="75000"/>
              </a:spcBef>
              <a:buFont typeface="Wingdings" panose="05000000000000000000" pitchFamily="2" charset="2"/>
              <a:buChar char="q"/>
            </a:pPr>
            <a:r>
              <a:rPr lang="en-US" altLang="en-US" sz="2400" b="1" i="1" u="sng" dirty="0">
                <a:latin typeface="Times New Roman" panose="02020603050405020304" pitchFamily="18" charset="0"/>
                <a:cs typeface="Times New Roman" panose="02020603050405020304" pitchFamily="18" charset="0"/>
              </a:rPr>
              <a:t>Time Series</a:t>
            </a:r>
            <a:r>
              <a:rPr lang="en-US" altLang="en-US" sz="2400" dirty="0">
                <a:latin typeface="Times New Roman" panose="02020603050405020304" pitchFamily="18" charset="0"/>
                <a:cs typeface="Times New Roman" panose="02020603050405020304" pitchFamily="18" charset="0"/>
              </a:rPr>
              <a:t>: models that predict future demand based on past history trends</a:t>
            </a:r>
          </a:p>
          <a:p>
            <a:pPr>
              <a:spcBef>
                <a:spcPct val="75000"/>
              </a:spcBef>
              <a:buFont typeface="Wingdings" panose="05000000000000000000" pitchFamily="2" charset="2"/>
              <a:buChar char="q"/>
            </a:pPr>
            <a:r>
              <a:rPr lang="en-US" altLang="en-US" sz="2400" b="1" i="1" u="sng" dirty="0">
                <a:latin typeface="Times New Roman" panose="02020603050405020304" pitchFamily="18" charset="0"/>
                <a:cs typeface="Times New Roman" panose="02020603050405020304" pitchFamily="18" charset="0"/>
              </a:rPr>
              <a:t>Causal Relationship</a:t>
            </a:r>
            <a:r>
              <a:rPr lang="en-US" altLang="en-US" sz="2400" dirty="0">
                <a:latin typeface="Times New Roman" panose="02020603050405020304" pitchFamily="18" charset="0"/>
                <a:cs typeface="Times New Roman" panose="02020603050405020304" pitchFamily="18" charset="0"/>
              </a:rPr>
              <a:t>: models that use statistical techniques to establish relationships between </a:t>
            </a:r>
            <a:r>
              <a:rPr lang="en-US" sz="2400" dirty="0">
                <a:latin typeface="Times New Roman" panose="02020603050405020304" pitchFamily="18" charset="0"/>
                <a:cs typeface="Times New Roman" panose="02020603050405020304" pitchFamily="18" charset="0"/>
              </a:rPr>
              <a:t>a dependent variable and one or more independent variables</a:t>
            </a:r>
            <a:endParaRPr lang="en-US" altLang="en-US" sz="2400" dirty="0">
              <a:latin typeface="Times New Roman" panose="02020603050405020304" pitchFamily="18" charset="0"/>
              <a:cs typeface="Times New Roman" panose="02020603050405020304" pitchFamily="18" charset="0"/>
            </a:endParaRPr>
          </a:p>
          <a:p>
            <a:pPr>
              <a:spcBef>
                <a:spcPct val="75000"/>
              </a:spcBef>
              <a:buFont typeface="Wingdings" panose="05000000000000000000" pitchFamily="2" charset="2"/>
              <a:buChar char="q"/>
            </a:pPr>
            <a:r>
              <a:rPr lang="en-US" altLang="en-US" sz="2400" b="1" i="1" u="sng" dirty="0">
                <a:latin typeface="Times New Roman" panose="02020603050405020304" pitchFamily="18" charset="0"/>
                <a:cs typeface="Times New Roman" panose="02020603050405020304" pitchFamily="18" charset="0"/>
              </a:rPr>
              <a:t>Simulation</a:t>
            </a:r>
            <a:r>
              <a:rPr lang="en-US"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technique where several forecast methods are compared to each other. The method which most closely reflects the actual outcome is then selected to use when calculating the base forecast for the next period. This selection is made each time forecasting is done.</a:t>
            </a:r>
          </a:p>
        </p:txBody>
      </p:sp>
      <p:sp>
        <p:nvSpPr>
          <p:cNvPr id="3" name="Title 2">
            <a:extLst>
              <a:ext uri="{FF2B5EF4-FFF2-40B4-BE49-F238E27FC236}">
                <a16:creationId xmlns:a16="http://schemas.microsoft.com/office/drawing/2014/main" id="{C74214B5-0F12-444B-A1D6-DC9B3D25CCF9}"/>
              </a:ext>
            </a:extLst>
          </p:cNvPr>
          <p:cNvSpPr>
            <a:spLocks noGrp="1"/>
          </p:cNvSpPr>
          <p:nvPr>
            <p:ph type="title"/>
          </p:nvPr>
        </p:nvSpPr>
        <p:spPr/>
        <p:txBody>
          <a:bodyPr/>
          <a:lstStyle/>
          <a:p>
            <a:r>
              <a:rPr lang="en-US" u="sng" dirty="0">
                <a:effectLst/>
              </a:rPr>
              <a:t>Quantitative Methods</a:t>
            </a:r>
          </a:p>
        </p:txBody>
      </p:sp>
    </p:spTree>
    <p:extLst>
      <p:ext uri="{BB962C8B-B14F-4D97-AF65-F5344CB8AC3E}">
        <p14:creationId xmlns:p14="http://schemas.microsoft.com/office/powerpoint/2010/main" val="354417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534400" cy="6477000"/>
          </a:xfrm>
        </p:spPr>
        <p:txBody>
          <a:bodyPr>
            <a:noAutofit/>
          </a:bodyPr>
          <a:lstStyle/>
          <a:p>
            <a:pPr>
              <a:buNone/>
            </a:pPr>
            <a:r>
              <a:rPr lang="en-US" sz="4000" b="1" u="sng" dirty="0">
                <a:latin typeface="Times New Roman" panose="02020603050405020304" pitchFamily="18" charset="0"/>
                <a:cs typeface="Times New Roman" pitchFamily="18" charset="0"/>
              </a:rPr>
              <a:t>Features of Management</a:t>
            </a:r>
          </a:p>
          <a:p>
            <a:pPr>
              <a:buNone/>
            </a:pPr>
            <a:endParaRPr lang="en-US" sz="2400" b="1" u="sng" dirty="0">
              <a:latin typeface="Times New Roman" panose="02020603050405020304" pitchFamily="18" charset="0"/>
              <a:cs typeface="Times New Roman" pitchFamily="18" charset="0"/>
            </a:endParaRPr>
          </a:p>
          <a:p>
            <a:pPr>
              <a:buFont typeface="Wingdings" pitchFamily="2" charset="2"/>
              <a:buChar char="Ø"/>
            </a:pPr>
            <a:r>
              <a:rPr lang="en-US" sz="2400" b="1" u="sng" dirty="0">
                <a:latin typeface="Times New Roman" panose="02020603050405020304" pitchFamily="18" charset="0"/>
                <a:cs typeface="Times New Roman" pitchFamily="18" charset="0"/>
              </a:rPr>
              <a:t>Organized activities-  </a:t>
            </a:r>
            <a:r>
              <a:rPr lang="en-US" sz="2400" dirty="0">
                <a:latin typeface="Times New Roman" panose="02020603050405020304" pitchFamily="18" charset="0"/>
                <a:cs typeface="Times New Roman" pitchFamily="18" charset="0"/>
              </a:rPr>
              <a:t>without organize activities two groups of people can not be involve in the performance of activities. </a:t>
            </a:r>
            <a:r>
              <a:rPr lang="en-US" sz="2400" b="1" dirty="0">
                <a:latin typeface="Times New Roman" panose="02020603050405020304" pitchFamily="18" charset="0"/>
                <a:cs typeface="Times New Roman" pitchFamily="18" charset="0"/>
              </a:rPr>
              <a:t>E.g., Iron Steel Company, NGO’s.</a:t>
            </a:r>
          </a:p>
          <a:p>
            <a:pPr>
              <a:buFont typeface="Wingdings" pitchFamily="2" charset="2"/>
              <a:buChar char="Ø"/>
            </a:pPr>
            <a:r>
              <a:rPr lang="en-US" sz="2400" b="1" u="sng" dirty="0">
                <a:latin typeface="Times New Roman" panose="02020603050405020304" pitchFamily="18" charset="0"/>
                <a:cs typeface="Times New Roman" pitchFamily="18" charset="0"/>
              </a:rPr>
              <a:t>Existence of objectives- </a:t>
            </a:r>
            <a:r>
              <a:rPr lang="en-US" sz="2400" dirty="0">
                <a:latin typeface="Times New Roman" panose="02020603050405020304" pitchFamily="18" charset="0"/>
                <a:cs typeface="Times New Roman" pitchFamily="18" charset="0"/>
              </a:rPr>
              <a:t>an objective or set of objectives should exist towards which</a:t>
            </a:r>
            <a:r>
              <a:rPr lang="en-US" sz="2400" b="1" dirty="0">
                <a:latin typeface="Times New Roman" panose="02020603050405020304" pitchFamily="18" charset="0"/>
                <a:cs typeface="Times New Roman" pitchFamily="18" charset="0"/>
              </a:rPr>
              <a:t> </a:t>
            </a:r>
            <a:r>
              <a:rPr lang="en-US" sz="2400" dirty="0">
                <a:latin typeface="Times New Roman" panose="02020603050405020304" pitchFamily="18" charset="0"/>
                <a:cs typeface="Times New Roman" pitchFamily="18" charset="0"/>
              </a:rPr>
              <a:t>the organized group, activities are directed without objective, it is difficult to defines the direction.</a:t>
            </a:r>
          </a:p>
          <a:p>
            <a:pPr>
              <a:buFont typeface="Wingdings" pitchFamily="2" charset="2"/>
              <a:buChar char="Ø"/>
            </a:pPr>
            <a:r>
              <a:rPr lang="en-US" sz="2400" b="1" u="sng" dirty="0">
                <a:latin typeface="Times New Roman" panose="02020603050405020304" pitchFamily="18" charset="0"/>
                <a:cs typeface="Times New Roman" pitchFamily="18" charset="0"/>
              </a:rPr>
              <a:t>Relationship among resources- </a:t>
            </a:r>
            <a:r>
              <a:rPr lang="en-US" sz="2400" dirty="0">
                <a:latin typeface="Times New Roman" panose="02020603050405020304" pitchFamily="18" charset="0"/>
                <a:cs typeface="Times New Roman" pitchFamily="18" charset="0"/>
              </a:rPr>
              <a:t>organize activities man to achieve common goals to establish certain relationship among their available resources, which includes man, money, material and machine.</a:t>
            </a:r>
          </a:p>
          <a:p>
            <a:pPr>
              <a:buFont typeface="Wingdings" pitchFamily="2" charset="2"/>
              <a:buChar char="Ø"/>
            </a:pPr>
            <a:r>
              <a:rPr lang="en-US" sz="2400" b="1" u="sng" dirty="0">
                <a:latin typeface="Times New Roman" panose="02020603050405020304" pitchFamily="18" charset="0"/>
                <a:cs typeface="Times New Roman" pitchFamily="18" charset="0"/>
              </a:rPr>
              <a:t>Working with and through people- </a:t>
            </a:r>
            <a:r>
              <a:rPr lang="en-US" sz="2400" dirty="0">
                <a:latin typeface="Times New Roman" panose="02020603050405020304" pitchFamily="18" charset="0"/>
                <a:cs typeface="Times New Roman" pitchFamily="18" charset="0"/>
              </a:rPr>
              <a:t>a sizeable proportions of management principles relates to how human being can be put for better efforts in the organization.</a:t>
            </a:r>
          </a:p>
          <a:p>
            <a:pP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DECDAC-DF7F-42A7-9A85-643258ADB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458200" cy="4343400"/>
          </a:xfrm>
        </p:spPr>
      </p:pic>
      <p:sp>
        <p:nvSpPr>
          <p:cNvPr id="3" name="Title 2">
            <a:extLst>
              <a:ext uri="{FF2B5EF4-FFF2-40B4-BE49-F238E27FC236}">
                <a16:creationId xmlns:a16="http://schemas.microsoft.com/office/drawing/2014/main" id="{CFEC2BAB-6D2E-42D0-9F0D-DC0175026103}"/>
              </a:ext>
            </a:extLst>
          </p:cNvPr>
          <p:cNvSpPr>
            <a:spLocks noGrp="1"/>
          </p:cNvSpPr>
          <p:nvPr>
            <p:ph type="title"/>
          </p:nvPr>
        </p:nvSpPr>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CASE STUDY</a:t>
            </a:r>
          </a:p>
        </p:txBody>
      </p:sp>
    </p:spTree>
    <p:extLst>
      <p:ext uri="{BB962C8B-B14F-4D97-AF65-F5344CB8AC3E}">
        <p14:creationId xmlns:p14="http://schemas.microsoft.com/office/powerpoint/2010/main" val="997639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DC13D9-7AAA-4014-82C8-A44CC6BF67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664677" cy="4038600"/>
          </a:xfrm>
        </p:spPr>
      </p:pic>
      <p:sp>
        <p:nvSpPr>
          <p:cNvPr id="3" name="Title 2">
            <a:extLst>
              <a:ext uri="{FF2B5EF4-FFF2-40B4-BE49-F238E27FC236}">
                <a16:creationId xmlns:a16="http://schemas.microsoft.com/office/drawing/2014/main" id="{9FB0FA96-7BE1-40C4-ABAA-6F9BBE47A4BD}"/>
              </a:ext>
            </a:extLst>
          </p:cNvPr>
          <p:cNvSpPr>
            <a:spLocks noGrp="1"/>
          </p:cNvSpPr>
          <p:nvPr>
            <p:ph type="title"/>
          </p:nvPr>
        </p:nvSpPr>
        <p:spPr/>
        <p:txBody>
          <a:bodyPr/>
          <a:lstStyle/>
          <a:p>
            <a:pPr algn="ctr"/>
            <a:r>
              <a:rPr lang="en-US" u="sng" dirty="0">
                <a:effectLst/>
                <a:latin typeface="Times New Roman" panose="02020603050405020304" pitchFamily="18" charset="0"/>
                <a:cs typeface="Times New Roman" panose="02020603050405020304" pitchFamily="18" charset="0"/>
              </a:rPr>
              <a:t>CASE STUDY</a:t>
            </a:r>
          </a:p>
        </p:txBody>
      </p:sp>
    </p:spTree>
    <p:extLst>
      <p:ext uri="{BB962C8B-B14F-4D97-AF65-F5344CB8AC3E}">
        <p14:creationId xmlns:p14="http://schemas.microsoft.com/office/powerpoint/2010/main" val="558041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402C3F-25FD-403E-B239-C13574097E41}"/>
              </a:ext>
            </a:extLst>
          </p:cNvPr>
          <p:cNvSpPr>
            <a:spLocks noGrp="1"/>
          </p:cNvSpPr>
          <p:nvPr>
            <p:ph idx="1"/>
          </p:nvPr>
        </p:nvSpPr>
        <p:spPr>
          <a:xfrm>
            <a:off x="457200" y="1066800"/>
            <a:ext cx="8229600" cy="5105400"/>
          </a:xfrm>
        </p:spPr>
        <p:txBody>
          <a:bodyPr>
            <a:noAutofit/>
          </a:bodyPr>
          <a:lstStyle/>
          <a:p>
            <a:pPr>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The word ‘organize’ means placement of ideas, objects or people in a correct order so that they are easily available whenever required.</a:t>
            </a:r>
          </a:p>
          <a:p>
            <a:pPr>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In management, it represents all those activities that result in the formal assigning of tasks, authority &amp; responsibility to groups and individuals.</a:t>
            </a:r>
          </a:p>
          <a:p>
            <a:pPr>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Organization involves two or more people with ideas and resources, working together in a structured, formal environment to achieve common goals.</a:t>
            </a:r>
          </a:p>
          <a:p>
            <a:pPr>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It is a social and managerial system with a clearly defined boundary, which pursues collective goals through planning, hiring the human resources, directing their effort and controlling the performance. </a:t>
            </a:r>
          </a:p>
          <a:p>
            <a:pPr>
              <a:buFont typeface="Wingdings" panose="05000000000000000000" pitchFamily="2" charset="2"/>
              <a:buChar char="q"/>
            </a:pPr>
            <a:endParaRPr lang="en-US" alt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4287D14-C5FE-40C1-B769-854C1A6F6648}"/>
              </a:ext>
            </a:extLst>
          </p:cNvPr>
          <p:cNvSpPr>
            <a:spLocks noGrp="1"/>
          </p:cNvSpPr>
          <p:nvPr>
            <p:ph type="title"/>
          </p:nvPr>
        </p:nvSpPr>
        <p:spPr/>
        <p:txBody>
          <a:bodyPr/>
          <a:lstStyle/>
          <a:p>
            <a:pPr algn="ctr"/>
            <a:r>
              <a:rPr lang="en-US" u="sng" dirty="0">
                <a:effectLst/>
              </a:rPr>
              <a:t>ORGANISING</a:t>
            </a:r>
          </a:p>
        </p:txBody>
      </p:sp>
    </p:spTree>
    <p:extLst>
      <p:ext uri="{BB962C8B-B14F-4D97-AF65-F5344CB8AC3E}">
        <p14:creationId xmlns:p14="http://schemas.microsoft.com/office/powerpoint/2010/main" val="3545334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A3E786-FF8D-4594-90E4-9D5B94EA7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81137"/>
            <a:ext cx="8229600" cy="5180677"/>
          </a:xfrm>
        </p:spPr>
      </p:pic>
      <p:sp>
        <p:nvSpPr>
          <p:cNvPr id="3" name="Title 2">
            <a:extLst>
              <a:ext uri="{FF2B5EF4-FFF2-40B4-BE49-F238E27FC236}">
                <a16:creationId xmlns:a16="http://schemas.microsoft.com/office/drawing/2014/main" id="{7E0A824B-0056-4781-AF22-C3AA5BFFB82C}"/>
              </a:ext>
            </a:extLst>
          </p:cNvPr>
          <p:cNvSpPr>
            <a:spLocks noGrp="1"/>
          </p:cNvSpPr>
          <p:nvPr>
            <p:ph type="title"/>
          </p:nvPr>
        </p:nvSpPr>
        <p:spPr/>
        <p:txBody>
          <a:bodyPr/>
          <a:lstStyle/>
          <a:p>
            <a:r>
              <a:rPr lang="en-US" u="sng" dirty="0">
                <a:effectLst/>
                <a:latin typeface="Times New Roman" panose="02020603050405020304" pitchFamily="18" charset="0"/>
                <a:cs typeface="Times New Roman" panose="02020603050405020304" pitchFamily="18" charset="0"/>
              </a:rPr>
              <a:t>PROCESS OF ORGANIZING</a:t>
            </a:r>
            <a:endParaRPr lang="en-US" dirty="0"/>
          </a:p>
        </p:txBody>
      </p:sp>
    </p:spTree>
    <p:extLst>
      <p:ext uri="{BB962C8B-B14F-4D97-AF65-F5344CB8AC3E}">
        <p14:creationId xmlns:p14="http://schemas.microsoft.com/office/powerpoint/2010/main" val="188530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26B7B-7F9D-4DE1-AA0F-824098B312B4}"/>
              </a:ext>
            </a:extLst>
          </p:cNvPr>
          <p:cNvSpPr>
            <a:spLocks noGrp="1"/>
          </p:cNvSpPr>
          <p:nvPr>
            <p:ph idx="1"/>
          </p:nvPr>
        </p:nvSpPr>
        <p:spPr/>
        <p:txBody>
          <a:bodyPr>
            <a:noAutofit/>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Identification of Activities:</a:t>
            </a:r>
            <a:r>
              <a:rPr lang="en-US" sz="2400" dirty="0">
                <a:latin typeface="Times New Roman" panose="02020603050405020304" pitchFamily="18" charset="0"/>
                <a:cs typeface="Times New Roman" panose="02020603050405020304" pitchFamily="18" charset="0"/>
              </a:rPr>
              <a:t> First step is to determine the tasks that must be performed to achieve the established objectives. Activities and jobs are building blocks of any organization. The activities to be performed depends upon the objectives, nature and size of the enterprise. </a:t>
            </a: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Grouping of Activities:</a:t>
            </a:r>
            <a:r>
              <a:rPr lang="en-US" sz="2400" dirty="0">
                <a:latin typeface="Times New Roman" panose="02020603050405020304" pitchFamily="18" charset="0"/>
                <a:cs typeface="Times New Roman" panose="02020603050405020304" pitchFamily="18" charset="0"/>
              </a:rPr>
              <a:t> The various activities are the grouped into departments or divisions according to similarity and common purpose. Such grouping is necessary for the purpose of specialization, coordination and control. It may be grouped on various basis i.e. functions products, territories, customers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depending on requirements.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CA8A6C4-4902-417F-9910-8CE020A448D9}"/>
              </a:ext>
            </a:extLst>
          </p:cNvPr>
          <p:cNvSpPr>
            <a:spLocks noGrp="1"/>
          </p:cNvSpPr>
          <p:nvPr>
            <p:ph type="title"/>
          </p:nvPr>
        </p:nvSpPr>
        <p:spPr/>
        <p:txBody>
          <a:bodyPr/>
          <a:lstStyle/>
          <a:p>
            <a:pPr algn="ctr"/>
            <a:r>
              <a:rPr lang="en-US" u="sng" dirty="0">
                <a:effectLst/>
                <a:latin typeface="Times New Roman" panose="02020603050405020304" pitchFamily="18" charset="0"/>
                <a:cs typeface="Times New Roman" panose="02020603050405020304" pitchFamily="18" charset="0"/>
              </a:rPr>
              <a:t>PROCESS OF ORGANIZING</a:t>
            </a:r>
          </a:p>
        </p:txBody>
      </p:sp>
    </p:spTree>
    <p:extLst>
      <p:ext uri="{BB962C8B-B14F-4D97-AF65-F5344CB8AC3E}">
        <p14:creationId xmlns:p14="http://schemas.microsoft.com/office/powerpoint/2010/main" val="40634441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88958B-CAD5-4118-A516-9A3E27443519}"/>
              </a:ext>
            </a:extLst>
          </p:cNvPr>
          <p:cNvSpPr>
            <a:spLocks noGrp="1"/>
          </p:cNvSpPr>
          <p:nvPr>
            <p:ph idx="1"/>
          </p:nvPr>
        </p:nvSpPr>
        <p:spPr>
          <a:xfrm>
            <a:off x="457200" y="1600200"/>
            <a:ext cx="8229600" cy="4525963"/>
          </a:xfrm>
        </p:spPr>
        <p:txBody>
          <a:bodyPr>
            <a:normAutofit fontScale="85000" lnSpcReduction="20000"/>
          </a:bodyPr>
          <a:lstStyle/>
          <a:p>
            <a:pPr>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Assignment of Duties:</a:t>
            </a:r>
            <a:r>
              <a:rPr lang="en-US" sz="2800" dirty="0">
                <a:latin typeface="Times New Roman" panose="02020603050405020304" pitchFamily="18" charset="0"/>
                <a:cs typeface="Times New Roman" panose="02020603050405020304" pitchFamily="18" charset="0"/>
              </a:rPr>
              <a:t> Groups of activities or departments are then allotted to different positions. Every position is occupied by an individual best suited for it. The assignments of activities creates responsibility and ensures certainty of work performance. The process should be carried down to the lowest levels. It is basically done to avoid duplication of work and over-lapping efforts. </a:t>
            </a:r>
          </a:p>
          <a:p>
            <a:pPr>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Delegation of Authority:</a:t>
            </a:r>
            <a:r>
              <a:rPr lang="en-US" sz="2800" dirty="0">
                <a:latin typeface="Times New Roman" panose="02020603050405020304" pitchFamily="18" charset="0"/>
                <a:cs typeface="Times New Roman" panose="02020603050405020304" pitchFamily="18" charset="0"/>
              </a:rPr>
              <a:t> Every individual is given the authority required to carry out the responsibility assigned to him. A chain of command is created through successive delegation of authority. Different positions are linked vertically and horizontally by establishing formal authority. Every individual must know to whom he is accountable and who are his subordinates.</a:t>
            </a:r>
          </a:p>
          <a:p>
            <a:endParaRPr lang="en-US" dirty="0"/>
          </a:p>
        </p:txBody>
      </p:sp>
      <p:sp>
        <p:nvSpPr>
          <p:cNvPr id="3" name="Title 2">
            <a:extLst>
              <a:ext uri="{FF2B5EF4-FFF2-40B4-BE49-F238E27FC236}">
                <a16:creationId xmlns:a16="http://schemas.microsoft.com/office/drawing/2014/main" id="{B80C34DE-7931-434C-85E7-133ECA61699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969612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A29198-F8C8-44C8-ADDB-908EA77AF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964" y="1066800"/>
            <a:ext cx="7754836" cy="4995862"/>
          </a:xfrm>
        </p:spPr>
      </p:pic>
      <p:sp>
        <p:nvSpPr>
          <p:cNvPr id="3" name="Title 2">
            <a:extLst>
              <a:ext uri="{FF2B5EF4-FFF2-40B4-BE49-F238E27FC236}">
                <a16:creationId xmlns:a16="http://schemas.microsoft.com/office/drawing/2014/main" id="{A6D09D96-D755-451E-9904-5EBE36ED6F39}"/>
              </a:ext>
            </a:extLst>
          </p:cNvPr>
          <p:cNvSpPr>
            <a:spLocks noGrp="1"/>
          </p:cNvSpPr>
          <p:nvPr>
            <p:ph type="title"/>
          </p:nvPr>
        </p:nvSpPr>
        <p:spPr/>
        <p:txBody>
          <a:bodyPr/>
          <a:lstStyle/>
          <a:p>
            <a:r>
              <a:rPr lang="en-US" dirty="0"/>
              <a:t>IMPORTANCE OF ORGANIZING</a:t>
            </a:r>
          </a:p>
        </p:txBody>
      </p:sp>
    </p:spTree>
    <p:extLst>
      <p:ext uri="{BB962C8B-B14F-4D97-AF65-F5344CB8AC3E}">
        <p14:creationId xmlns:p14="http://schemas.microsoft.com/office/powerpoint/2010/main" val="1859657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ED5964-10F2-4E77-A7C1-B4E86A12C7A7}"/>
              </a:ext>
            </a:extLst>
          </p:cNvPr>
          <p:cNvSpPr>
            <a:spLocks noGrp="1"/>
          </p:cNvSpPr>
          <p:nvPr>
            <p:ph idx="1"/>
          </p:nvPr>
        </p:nvSpPr>
        <p:spPr>
          <a:xfrm>
            <a:off x="457200" y="1166018"/>
            <a:ext cx="8229600" cy="4929982"/>
          </a:xfrm>
        </p:spPr>
        <p:txBody>
          <a:bodyPr>
            <a:noAutofit/>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Facilitates Administration: </a:t>
            </a:r>
            <a:r>
              <a:rPr lang="en-US" sz="2400" dirty="0">
                <a:latin typeface="Times New Roman" panose="02020603050405020304" pitchFamily="18" charset="0"/>
                <a:cs typeface="Times New Roman" panose="02020603050405020304" pitchFamily="18" charset="0"/>
              </a:rPr>
              <a:t>Achievement of the objectives of an enterprise by providing a framework of coordination and control. It provides a system of authority and network for effective communication. Individual goals can be coordinated towards group goals. A properly balanced organization facilitated both management and operation of the enterprise. </a:t>
            </a: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Encourages Growth &amp; Diversification:</a:t>
            </a:r>
            <a:r>
              <a:rPr lang="en-US" sz="2400" dirty="0">
                <a:latin typeface="Times New Roman" panose="02020603050405020304" pitchFamily="18" charset="0"/>
                <a:cs typeface="Times New Roman" panose="02020603050405020304" pitchFamily="18" charset="0"/>
              </a:rPr>
              <a:t> It has enabled organizations to grow and expand to giant sizes. Systematic division of work and consistent delegation of authority facilitate taking up of new activities and meeting new demands. It provides flexibility for growth without losing control over various activities.</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1ACB104-B140-4E56-A0B6-215144A5970C}"/>
              </a:ext>
            </a:extLst>
          </p:cNvPr>
          <p:cNvSpPr>
            <a:spLocks noGrp="1"/>
          </p:cNvSpPr>
          <p:nvPr>
            <p:ph type="title"/>
          </p:nvPr>
        </p:nvSpPr>
        <p:spPr/>
        <p:txBody>
          <a:bodyPr/>
          <a:lstStyle/>
          <a:p>
            <a:r>
              <a:rPr lang="en-US" dirty="0"/>
              <a:t>IMPORTANCE OF ORGANIZING</a:t>
            </a:r>
          </a:p>
        </p:txBody>
      </p:sp>
    </p:spTree>
    <p:extLst>
      <p:ext uri="{BB962C8B-B14F-4D97-AF65-F5344CB8AC3E}">
        <p14:creationId xmlns:p14="http://schemas.microsoft.com/office/powerpoint/2010/main" val="70925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314B0C-4183-47AC-809B-3435F035420C}"/>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Optimum Use of New Technology:</a:t>
            </a:r>
            <a:r>
              <a:rPr lang="en-US" sz="2800" dirty="0">
                <a:latin typeface="Times New Roman" panose="02020603050405020304" pitchFamily="18" charset="0"/>
                <a:cs typeface="Times New Roman" panose="02020603050405020304" pitchFamily="18" charset="0"/>
              </a:rPr>
              <a:t> It is made through a sound structure manned with competent employees. In addition, Optimum use of technology permits optimum utilization of human resources. Sound organization ensures that every individual is placed on the job for which one is best suited. </a:t>
            </a:r>
          </a:p>
          <a:p>
            <a:pPr>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Stimulates Innovation &amp; Creativity: </a:t>
            </a:r>
            <a:r>
              <a:rPr lang="en-US" sz="2800" dirty="0">
                <a:latin typeface="Times New Roman" panose="02020603050405020304" pitchFamily="18" charset="0"/>
                <a:cs typeface="Times New Roman" panose="02020603050405020304" pitchFamily="18" charset="0"/>
              </a:rPr>
              <a:t>It stimulates creative thinking and initiative on the part of employees. It provides for effective management of change and responds favorably to changes in environment. It provides recognition for the professional and the specialist in terms of their achievement.</a:t>
            </a:r>
          </a:p>
          <a:p>
            <a:pPr>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FC8FBAC6-C819-4197-98DD-EF4ED0767E0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67665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48CBAA-51C5-48E2-9420-8DAEBFD55DFD}"/>
              </a:ext>
            </a:extLst>
          </p:cNvPr>
          <p:cNvSpPr>
            <a:spLocks noGrp="1"/>
          </p:cNvSpPr>
          <p:nvPr>
            <p:ph idx="1"/>
          </p:nvPr>
        </p:nvSpPr>
        <p:spPr>
          <a:xfrm>
            <a:off x="457200" y="1481328"/>
            <a:ext cx="8229600" cy="5102034"/>
          </a:xfrm>
        </p:spPr>
        <p:txBody>
          <a:bodyPr>
            <a:noAutofit/>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Encourages Good Human Relations:</a:t>
            </a:r>
            <a:r>
              <a:rPr lang="en-US" sz="2400" dirty="0">
                <a:latin typeface="Times New Roman" panose="02020603050405020304" pitchFamily="18" charset="0"/>
                <a:cs typeface="Times New Roman" panose="02020603050405020304" pitchFamily="18" charset="0"/>
              </a:rPr>
              <a:t> The assignment of right jobs to right person improves job satisfaction and inter-personal relations. Well-defined jobs and clear lines of authority and responsibility ensure good human relations.</a:t>
            </a: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Ensures Continuity of Enterprise:</a:t>
            </a:r>
            <a:r>
              <a:rPr lang="en-US" sz="2400" dirty="0">
                <a:latin typeface="Times New Roman" panose="02020603050405020304" pitchFamily="18" charset="0"/>
                <a:cs typeface="Times New Roman" panose="02020603050405020304" pitchFamily="18" charset="0"/>
              </a:rPr>
              <a:t> It provides scope for the training and development of future management. It provides avenues for development and promotions through delegation and decentralization. </a:t>
            </a: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Coordination:</a:t>
            </a:r>
            <a:r>
              <a:rPr lang="en-US" sz="2400" dirty="0">
                <a:latin typeface="Times New Roman" panose="02020603050405020304" pitchFamily="18" charset="0"/>
                <a:cs typeface="Times New Roman" panose="02020603050405020304" pitchFamily="18" charset="0"/>
              </a:rPr>
              <a:t> It facilitates order and cohesiveness in the enterprise. Division of labor, better utility of technology and human talent helps to improve the efficiency and quality of work. Clear channels of communication among the members of the organization leads to coordination.</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0BFC1F4-76E5-4851-A8B5-2F08684BB05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623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305800" cy="6019800"/>
          </a:xfrm>
        </p:spPr>
        <p:txBody>
          <a:bodyPr>
            <a:noAutofit/>
          </a:bodyPr>
          <a:lstStyle/>
          <a:p>
            <a:pPr>
              <a:buFont typeface="Wingdings" pitchFamily="2" charset="2"/>
              <a:buChar char="Ø"/>
            </a:pPr>
            <a:r>
              <a:rPr lang="en-US" sz="2400" b="1" u="sng" dirty="0">
                <a:latin typeface="Times New Roman" panose="02020603050405020304" pitchFamily="18" charset="0"/>
                <a:cs typeface="Times New Roman" pitchFamily="18" charset="0"/>
              </a:rPr>
              <a:t>Intangible- </a:t>
            </a:r>
            <a:r>
              <a:rPr lang="en-US" sz="2400" dirty="0">
                <a:latin typeface="Times New Roman" pitchFamily="18" charset="0"/>
                <a:cs typeface="Times New Roman" pitchFamily="18" charset="0"/>
              </a:rPr>
              <a:t>it can’t be seen but can be felt by the results of its efforts in the form of production, sales and profits.</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b="1" u="sng" dirty="0">
                <a:latin typeface="Times New Roman" panose="02020603050405020304" pitchFamily="18" charset="0"/>
                <a:cs typeface="Times New Roman" pitchFamily="18" charset="0"/>
              </a:rPr>
              <a:t>Goal-oriented- </a:t>
            </a:r>
            <a:r>
              <a:rPr lang="en-US" sz="2400" dirty="0">
                <a:latin typeface="Times New Roman" panose="02020603050405020304" pitchFamily="18" charset="0"/>
                <a:cs typeface="Times New Roman" pitchFamily="18" charset="0"/>
              </a:rPr>
              <a:t>goals may be economic or non-economic. </a:t>
            </a:r>
            <a:r>
              <a:rPr lang="en-US" sz="2400" b="1" dirty="0">
                <a:latin typeface="Times New Roman" panose="02020603050405020304" pitchFamily="18" charset="0"/>
                <a:cs typeface="Times New Roman" pitchFamily="18" charset="0"/>
              </a:rPr>
              <a:t>E.g., </a:t>
            </a:r>
            <a:r>
              <a:rPr lang="en-US" sz="2400" dirty="0">
                <a:latin typeface="Times New Roman" pitchFamily="18" charset="0"/>
                <a:cs typeface="Times New Roman" pitchFamily="18" charset="0"/>
              </a:rPr>
              <a:t>in a business organization, the primary goal is to produce and distribute goods to earn profit.</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b="1" u="sng" dirty="0">
                <a:latin typeface="Times New Roman" panose="02020603050405020304" pitchFamily="18" charset="0"/>
                <a:cs typeface="Times New Roman" pitchFamily="18" charset="0"/>
              </a:rPr>
              <a:t>Universal- </a:t>
            </a:r>
            <a:r>
              <a:rPr lang="en-US" sz="2400" dirty="0">
                <a:latin typeface="Times New Roman" panose="02020603050405020304" pitchFamily="18" charset="0"/>
                <a:cs typeface="Times New Roman" pitchFamily="18" charset="0"/>
              </a:rPr>
              <a:t>it is an all-pervasive activity. It is needed in all type of organization, </a:t>
            </a:r>
            <a:r>
              <a:rPr lang="en-US" sz="2400" b="1" dirty="0">
                <a:latin typeface="Times New Roman" panose="02020603050405020304" pitchFamily="18" charset="0"/>
                <a:cs typeface="Times New Roman" pitchFamily="18" charset="0"/>
              </a:rPr>
              <a:t>e.g., </a:t>
            </a:r>
            <a:r>
              <a:rPr lang="en-US" sz="2400" dirty="0">
                <a:latin typeface="Times New Roman" pitchFamily="18" charset="0"/>
                <a:cs typeface="Times New Roman" pitchFamily="18" charset="0"/>
              </a:rPr>
              <a:t>university, club, army, government, business. </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b="1" u="sng" dirty="0">
              <a:latin typeface="Times New Roman" panose="02020603050405020304" pitchFamily="18" charset="0"/>
              <a:cs typeface="Times New Roman" pitchFamily="18" charset="0"/>
            </a:endParaRPr>
          </a:p>
          <a:p>
            <a:pPr>
              <a:buNone/>
            </a:pPr>
            <a:endParaRPr lang="en-US" sz="2400" dirty="0">
              <a:latin typeface="Times New Roman" panose="02020603050405020304"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4553DE-E79E-43DA-B330-3F39A609B1DC}"/>
              </a:ext>
            </a:extLst>
          </p:cNvPr>
          <p:cNvSpPr>
            <a:spLocks noGrp="1"/>
          </p:cNvSpPr>
          <p:nvPr>
            <p:ph idx="1"/>
          </p:nvPr>
        </p:nvSpPr>
        <p:spPr/>
        <p:txBody>
          <a:bodyPr>
            <a:normAutofit fontScale="92500" lnSpcReduction="20000"/>
          </a:bodyPr>
          <a:lstStyle/>
          <a:p>
            <a:pPr marL="109728" indent="0" fontAlgn="base">
              <a:buNone/>
            </a:pPr>
            <a:endParaRPr lang="en-US" b="1" dirty="0"/>
          </a:p>
          <a:p>
            <a:pPr fontAlgn="base">
              <a:buFont typeface="Wingdings" panose="05000000000000000000" pitchFamily="2" charset="2"/>
              <a:buChar char="q"/>
            </a:pPr>
            <a:r>
              <a:rPr lang="en-US" b="1" dirty="0"/>
              <a:t>Line Organization</a:t>
            </a:r>
          </a:p>
          <a:p>
            <a:pPr fontAlgn="base">
              <a:buFont typeface="Wingdings" panose="05000000000000000000" pitchFamily="2" charset="2"/>
              <a:buChar char="q"/>
            </a:pPr>
            <a:endParaRPr lang="en-US" b="1" dirty="0"/>
          </a:p>
          <a:p>
            <a:pPr fontAlgn="base">
              <a:buFont typeface="Wingdings" panose="05000000000000000000" pitchFamily="2" charset="2"/>
              <a:buChar char="q"/>
            </a:pPr>
            <a:r>
              <a:rPr lang="en-US" b="1" dirty="0"/>
              <a:t>Line and Staff Organization </a:t>
            </a:r>
          </a:p>
          <a:p>
            <a:pPr fontAlgn="base">
              <a:buFont typeface="Wingdings" panose="05000000000000000000" pitchFamily="2" charset="2"/>
              <a:buChar char="q"/>
            </a:pPr>
            <a:endParaRPr lang="en-US" b="1" dirty="0"/>
          </a:p>
          <a:p>
            <a:pPr fontAlgn="base">
              <a:buFont typeface="Wingdings" panose="05000000000000000000" pitchFamily="2" charset="2"/>
              <a:buChar char="q"/>
            </a:pPr>
            <a:r>
              <a:rPr lang="en-US" b="1" dirty="0"/>
              <a:t>Functional Organization </a:t>
            </a:r>
          </a:p>
          <a:p>
            <a:pPr fontAlgn="base">
              <a:buFont typeface="Wingdings" panose="05000000000000000000" pitchFamily="2" charset="2"/>
              <a:buChar char="q"/>
            </a:pPr>
            <a:endParaRPr lang="en-US" b="1" dirty="0"/>
          </a:p>
          <a:p>
            <a:pPr fontAlgn="base">
              <a:buFont typeface="Wingdings" panose="05000000000000000000" pitchFamily="2" charset="2"/>
              <a:buChar char="q"/>
            </a:pPr>
            <a:r>
              <a:rPr lang="en-US" b="1" dirty="0"/>
              <a:t>Project Organization </a:t>
            </a:r>
          </a:p>
          <a:p>
            <a:pPr fontAlgn="base">
              <a:buFont typeface="Wingdings" panose="05000000000000000000" pitchFamily="2" charset="2"/>
              <a:buChar char="q"/>
            </a:pPr>
            <a:endParaRPr lang="en-US" b="1" dirty="0"/>
          </a:p>
          <a:p>
            <a:pPr fontAlgn="base">
              <a:buFont typeface="Wingdings" panose="05000000000000000000" pitchFamily="2" charset="2"/>
              <a:buChar char="q"/>
            </a:pPr>
            <a:r>
              <a:rPr lang="en-US" b="1" dirty="0"/>
              <a:t>Matrix Organization</a:t>
            </a:r>
          </a:p>
          <a:p>
            <a:pPr fontAlgn="base">
              <a:buFont typeface="Wingdings" panose="05000000000000000000" pitchFamily="2" charset="2"/>
              <a:buChar char="q"/>
            </a:pPr>
            <a:endParaRPr lang="en-US" b="1" dirty="0"/>
          </a:p>
          <a:p>
            <a:pPr fontAlgn="base">
              <a:buFont typeface="Wingdings" panose="05000000000000000000" pitchFamily="2" charset="2"/>
              <a:buChar char="q"/>
            </a:pPr>
            <a:r>
              <a:rPr lang="en-US" b="1" dirty="0"/>
              <a:t>Formal  Informal</a:t>
            </a:r>
          </a:p>
          <a:p>
            <a:endParaRPr lang="en-US" b="1" dirty="0"/>
          </a:p>
        </p:txBody>
      </p:sp>
      <p:sp>
        <p:nvSpPr>
          <p:cNvPr id="3" name="Title 2">
            <a:extLst>
              <a:ext uri="{FF2B5EF4-FFF2-40B4-BE49-F238E27FC236}">
                <a16:creationId xmlns:a16="http://schemas.microsoft.com/office/drawing/2014/main" id="{585976C8-AE8A-415E-AC34-E762EC33FB9B}"/>
              </a:ext>
            </a:extLst>
          </p:cNvPr>
          <p:cNvSpPr>
            <a:spLocks noGrp="1"/>
          </p:cNvSpPr>
          <p:nvPr>
            <p:ph type="title"/>
          </p:nvPr>
        </p:nvSpPr>
        <p:spPr/>
        <p:txBody>
          <a:bodyPr>
            <a:normAutofit/>
          </a:bodyPr>
          <a:lstStyle/>
          <a:p>
            <a:r>
              <a:rPr lang="en-US" sz="4000" u="sng" dirty="0">
                <a:effectLst/>
                <a:latin typeface="Times New Roman" panose="02020603050405020304" pitchFamily="18" charset="0"/>
                <a:cs typeface="Times New Roman" panose="02020603050405020304" pitchFamily="18" charset="0"/>
              </a:rPr>
              <a:t>Type of Organization</a:t>
            </a:r>
          </a:p>
        </p:txBody>
      </p:sp>
    </p:spTree>
    <p:extLst>
      <p:ext uri="{BB962C8B-B14F-4D97-AF65-F5344CB8AC3E}">
        <p14:creationId xmlns:p14="http://schemas.microsoft.com/office/powerpoint/2010/main" val="720667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D408A9-1492-4AA3-96D5-5742A0CC803C}"/>
              </a:ext>
            </a:extLst>
          </p:cNvPr>
          <p:cNvSpPr>
            <a:spLocks noGrp="1"/>
          </p:cNvSpPr>
          <p:nvPr>
            <p:ph type="title"/>
          </p:nvPr>
        </p:nvSpPr>
        <p:spPr>
          <a:xfrm>
            <a:off x="457200" y="-457200"/>
            <a:ext cx="8229600" cy="1143000"/>
          </a:xfrm>
        </p:spPr>
        <p:txBody>
          <a:bodyPr>
            <a:normAutofit/>
          </a:bodyPr>
          <a:lstStyle/>
          <a:p>
            <a:pPr algn="ctr"/>
            <a:r>
              <a:rPr lang="en-US" sz="4000" u="sng" dirty="0">
                <a:effectLst/>
                <a:latin typeface="Times New Roman" panose="02020603050405020304" pitchFamily="18" charset="0"/>
                <a:cs typeface="Times New Roman" panose="02020603050405020304" pitchFamily="18" charset="0"/>
              </a:rPr>
              <a:t>Theories of Management</a:t>
            </a:r>
          </a:p>
        </p:txBody>
      </p:sp>
      <p:graphicFrame>
        <p:nvGraphicFramePr>
          <p:cNvPr id="4" name="Content Placeholder 3">
            <a:extLst>
              <a:ext uri="{FF2B5EF4-FFF2-40B4-BE49-F238E27FC236}">
                <a16:creationId xmlns:a16="http://schemas.microsoft.com/office/drawing/2014/main" id="{9D045F21-FD00-4169-82C9-A8D3D97DBDDE}"/>
              </a:ext>
            </a:extLst>
          </p:cNvPr>
          <p:cNvGraphicFramePr>
            <a:graphicFrameLocks noGrp="1"/>
          </p:cNvGraphicFramePr>
          <p:nvPr>
            <p:ph idx="1"/>
            <p:extLst>
              <p:ext uri="{D42A27DB-BD31-4B8C-83A1-F6EECF244321}">
                <p14:modId xmlns:p14="http://schemas.microsoft.com/office/powerpoint/2010/main" val="1913821413"/>
              </p:ext>
            </p:extLst>
          </p:nvPr>
        </p:nvGraphicFramePr>
        <p:xfrm>
          <a:off x="-1600200" y="685800"/>
          <a:ext cx="12801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7697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2AAC24-6408-4848-84FB-2E774084DBD8}"/>
              </a:ext>
            </a:extLst>
          </p:cNvPr>
          <p:cNvSpPr>
            <a:spLocks noGrp="1"/>
          </p:cNvSpPr>
          <p:nvPr>
            <p:ph idx="1"/>
          </p:nvPr>
        </p:nvSpPr>
        <p:spPr/>
        <p:txBody>
          <a:bodyPr>
            <a:normAutofit/>
          </a:bodyPr>
          <a:lstStyle/>
          <a:p>
            <a:pPr marL="109728" indent="0" algn="ctr">
              <a:buNone/>
            </a:pPr>
            <a:endParaRPr lang="en-US" sz="6000" u="sng" dirty="0">
              <a:latin typeface="Times New Roman" panose="02020603050405020304" pitchFamily="18" charset="0"/>
              <a:cs typeface="Times New Roman" panose="02020603050405020304" pitchFamily="18" charset="0"/>
            </a:endParaRPr>
          </a:p>
          <a:p>
            <a:pPr marL="109728" indent="0" algn="ctr">
              <a:buNone/>
            </a:pPr>
            <a:r>
              <a:rPr lang="en-US" sz="6000" u="sng" dirty="0">
                <a:latin typeface="Times New Roman" panose="02020603050405020304" pitchFamily="18" charset="0"/>
                <a:cs typeface="Times New Roman" panose="02020603050405020304" pitchFamily="18" charset="0"/>
              </a:rPr>
              <a:t>CLASSICAL THEORY</a:t>
            </a:r>
          </a:p>
        </p:txBody>
      </p:sp>
    </p:spTree>
    <p:extLst>
      <p:ext uri="{BB962C8B-B14F-4D97-AF65-F5344CB8AC3E}">
        <p14:creationId xmlns:p14="http://schemas.microsoft.com/office/powerpoint/2010/main" val="4929098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EB93FF-7D48-4FE4-B2DC-8E21CB0CB78A}"/>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Bureaucratic Theory was developed by a German Sociologist and political economist Max Weber (1864-1920). </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Bureaucracy is the exercise of control based on knowledge, expertise, and/or experience.</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He proposed that organizations must adopt policies which are fair and opposed to favoritism-based and recorded in writing.</a:t>
            </a:r>
          </a:p>
        </p:txBody>
      </p:sp>
      <p:sp>
        <p:nvSpPr>
          <p:cNvPr id="3" name="Title 2">
            <a:extLst>
              <a:ext uri="{FF2B5EF4-FFF2-40B4-BE49-F238E27FC236}">
                <a16:creationId xmlns:a16="http://schemas.microsoft.com/office/drawing/2014/main" id="{C199BC2B-5F01-4499-B94B-174DEAB0F8F5}"/>
              </a:ext>
            </a:extLst>
          </p:cNvPr>
          <p:cNvSpPr>
            <a:spLocks noGrp="1"/>
          </p:cNvSpPr>
          <p:nvPr>
            <p:ph type="title"/>
          </p:nvPr>
        </p:nvSpPr>
        <p:spPr/>
        <p:txBody>
          <a:bodyPr>
            <a:noAutofit/>
          </a:bodyPr>
          <a:lstStyle/>
          <a:p>
            <a:pPr algn="ctr"/>
            <a:r>
              <a:rPr lang="en-US" sz="4000" u="sng" dirty="0">
                <a:effectLst/>
                <a:latin typeface="Times New Roman" panose="02020603050405020304" pitchFamily="18" charset="0"/>
                <a:cs typeface="Times New Roman" panose="02020603050405020304" pitchFamily="18" charset="0"/>
              </a:rPr>
              <a:t>Bureaucratic Management Theory</a:t>
            </a:r>
          </a:p>
        </p:txBody>
      </p:sp>
    </p:spTree>
    <p:extLst>
      <p:ext uri="{BB962C8B-B14F-4D97-AF65-F5344CB8AC3E}">
        <p14:creationId xmlns:p14="http://schemas.microsoft.com/office/powerpoint/2010/main" val="29571559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EBE569-CACD-4E1D-8800-2FF15F72158A}"/>
              </a:ext>
            </a:extLst>
          </p:cNvPr>
          <p:cNvSpPr>
            <a:spLocks noGrp="1"/>
          </p:cNvSpPr>
          <p:nvPr>
            <p:ph idx="1"/>
          </p:nvPr>
        </p:nvSpPr>
        <p:spPr/>
        <p:txBody>
          <a:bodyPr>
            <a:noAutofit/>
          </a:bodyPr>
          <a:lstStyle/>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Qualification-based hiring – Hire employees based on their educational qualification or technical training.</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Merit-based promotion – Managers decide on promotions and base their decisions on experience or achievement.</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Chain of command – Organizations must have a structure wherein each position reports and is accountable to a higher position. Also, create a complaints process to protect the rights of workers in lower positions.</a:t>
            </a:r>
          </a:p>
          <a:p>
            <a:pPr marL="109728" indent="0">
              <a:buNone/>
            </a:pP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C31F2A3-A81E-4697-B0FE-52B6EEF4AFBF}"/>
              </a:ext>
            </a:extLst>
          </p:cNvPr>
          <p:cNvSpPr>
            <a:spLocks noGrp="1"/>
          </p:cNvSpPr>
          <p:nvPr>
            <p:ph type="title"/>
          </p:nvPr>
        </p:nvSpPr>
        <p:spPr/>
        <p:txBody>
          <a:bodyPr>
            <a:normAutofit fontScale="90000"/>
          </a:bodyPr>
          <a:lstStyle/>
          <a:p>
            <a:r>
              <a:rPr lang="en-US" sz="4400" u="sng" dirty="0">
                <a:effectLst/>
              </a:rPr>
              <a:t>Principles</a:t>
            </a:r>
            <a:r>
              <a:rPr lang="en-US" u="sng" dirty="0">
                <a:effectLst/>
              </a:rPr>
              <a:t> of Bureaucratic Theory</a:t>
            </a:r>
          </a:p>
        </p:txBody>
      </p:sp>
    </p:spTree>
    <p:extLst>
      <p:ext uri="{BB962C8B-B14F-4D97-AF65-F5344CB8AC3E}">
        <p14:creationId xmlns:p14="http://schemas.microsoft.com/office/powerpoint/2010/main" val="3700848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407AE6-951C-484C-A49B-FAA5586A9F14}"/>
              </a:ext>
            </a:extLst>
          </p:cNvPr>
          <p:cNvSpPr>
            <a:spLocks noGrp="1"/>
          </p:cNvSpPr>
          <p:nvPr>
            <p:ph idx="1"/>
          </p:nvPr>
        </p:nvSpPr>
        <p:spPr/>
        <p:txBody>
          <a:bodyPr>
            <a:no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Division of labor – Responsibilities, tasks, and authority is equally divided and clearly defined.</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Impartiality – Regardless of the position or status of an employee, all rules and regulations must apply to all members of the organization.</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Recording in writing – Record every single administrative act, decision, rule or procedure in writing.</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Owners are not managers – The owners of a company should not manage it.</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A8ED605-3348-44FC-8D8A-CAD96C153F0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1723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5FCC56-F35D-4178-98F2-3F9C7D6293A4}"/>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 W Taylor, the father of scientific management aimed at improving economic efficiency, especially labor productivity. </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Taylor had a simple view about what motivated people at work - money. </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He felt that by organizing work in the most efficient way, the organization's productivity would be increased, allowing it to reward employees with additional remuneration, which Taylor argued was employee's only motivation.</a:t>
            </a:r>
          </a:p>
        </p:txBody>
      </p:sp>
      <p:sp>
        <p:nvSpPr>
          <p:cNvPr id="3" name="Title 2">
            <a:extLst>
              <a:ext uri="{FF2B5EF4-FFF2-40B4-BE49-F238E27FC236}">
                <a16:creationId xmlns:a16="http://schemas.microsoft.com/office/drawing/2014/main" id="{2826EBC3-D4C7-402D-A721-A9CA83E090F9}"/>
              </a:ext>
            </a:extLst>
          </p:cNvPr>
          <p:cNvSpPr>
            <a:spLocks noGrp="1"/>
          </p:cNvSpPr>
          <p:nvPr>
            <p:ph type="title"/>
          </p:nvPr>
        </p:nvSpPr>
        <p:spPr/>
        <p:txBody>
          <a:bodyPr/>
          <a:lstStyle/>
          <a:p>
            <a:r>
              <a:rPr lang="en-US" u="sng" dirty="0"/>
              <a:t>Scientific Management Theory</a:t>
            </a:r>
          </a:p>
        </p:txBody>
      </p:sp>
    </p:spTree>
    <p:extLst>
      <p:ext uri="{BB962C8B-B14F-4D97-AF65-F5344CB8AC3E}">
        <p14:creationId xmlns:p14="http://schemas.microsoft.com/office/powerpoint/2010/main" val="14303358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D5CB49-8CBC-43A6-976E-9BD4EC81166A}"/>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Develop a science for each aspect of work. Also, study and analyze it to find the single best way to do the work.</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Ensure that the selection of workers is based on a scientific methodology and not on nepotism and favoritism. Also, train, teach and develop the workforce allowing them to reach the optimum potential.</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Your employees are not your enemies. Therefore, create an environment of cooperation with them to ensure the implementation of scientific principles.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Divide all work and responsibility equally between the workers and the management.</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5B8ABC5-3E44-4CAD-881C-F4771F6DAD36}"/>
              </a:ext>
            </a:extLst>
          </p:cNvPr>
          <p:cNvSpPr>
            <a:spLocks noGrp="1"/>
          </p:cNvSpPr>
          <p:nvPr>
            <p:ph type="title"/>
          </p:nvPr>
        </p:nvSpPr>
        <p:spPr/>
        <p:txBody>
          <a:bodyPr>
            <a:normAutofit fontScale="90000"/>
          </a:bodyPr>
          <a:lstStyle/>
          <a:p>
            <a:r>
              <a:rPr lang="en-US" sz="4400" u="sng" dirty="0">
                <a:effectLst/>
              </a:rPr>
              <a:t>Principles</a:t>
            </a:r>
            <a:r>
              <a:rPr lang="en-US" u="sng" dirty="0">
                <a:effectLst/>
              </a:rPr>
              <a:t> of Scientific Management Theory</a:t>
            </a:r>
            <a:endParaRPr lang="en-US" dirty="0"/>
          </a:p>
        </p:txBody>
      </p:sp>
    </p:spTree>
    <p:extLst>
      <p:ext uri="{BB962C8B-B14F-4D97-AF65-F5344CB8AC3E}">
        <p14:creationId xmlns:p14="http://schemas.microsoft.com/office/powerpoint/2010/main" val="2972397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470569-0E3C-453B-8A4C-74DDBBB865E4}"/>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first expert of Administrative Management Theory was Henri Fayol (1841-1925). Fayol is called the "Father of Administrative Management</a:t>
            </a:r>
            <a:r>
              <a:rPr lang="en-US" sz="240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According to the Administrative Management Theory / School, management is the process of getting things done through people. Here importance is given to groups and not to individuals.</a:t>
            </a:r>
          </a:p>
        </p:txBody>
      </p:sp>
      <p:sp>
        <p:nvSpPr>
          <p:cNvPr id="3" name="Title 2">
            <a:extLst>
              <a:ext uri="{FF2B5EF4-FFF2-40B4-BE49-F238E27FC236}">
                <a16:creationId xmlns:a16="http://schemas.microsoft.com/office/drawing/2014/main" id="{AA323581-2229-4FFB-A8C4-8116FA81EB52}"/>
              </a:ext>
            </a:extLst>
          </p:cNvPr>
          <p:cNvSpPr>
            <a:spLocks noGrp="1"/>
          </p:cNvSpPr>
          <p:nvPr>
            <p:ph type="title"/>
          </p:nvPr>
        </p:nvSpPr>
        <p:spPr/>
        <p:txBody>
          <a:bodyPr>
            <a:normAutofit/>
          </a:bodyPr>
          <a:lstStyle/>
          <a:p>
            <a:r>
              <a:rPr lang="en-US" u="sng" dirty="0"/>
              <a:t>Administrative Theory</a:t>
            </a:r>
          </a:p>
        </p:txBody>
      </p:sp>
    </p:spTree>
    <p:extLst>
      <p:ext uri="{BB962C8B-B14F-4D97-AF65-F5344CB8AC3E}">
        <p14:creationId xmlns:p14="http://schemas.microsoft.com/office/powerpoint/2010/main" val="4857838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35129E-92AC-4842-AC32-67402426A9E6}"/>
              </a:ext>
            </a:extLst>
          </p:cNvPr>
          <p:cNvSpPr>
            <a:spLocks noGrp="1"/>
          </p:cNvSpPr>
          <p:nvPr>
            <p:ph idx="1"/>
          </p:nvPr>
        </p:nvSpPr>
        <p:spPr/>
        <p:txBody>
          <a:bodyPr>
            <a:noAutofit/>
          </a:bodyPr>
          <a:lstStyle/>
          <a:p>
            <a:pPr marL="109728" indent="0">
              <a:buNone/>
            </a:pPr>
            <a:r>
              <a:rPr lang="en-US" sz="2400" b="1" dirty="0">
                <a:latin typeface="Times New Roman" panose="02020603050405020304" pitchFamily="18" charset="0"/>
                <a:cs typeface="Times New Roman" panose="02020603050405020304" pitchFamily="18" charset="0"/>
              </a:rPr>
              <a:t>1. DIVISION OF WORK</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Work should be divided among individuals and groups to ensure that effort and attention are focused on special portions of the task. Fayol presented work specialization as the best way to use the human resources of the organization.</a:t>
            </a:r>
          </a:p>
          <a:p>
            <a:pPr marL="109728" indent="0">
              <a:buNone/>
            </a:pPr>
            <a:r>
              <a:rPr lang="en-US" sz="2400" b="1" dirty="0">
                <a:latin typeface="Times New Roman" panose="02020603050405020304" pitchFamily="18" charset="0"/>
                <a:cs typeface="Times New Roman" panose="02020603050405020304" pitchFamily="18" charset="0"/>
              </a:rPr>
              <a:t>2. AUTHORITY</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The concepts of Authority and responsibility are closely related. Authority was defined by Fayol as the right to give orders and the power to exact obedience. Responsibility involves being accountable, and is therefore naturally associated with authority. Whoever assumes authority also assumes responsibility.</a:t>
            </a:r>
            <a:endParaRPr lang="en-US" sz="24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DD8CBE1-5B3D-411C-9E1C-25EA680D1D29}"/>
              </a:ext>
            </a:extLst>
          </p:cNvPr>
          <p:cNvSpPr>
            <a:spLocks noGrp="1"/>
          </p:cNvSpPr>
          <p:nvPr>
            <p:ph type="title"/>
          </p:nvPr>
        </p:nvSpPr>
        <p:spPr/>
        <p:txBody>
          <a:bodyPr>
            <a:noAutofit/>
          </a:bodyPr>
          <a:lstStyle/>
          <a:p>
            <a:r>
              <a:rPr lang="en-US" sz="4000" b="0" u="sng" dirty="0">
                <a:latin typeface="Times New Roman" panose="02020603050405020304" pitchFamily="18" charset="0"/>
                <a:cs typeface="Times New Roman" panose="02020603050405020304" pitchFamily="18" charset="0"/>
              </a:rPr>
              <a:t>HENRY FAYOL’S 14 Principles of Management</a:t>
            </a:r>
            <a:endParaRPr lang="en-US"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97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69091"/>
          </a:xfrm>
        </p:spPr>
        <p:txBody>
          <a:bodyPr>
            <a:normAutofit/>
          </a:bodyPr>
          <a:lstStyle/>
          <a:p>
            <a:pPr>
              <a:buFont typeface="Wingdings" pitchFamily="2" charset="2"/>
              <a:buChar char="Ø"/>
            </a:pPr>
            <a:r>
              <a:rPr lang="en-US" sz="2400" b="1" u="sng" dirty="0">
                <a:latin typeface="Times New Roman" panose="02020603050405020304" pitchFamily="18" charset="0"/>
                <a:cs typeface="Times New Roman" pitchFamily="18" charset="0"/>
              </a:rPr>
              <a:t>Social process-</a:t>
            </a:r>
            <a:r>
              <a:rPr lang="en-US" sz="2400" dirty="0">
                <a:latin typeface="Times New Roman" pitchFamily="18" charset="0"/>
                <a:cs typeface="Times New Roman" pitchFamily="18" charset="0"/>
              </a:rPr>
              <a:t> because it deals with people.</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b="1" u="sng" dirty="0">
                <a:latin typeface="Times New Roman" panose="02020603050405020304" pitchFamily="18" charset="0"/>
                <a:cs typeface="Times New Roman" pitchFamily="18" charset="0"/>
              </a:rPr>
              <a:t>System of authority-</a:t>
            </a:r>
            <a:r>
              <a:rPr lang="en-US" sz="2400" u="sng" dirty="0">
                <a:latin typeface="Times New Roman" panose="02020603050405020304" pitchFamily="18" charset="0"/>
                <a:cs typeface="Times New Roman" pitchFamily="18" charset="0"/>
              </a:rPr>
              <a:t> </a:t>
            </a:r>
            <a:r>
              <a:rPr lang="en-US" sz="2400" dirty="0">
                <a:latin typeface="Times New Roman" panose="02020603050405020304" pitchFamily="18" charset="0"/>
                <a:cs typeface="Times New Roman" pitchFamily="18" charset="0"/>
              </a:rPr>
              <a:t>management may be understood as the rule-making and rule-enforcing body in an organization. According to Drucker, “ management is a multi-purpose organ that manages a business, manages managers and manages workers and work.”</a:t>
            </a:r>
          </a:p>
          <a:p>
            <a:pPr>
              <a:buFont typeface="Wingdings" pitchFamily="2" charset="2"/>
              <a:buChar char="Ø"/>
            </a:pPr>
            <a:r>
              <a:rPr lang="en-US" sz="2400" b="1" u="sng" dirty="0">
                <a:latin typeface="Times New Roman" panose="02020603050405020304" pitchFamily="18" charset="0"/>
                <a:cs typeface="Times New Roman" pitchFamily="18" charset="0"/>
              </a:rPr>
              <a:t>Decision making-</a:t>
            </a:r>
            <a:r>
              <a:rPr lang="en-US" sz="2400" u="sng" dirty="0">
                <a:latin typeface="Times New Roman" panose="02020603050405020304" pitchFamily="18" charset="0"/>
                <a:cs typeface="Times New Roman" pitchFamily="18" charset="0"/>
              </a:rPr>
              <a:t> </a:t>
            </a:r>
            <a:r>
              <a:rPr lang="en-US" sz="2400" dirty="0">
                <a:latin typeface="Times New Roman" panose="02020603050405020304" pitchFamily="18" charset="0"/>
                <a:cs typeface="Times New Roman" pitchFamily="18" charset="0"/>
              </a:rPr>
              <a:t>management process involves decision making at various levels for getting things done by others. Decision making basically involves selecting the most appropriate opportunity out of the several.</a:t>
            </a:r>
          </a:p>
          <a:p>
            <a:pPr>
              <a:buFont typeface="Wingdings" pitchFamily="2" charset="2"/>
              <a:buChar char="Ø"/>
            </a:pPr>
            <a:endParaRPr lang="en-US" sz="2400" u="sng" dirty="0">
              <a:latin typeface="Times New Roman" panose="02020603050405020304" pitchFamily="18" charset="0"/>
              <a:cs typeface="Times New Roman" pitchFamily="18" charset="0"/>
            </a:endParaRPr>
          </a:p>
          <a:p>
            <a:pPr>
              <a:buFont typeface="Wingdings" pitchFamily="2" charset="2"/>
              <a:buChar char="Ø"/>
            </a:pPr>
            <a:endParaRPr lang="en-US" sz="2400" u="sng" dirty="0">
              <a:latin typeface="Times New Roman" panose="02020603050405020304"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6CD0D8-869C-4D95-95A7-DC23D0EFC319}"/>
              </a:ext>
            </a:extLst>
          </p:cNvPr>
          <p:cNvSpPr>
            <a:spLocks noGrp="1"/>
          </p:cNvSpPr>
          <p:nvPr>
            <p:ph idx="1"/>
          </p:nvPr>
        </p:nvSpPr>
        <p:spPr>
          <a:xfrm>
            <a:off x="457200" y="1481328"/>
            <a:ext cx="8229600" cy="5376672"/>
          </a:xfrm>
        </p:spPr>
        <p:txBody>
          <a:bodyPr>
            <a:noAutofit/>
          </a:bodyPr>
          <a:lstStyle/>
          <a:p>
            <a:pPr marL="109728" indent="0">
              <a:buNone/>
            </a:pPr>
            <a:r>
              <a:rPr lang="en-US" sz="2400" b="1" dirty="0">
                <a:latin typeface="Times New Roman" panose="02020603050405020304" pitchFamily="18" charset="0"/>
                <a:cs typeface="Times New Roman" panose="02020603050405020304" pitchFamily="18" charset="0"/>
              </a:rPr>
              <a:t>3. DISCIPLINE</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A successful organization requires the common effort of workers. Penalties should be applied judiciously to encourage this common effort.</a:t>
            </a:r>
          </a:p>
          <a:p>
            <a:pPr marL="109728" indent="0">
              <a:buNone/>
            </a:pPr>
            <a:r>
              <a:rPr lang="en-US" sz="2400" b="1" dirty="0">
                <a:latin typeface="Times New Roman" panose="02020603050405020304" pitchFamily="18" charset="0"/>
                <a:cs typeface="Times New Roman" panose="02020603050405020304" pitchFamily="18" charset="0"/>
              </a:rPr>
              <a:t>4. UNITY OF COMMAND</a:t>
            </a:r>
          </a:p>
          <a:p>
            <a:pPr marL="109728" indent="0">
              <a:buNone/>
            </a:pPr>
            <a:r>
              <a:rPr lang="en-US" sz="2400" dirty="0">
                <a:latin typeface="Times New Roman" panose="02020603050405020304" pitchFamily="18" charset="0"/>
                <a:cs typeface="Times New Roman" panose="02020603050405020304" pitchFamily="18" charset="0"/>
              </a:rPr>
              <a:t>Workers should receive orders from only one manager.</a:t>
            </a:r>
          </a:p>
          <a:p>
            <a:pPr marL="109728" indent="0">
              <a:buNone/>
            </a:pPr>
            <a:r>
              <a:rPr lang="en-US" sz="2400" b="1" dirty="0">
                <a:latin typeface="Times New Roman" panose="02020603050405020304" pitchFamily="18" charset="0"/>
                <a:cs typeface="Times New Roman" panose="02020603050405020304" pitchFamily="18" charset="0"/>
              </a:rPr>
              <a:t>5. UNITY OF DIRECTION</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The entire organization should be moving towards a common objective in a common direction.</a:t>
            </a:r>
          </a:p>
          <a:p>
            <a:pPr marL="109728" indent="0">
              <a:buNone/>
            </a:pPr>
            <a:r>
              <a:rPr lang="en-US" sz="2400" b="1" dirty="0">
                <a:latin typeface="Times New Roman" panose="02020603050405020304" pitchFamily="18" charset="0"/>
                <a:cs typeface="Times New Roman" panose="02020603050405020304" pitchFamily="18" charset="0"/>
              </a:rPr>
              <a:t>6. SUBORDINATION OF INDIVIDUAL INTERESTS TO THE GENERAL INTERESTS</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The interests of one person should not take priority over the interests of the organization as a whole.</a:t>
            </a:r>
          </a:p>
        </p:txBody>
      </p:sp>
      <p:sp>
        <p:nvSpPr>
          <p:cNvPr id="3" name="Title 2">
            <a:extLst>
              <a:ext uri="{FF2B5EF4-FFF2-40B4-BE49-F238E27FC236}">
                <a16:creationId xmlns:a16="http://schemas.microsoft.com/office/drawing/2014/main" id="{505D83A9-0A24-49CE-9696-ABF2D3FFF77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13185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4371C6-1052-4044-B870-0D316FE406D3}"/>
              </a:ext>
            </a:extLst>
          </p:cNvPr>
          <p:cNvSpPr>
            <a:spLocks noGrp="1"/>
          </p:cNvSpPr>
          <p:nvPr>
            <p:ph idx="1"/>
          </p:nvPr>
        </p:nvSpPr>
        <p:spPr/>
        <p:txBody>
          <a:bodyPr>
            <a:normAutofit/>
          </a:bodyPr>
          <a:lstStyle/>
          <a:p>
            <a:pPr marL="109728" indent="0">
              <a:buNone/>
            </a:pPr>
            <a:r>
              <a:rPr lang="en-US" sz="2400" b="1" dirty="0">
                <a:latin typeface="Times New Roman" panose="02020603050405020304" pitchFamily="18" charset="0"/>
                <a:cs typeface="Times New Roman" panose="02020603050405020304" pitchFamily="18" charset="0"/>
              </a:rPr>
              <a:t>7. REMUNERATION</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Many variables, such as cost of living, supply of qualified personnel, general business conditions, and success of the business, should be considered in determining a worker’s rate of pay.</a:t>
            </a:r>
          </a:p>
          <a:p>
            <a:pPr marL="109728" indent="0">
              <a:buNone/>
            </a:pPr>
            <a:r>
              <a:rPr lang="en-US" sz="2400" b="1" dirty="0">
                <a:latin typeface="Times New Roman" panose="02020603050405020304" pitchFamily="18" charset="0"/>
                <a:cs typeface="Times New Roman" panose="02020603050405020304" pitchFamily="18" charset="0"/>
              </a:rPr>
              <a:t>8. CENTRALIZATION</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Fayol defined centralization as lowering the importance of the subordinate role. Decentralization is increasing the importance. The degree to which centralization or decentralization should be adopted depends on the specific organization in which the manager is working.</a:t>
            </a:r>
          </a:p>
        </p:txBody>
      </p:sp>
      <p:sp>
        <p:nvSpPr>
          <p:cNvPr id="3" name="Title 2">
            <a:extLst>
              <a:ext uri="{FF2B5EF4-FFF2-40B4-BE49-F238E27FC236}">
                <a16:creationId xmlns:a16="http://schemas.microsoft.com/office/drawing/2014/main" id="{9CCCEB00-1F77-42AB-9718-A1352CEEFDF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268363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9A6A87-A706-48E7-8585-FAE64C2CD198}"/>
              </a:ext>
            </a:extLst>
          </p:cNvPr>
          <p:cNvSpPr>
            <a:spLocks noGrp="1"/>
          </p:cNvSpPr>
          <p:nvPr>
            <p:ph idx="1"/>
          </p:nvPr>
        </p:nvSpPr>
        <p:spPr/>
        <p:txBody>
          <a:bodyPr>
            <a:noAutofit/>
          </a:bodyPr>
          <a:lstStyle/>
          <a:p>
            <a:pPr marL="109728" indent="0">
              <a:buNone/>
            </a:pPr>
            <a:r>
              <a:rPr lang="en-US" sz="2400" b="1" dirty="0">
                <a:latin typeface="Times New Roman" panose="02020603050405020304" pitchFamily="18" charset="0"/>
                <a:cs typeface="Times New Roman" panose="02020603050405020304" pitchFamily="18" charset="0"/>
              </a:rPr>
              <a:t>9. SCALAR CHAIN</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Managers in hierarchies are part of a chain like authority scale. Each manager, from the first line supervisor to the president, possess certain amounts of authority. The President possesses the most authority; the first line supervisor the least. Lower level managers should always keep upper level managers informed of their work activities. The existence of a scalar chain and adherence to it are necessary if the organization is to be successful.</a:t>
            </a:r>
          </a:p>
          <a:p>
            <a:pPr marL="109728" indent="0">
              <a:buNone/>
            </a:pPr>
            <a:r>
              <a:rPr lang="en-US" sz="2400" b="1" dirty="0">
                <a:latin typeface="Times New Roman" panose="02020603050405020304" pitchFamily="18" charset="0"/>
                <a:cs typeface="Times New Roman" panose="02020603050405020304" pitchFamily="18" charset="0"/>
              </a:rPr>
              <a:t>10. ORDER:</a:t>
            </a:r>
          </a:p>
          <a:p>
            <a:pPr marL="109728" indent="0">
              <a:buNone/>
            </a:pPr>
            <a:r>
              <a:rPr lang="en-US" sz="2400" dirty="0">
                <a:latin typeface="Times New Roman" panose="02020603050405020304" pitchFamily="18" charset="0"/>
                <a:cs typeface="Times New Roman" panose="02020603050405020304" pitchFamily="18" charset="0"/>
              </a:rPr>
              <a:t>For the sake of efficiency and coordination, all materials and people related to a specific kind of work should be treated as equally as possible.</a:t>
            </a:r>
          </a:p>
        </p:txBody>
      </p:sp>
      <p:sp>
        <p:nvSpPr>
          <p:cNvPr id="3" name="Title 2">
            <a:extLst>
              <a:ext uri="{FF2B5EF4-FFF2-40B4-BE49-F238E27FC236}">
                <a16:creationId xmlns:a16="http://schemas.microsoft.com/office/drawing/2014/main" id="{1F7F6864-6AFB-442F-9111-3F84A9BB8CD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575133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2BE67E-3BF4-4910-8341-C8E5503E1A4E}"/>
              </a:ext>
            </a:extLst>
          </p:cNvPr>
          <p:cNvSpPr>
            <a:spLocks noGrp="1"/>
          </p:cNvSpPr>
          <p:nvPr>
            <p:ph idx="1"/>
          </p:nvPr>
        </p:nvSpPr>
        <p:spPr>
          <a:xfrm>
            <a:off x="304800" y="1417638"/>
            <a:ext cx="8382000" cy="5897562"/>
          </a:xfrm>
        </p:spPr>
        <p:txBody>
          <a:bodyPr>
            <a:noAutofit/>
          </a:bodyPr>
          <a:lstStyle/>
          <a:p>
            <a:pPr marL="109728" indent="0">
              <a:buNone/>
            </a:pPr>
            <a:r>
              <a:rPr lang="en-US" sz="2400" b="1" dirty="0">
                <a:latin typeface="Times New Roman" panose="02020603050405020304" pitchFamily="18" charset="0"/>
                <a:cs typeface="Times New Roman" panose="02020603050405020304" pitchFamily="18" charset="0"/>
              </a:rPr>
              <a:t>11. EQUITY</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All employees should be treated as equally as possible.</a:t>
            </a:r>
          </a:p>
          <a:p>
            <a:pPr marL="109728" indent="0">
              <a:buNone/>
            </a:pPr>
            <a:r>
              <a:rPr lang="en-US" sz="2400" b="1" dirty="0">
                <a:latin typeface="Times New Roman" panose="02020603050405020304" pitchFamily="18" charset="0"/>
                <a:cs typeface="Times New Roman" panose="02020603050405020304" pitchFamily="18" charset="0"/>
              </a:rPr>
              <a:t>12. STABILITY OF TENURE OF PERSONNEL</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Retaining productive employees should always be a high priority of management. Recruitment and Selection Costs, as well as increased product-reject rates are usually associated with hiring new workers.</a:t>
            </a:r>
          </a:p>
          <a:p>
            <a:pPr marL="109728" indent="0">
              <a:buNone/>
            </a:pPr>
            <a:r>
              <a:rPr lang="en-US" sz="2400" b="1" dirty="0">
                <a:latin typeface="Times New Roman" panose="02020603050405020304" pitchFamily="18" charset="0"/>
                <a:cs typeface="Times New Roman" panose="02020603050405020304" pitchFamily="18" charset="0"/>
              </a:rPr>
              <a:t>13. INITIATIVE</a:t>
            </a:r>
            <a:r>
              <a:rPr lang="en-US" sz="2400" dirty="0">
                <a:latin typeface="Times New Roman" panose="02020603050405020304" pitchFamily="18" charset="0"/>
                <a:cs typeface="Times New Roman" panose="02020603050405020304" pitchFamily="18" charset="0"/>
              </a:rPr>
              <a:t>:</a:t>
            </a:r>
          </a:p>
          <a:p>
            <a:pPr marL="109728" indent="0">
              <a:buNone/>
            </a:pPr>
            <a:r>
              <a:rPr lang="en-US" sz="2400" dirty="0">
                <a:latin typeface="Times New Roman" panose="02020603050405020304" pitchFamily="18" charset="0"/>
                <a:cs typeface="Times New Roman" panose="02020603050405020304" pitchFamily="18" charset="0"/>
              </a:rPr>
              <a:t>Management should take steps to encourage worker initiative, which is defined as new or additional work activity undertaken through self direction.</a:t>
            </a:r>
          </a:p>
          <a:p>
            <a:pPr marL="109728" indent="0">
              <a:buNone/>
            </a:pPr>
            <a:r>
              <a:rPr lang="en-US" sz="2400" b="1" dirty="0">
                <a:latin typeface="Times New Roman" panose="02020603050405020304" pitchFamily="18" charset="0"/>
                <a:cs typeface="Times New Roman" panose="02020603050405020304" pitchFamily="18" charset="0"/>
              </a:rPr>
              <a:t>14. ESPIRIT DE CORPS</a:t>
            </a:r>
            <a:r>
              <a:rPr lang="en-US" sz="2400" dirty="0">
                <a:latin typeface="Times New Roman" panose="02020603050405020304" pitchFamily="18" charset="0"/>
                <a:cs typeface="Times New Roman" panose="02020603050405020304" pitchFamily="18" charset="0"/>
              </a:rPr>
              <a:t>: </a:t>
            </a:r>
          </a:p>
          <a:p>
            <a:pPr marL="109728" indent="0">
              <a:buNone/>
            </a:pPr>
            <a:r>
              <a:rPr lang="en-US" sz="2400" dirty="0">
                <a:latin typeface="Times New Roman" panose="02020603050405020304" pitchFamily="18" charset="0"/>
                <a:cs typeface="Times New Roman" panose="02020603050405020304" pitchFamily="18" charset="0"/>
              </a:rPr>
              <a:t>Management should encourage harmony and general good feelings among employees.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B271B95-8AB8-4197-BBE4-6DF89EA2BAB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897666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599952-D6EF-4466-A568-889521C28BA8}"/>
              </a:ext>
            </a:extLst>
          </p:cNvPr>
          <p:cNvSpPr>
            <a:spLocks noGrp="1"/>
          </p:cNvSpPr>
          <p:nvPr>
            <p:ph idx="1"/>
          </p:nvPr>
        </p:nvSpPr>
        <p:spPr/>
        <p:txBody>
          <a:bodyPr>
            <a:normAutofit/>
          </a:bodyPr>
          <a:lstStyle/>
          <a:p>
            <a:pPr marL="109728" indent="0" algn="ctr">
              <a:buNone/>
            </a:pPr>
            <a:endParaRPr lang="en-US" sz="6000" u="sng" dirty="0">
              <a:latin typeface="Times New Roman" panose="02020603050405020304" pitchFamily="18" charset="0"/>
              <a:cs typeface="Times New Roman" panose="02020603050405020304" pitchFamily="18" charset="0"/>
            </a:endParaRPr>
          </a:p>
          <a:p>
            <a:pPr marL="109728" indent="0" algn="ctr">
              <a:buNone/>
            </a:pPr>
            <a:r>
              <a:rPr lang="en-US" sz="6000" u="sng" dirty="0">
                <a:latin typeface="Times New Roman" panose="02020603050405020304" pitchFamily="18" charset="0"/>
                <a:cs typeface="Times New Roman" panose="02020603050405020304" pitchFamily="18" charset="0"/>
              </a:rPr>
              <a:t>NEO CLASSICAL THEORIES</a:t>
            </a:r>
          </a:p>
        </p:txBody>
      </p:sp>
    </p:spTree>
    <p:extLst>
      <p:ext uri="{BB962C8B-B14F-4D97-AF65-F5344CB8AC3E}">
        <p14:creationId xmlns:p14="http://schemas.microsoft.com/office/powerpoint/2010/main" val="4243124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D1F29A-9295-4B2F-8794-71C3807AA7B0}"/>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Contributors of this theory are Elton Mayo and Mary Parker.</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human relations management theory is a researched belief that people desire to be part of a supportive team that facilitates development and growth. </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Therefore, if employees receive special attention and are encouraged to participate, they perceive their work has significance, and they are motivated to be more productive, resulting in high quality work.</a:t>
            </a:r>
          </a:p>
        </p:txBody>
      </p:sp>
      <p:sp>
        <p:nvSpPr>
          <p:cNvPr id="3" name="Title 2">
            <a:extLst>
              <a:ext uri="{FF2B5EF4-FFF2-40B4-BE49-F238E27FC236}">
                <a16:creationId xmlns:a16="http://schemas.microsoft.com/office/drawing/2014/main" id="{E195A0A9-94EA-4310-8FB0-201A55B9B3A7}"/>
              </a:ext>
            </a:extLst>
          </p:cNvPr>
          <p:cNvSpPr>
            <a:spLocks noGrp="1"/>
          </p:cNvSpPr>
          <p:nvPr>
            <p:ph type="title"/>
          </p:nvPr>
        </p:nvSpPr>
        <p:spPr/>
        <p:txBody>
          <a:bodyPr/>
          <a:lstStyle/>
          <a:p>
            <a:r>
              <a:rPr lang="en-US" u="sng" dirty="0">
                <a:effectLst/>
              </a:rPr>
              <a:t>A) Human Relation Theory</a:t>
            </a:r>
          </a:p>
        </p:txBody>
      </p:sp>
    </p:spTree>
    <p:extLst>
      <p:ext uri="{BB962C8B-B14F-4D97-AF65-F5344CB8AC3E}">
        <p14:creationId xmlns:p14="http://schemas.microsoft.com/office/powerpoint/2010/main" val="3184529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1D3ABA-9AA9-42C1-8191-8EDE0800C741}"/>
              </a:ext>
            </a:extLst>
          </p:cNvPr>
          <p:cNvSpPr>
            <a:spLocks noGrp="1"/>
          </p:cNvSpPr>
          <p:nvPr>
            <p:ph idx="1"/>
          </p:nvPr>
        </p:nvSpPr>
        <p:spPr/>
        <p:txBody>
          <a:bodyPr/>
          <a:lstStyle/>
          <a:p>
            <a:pPr fontAlgn="base"/>
            <a:endParaRPr lang="en-US" b="1" dirty="0"/>
          </a:p>
          <a:p>
            <a:pPr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Behavioral science movement is regarded as a further refinement of human relations movement. </a:t>
            </a:r>
          </a:p>
          <a:p>
            <a:pPr fontAlgn="base">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covered wider aspects in inter-personal roles and responsibilities. It laid emphasis on the application of the methods and findings of general and social psychology and sociology for understanding the organizational behavior.</a:t>
            </a:r>
          </a:p>
          <a:p>
            <a:endParaRPr lang="en-US" dirty="0"/>
          </a:p>
        </p:txBody>
      </p:sp>
      <p:sp>
        <p:nvSpPr>
          <p:cNvPr id="3" name="Title 2">
            <a:extLst>
              <a:ext uri="{FF2B5EF4-FFF2-40B4-BE49-F238E27FC236}">
                <a16:creationId xmlns:a16="http://schemas.microsoft.com/office/drawing/2014/main" id="{B3756C0B-9550-40C6-81FA-A08D3E189236}"/>
              </a:ext>
            </a:extLst>
          </p:cNvPr>
          <p:cNvSpPr>
            <a:spLocks noGrp="1"/>
          </p:cNvSpPr>
          <p:nvPr>
            <p:ph type="title"/>
          </p:nvPr>
        </p:nvSpPr>
        <p:spPr/>
        <p:txBody>
          <a:bodyPr>
            <a:normAutofit/>
          </a:bodyPr>
          <a:lstStyle/>
          <a:p>
            <a:r>
              <a:rPr lang="en-US" u="sng" dirty="0"/>
              <a:t>B) Behavioral Theory:</a:t>
            </a:r>
          </a:p>
        </p:txBody>
      </p:sp>
    </p:spTree>
    <p:extLst>
      <p:ext uri="{BB962C8B-B14F-4D97-AF65-F5344CB8AC3E}">
        <p14:creationId xmlns:p14="http://schemas.microsoft.com/office/powerpoint/2010/main" val="4503564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61A69-B586-478B-AA23-26E21C9B2868}"/>
              </a:ext>
            </a:extLst>
          </p:cNvPr>
          <p:cNvSpPr>
            <a:spLocks noGrp="1"/>
          </p:cNvSpPr>
          <p:nvPr>
            <p:ph idx="1"/>
          </p:nvPr>
        </p:nvSpPr>
        <p:spPr/>
        <p:txBody>
          <a:bodyPr/>
          <a:lstStyle/>
          <a:p>
            <a:pPr marL="109728" indent="0">
              <a:buNone/>
            </a:pPr>
            <a:r>
              <a:rPr lang="en-US" b="1" dirty="0"/>
              <a:t>A) Abraham Maslow: </a:t>
            </a:r>
            <a:r>
              <a:rPr lang="en-US" b="1" u="sng" dirty="0"/>
              <a:t>Need Hierarchy Theory</a:t>
            </a:r>
          </a:p>
          <a:p>
            <a:pPr fontAlgn="base"/>
            <a:endParaRPr lang="en-US" dirty="0"/>
          </a:p>
          <a:p>
            <a:pPr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He is an eminent U.S. psychologist, gave a general theory of motivation known as Need Hierarchy Theory in his paper published in 1943.</a:t>
            </a:r>
          </a:p>
          <a:p>
            <a:pPr fontAlgn="base">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According to him people have a wide range of needs which motivate them to work</a:t>
            </a:r>
          </a:p>
          <a:p>
            <a:endParaRPr lang="en-US" b="1" dirty="0"/>
          </a:p>
          <a:p>
            <a:endParaRPr lang="en-US" dirty="0"/>
          </a:p>
        </p:txBody>
      </p:sp>
      <p:sp>
        <p:nvSpPr>
          <p:cNvPr id="3" name="Title 2">
            <a:extLst>
              <a:ext uri="{FF2B5EF4-FFF2-40B4-BE49-F238E27FC236}">
                <a16:creationId xmlns:a16="http://schemas.microsoft.com/office/drawing/2014/main" id="{1A45BAFF-7D8A-49D4-AF3E-4D0EAB706295}"/>
              </a:ext>
            </a:extLst>
          </p:cNvPr>
          <p:cNvSpPr>
            <a:spLocks noGrp="1"/>
          </p:cNvSpPr>
          <p:nvPr>
            <p:ph type="title"/>
          </p:nvPr>
        </p:nvSpPr>
        <p:spPr/>
        <p:txBody>
          <a:bodyPr>
            <a:noAutofit/>
          </a:bodyPr>
          <a:lstStyle/>
          <a:p>
            <a:r>
              <a:rPr lang="en-US" sz="4000" u="sng" dirty="0">
                <a:effectLst/>
                <a:latin typeface="Times New Roman" panose="02020603050405020304" pitchFamily="18" charset="0"/>
                <a:cs typeface="Times New Roman" panose="02020603050405020304" pitchFamily="18" charset="0"/>
              </a:rPr>
              <a:t> Contributors of Behavioral Theory</a:t>
            </a:r>
            <a:endParaRPr lang="en-US"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8140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4E5BC7-034B-4B75-B195-D88FD947FACC}"/>
              </a:ext>
            </a:extLst>
          </p:cNvPr>
          <p:cNvSpPr>
            <a:spLocks noGrp="1"/>
          </p:cNvSpPr>
          <p:nvPr>
            <p:ph idx="1"/>
          </p:nvPr>
        </p:nvSpPr>
        <p:spPr/>
        <p:txBody>
          <a:bodyPr>
            <a:normAutofit fontScale="92500" lnSpcReduction="10000"/>
          </a:bodyPr>
          <a:lstStyle/>
          <a:p>
            <a:pPr marL="109728" indent="0" fontAlgn="base">
              <a:buNone/>
            </a:pPr>
            <a:r>
              <a:rPr lang="en-US" b="1" dirty="0"/>
              <a:t>(</a:t>
            </a:r>
            <a:r>
              <a:rPr lang="en-US" b="1" dirty="0" err="1"/>
              <a:t>i</a:t>
            </a:r>
            <a:r>
              <a:rPr lang="en-US" b="1" dirty="0"/>
              <a:t>) Physiological needs:</a:t>
            </a:r>
          </a:p>
          <a:p>
            <a:pPr marL="109728" indent="0" fontAlgn="base">
              <a:buNone/>
            </a:pPr>
            <a:r>
              <a:rPr lang="en-US" dirty="0"/>
              <a:t>These needs arc related to the survival and maintenance of life. These include food, clothing, shelter etc.</a:t>
            </a:r>
          </a:p>
          <a:p>
            <a:pPr marL="109728" indent="0" fontAlgn="base">
              <a:buNone/>
            </a:pPr>
            <a:r>
              <a:rPr lang="en-US" b="1" dirty="0"/>
              <a:t>(ii) Safety needs:</a:t>
            </a:r>
            <a:endParaRPr lang="en-US" dirty="0"/>
          </a:p>
          <a:p>
            <a:pPr marL="109728" indent="0" fontAlgn="base">
              <a:buNone/>
            </a:pPr>
            <a:r>
              <a:rPr lang="en-US" dirty="0"/>
              <a:t>These consist of physical safety against murder, fire, accident, security against unemployment, etc.</a:t>
            </a:r>
          </a:p>
          <a:p>
            <a:pPr marL="109728" indent="0" fontAlgn="base">
              <a:buNone/>
            </a:pPr>
            <a:r>
              <a:rPr lang="en-US" b="1" dirty="0"/>
              <a:t>(iii) Social needs:</a:t>
            </a:r>
            <a:endParaRPr lang="en-US" dirty="0"/>
          </a:p>
          <a:p>
            <a:pPr marL="109728" indent="0" fontAlgn="base">
              <a:buNone/>
            </a:pPr>
            <a:r>
              <a:rPr lang="en-US" dirty="0"/>
              <a:t>These are also called affiliation needs and include need for love, affection, belonging or association with family, friends and other social groups.</a:t>
            </a:r>
          </a:p>
          <a:p>
            <a:endParaRPr lang="en-US" dirty="0"/>
          </a:p>
        </p:txBody>
      </p:sp>
      <p:sp>
        <p:nvSpPr>
          <p:cNvPr id="3" name="Title 2">
            <a:extLst>
              <a:ext uri="{FF2B5EF4-FFF2-40B4-BE49-F238E27FC236}">
                <a16:creationId xmlns:a16="http://schemas.microsoft.com/office/drawing/2014/main" id="{31027380-D137-405A-BDC8-DB11E6641AD3}"/>
              </a:ext>
            </a:extLst>
          </p:cNvPr>
          <p:cNvSpPr>
            <a:spLocks noGrp="1"/>
          </p:cNvSpPr>
          <p:nvPr>
            <p:ph type="title"/>
          </p:nvPr>
        </p:nvSpPr>
        <p:spPr/>
        <p:txBody>
          <a:bodyPr>
            <a:normAutofit fontScale="90000"/>
          </a:bodyPr>
          <a:lstStyle/>
          <a:p>
            <a:r>
              <a:rPr lang="en-US" dirty="0"/>
              <a:t>The classification of human needs:</a:t>
            </a:r>
            <a:br>
              <a:rPr lang="en-US" dirty="0"/>
            </a:br>
            <a:endParaRPr lang="en-US" dirty="0"/>
          </a:p>
        </p:txBody>
      </p:sp>
    </p:spTree>
    <p:extLst>
      <p:ext uri="{BB962C8B-B14F-4D97-AF65-F5344CB8AC3E}">
        <p14:creationId xmlns:p14="http://schemas.microsoft.com/office/powerpoint/2010/main" val="34279095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998AE4-F01B-47CA-9D22-D1D66AB5EC96}"/>
              </a:ext>
            </a:extLst>
          </p:cNvPr>
          <p:cNvSpPr>
            <a:spLocks noGrp="1"/>
          </p:cNvSpPr>
          <p:nvPr>
            <p:ph idx="1"/>
          </p:nvPr>
        </p:nvSpPr>
        <p:spPr/>
        <p:txBody>
          <a:bodyPr>
            <a:normAutofit fontScale="92500" lnSpcReduction="10000"/>
          </a:bodyPr>
          <a:lstStyle/>
          <a:p>
            <a:pPr marL="109728" indent="0" fontAlgn="base">
              <a:buNone/>
            </a:pPr>
            <a:r>
              <a:rPr lang="en-US" b="1" dirty="0"/>
              <a:t>(iv) Ego or esteem needs:</a:t>
            </a:r>
            <a:endParaRPr lang="en-US" dirty="0"/>
          </a:p>
          <a:p>
            <a:pPr marL="109728" indent="0" fontAlgn="base">
              <a:buNone/>
            </a:pPr>
            <a:r>
              <a:rPr lang="en-US" dirty="0"/>
              <a:t>These are the needs derived from recognition, status, achievement, power, prestige etc.</a:t>
            </a:r>
          </a:p>
          <a:p>
            <a:pPr marL="109728" indent="0" fontAlgn="base">
              <a:buNone/>
            </a:pPr>
            <a:r>
              <a:rPr lang="en-US" b="1" dirty="0"/>
              <a:t>(v) Self-fulfillment or self-actuation needs:</a:t>
            </a:r>
            <a:endParaRPr lang="en-US" dirty="0"/>
          </a:p>
          <a:p>
            <a:pPr marL="109728" indent="0" fontAlgn="base">
              <a:buNone/>
            </a:pPr>
            <a:r>
              <a:rPr lang="en-US" dirty="0"/>
              <a:t>It is the need to fulfill what a person considers to be his real mission in life. It helps an individual to realize one’s potentialities to the maximum. Maslow is of the opinion that these needs have a hierarchy and are satisfied one by one. When first needs are satisfied then the person moves to the second and when this is satisfied, he moves to the third and so on.</a:t>
            </a:r>
          </a:p>
          <a:p>
            <a:endParaRPr lang="en-US" dirty="0"/>
          </a:p>
        </p:txBody>
      </p:sp>
      <p:sp>
        <p:nvSpPr>
          <p:cNvPr id="3" name="Title 2">
            <a:extLst>
              <a:ext uri="{FF2B5EF4-FFF2-40B4-BE49-F238E27FC236}">
                <a16:creationId xmlns:a16="http://schemas.microsoft.com/office/drawing/2014/main" id="{C164EC0B-DDCC-4A94-B898-845DF311B8D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0227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6335"/>
            <a:ext cx="8382000" cy="5638800"/>
          </a:xfrm>
        </p:spPr>
        <p:txBody>
          <a:bodyPr>
            <a:normAutofit/>
          </a:bodyPr>
          <a:lstStyle/>
          <a:p>
            <a:pPr>
              <a:buFont typeface="Wingdings" panose="05000000000000000000" pitchFamily="2" charset="2"/>
              <a:buChar char="§"/>
            </a:pPr>
            <a:endParaRPr lang="en-US" sz="2400" b="1" dirty="0">
              <a:latin typeface="Times New Roman" pitchFamily="18" charset="0"/>
              <a:cs typeface="Times New Roman" pitchFamily="18" charset="0"/>
            </a:endParaRPr>
          </a:p>
          <a:p>
            <a:pPr>
              <a:buFont typeface="Wingdings" panose="05000000000000000000" pitchFamily="2" charset="2"/>
              <a:buChar char="Ø"/>
            </a:pPr>
            <a:r>
              <a:rPr lang="en-US" sz="2400" b="1" dirty="0">
                <a:latin typeface="Times New Roman" pitchFamily="18" charset="0"/>
                <a:cs typeface="Times New Roman" pitchFamily="18" charset="0"/>
              </a:rPr>
              <a:t>Effective utilization resources</a:t>
            </a:r>
          </a:p>
          <a:p>
            <a:pPr>
              <a:buFont typeface="Wingdings" panose="05000000000000000000" pitchFamily="2" charset="2"/>
              <a:buChar char="Ø"/>
            </a:pPr>
            <a:r>
              <a:rPr lang="en-US" sz="2400" b="1" dirty="0">
                <a:latin typeface="Times New Roman" pitchFamily="18" charset="0"/>
                <a:cs typeface="Times New Roman" pitchFamily="18" charset="0"/>
              </a:rPr>
              <a:t>Development of resources</a:t>
            </a:r>
          </a:p>
          <a:p>
            <a:pPr>
              <a:buFont typeface="Wingdings" panose="05000000000000000000" pitchFamily="2" charset="2"/>
              <a:buChar char="Ø"/>
            </a:pPr>
            <a:r>
              <a:rPr lang="en-US" sz="2400" b="1" dirty="0">
                <a:latin typeface="Times New Roman" pitchFamily="18" charset="0"/>
                <a:cs typeface="Times New Roman" pitchFamily="18" charset="0"/>
              </a:rPr>
              <a:t>Stability in the society </a:t>
            </a:r>
            <a:r>
              <a:rPr lang="en-US" sz="2400" dirty="0">
                <a:latin typeface="Times New Roman" panose="02020603050405020304" pitchFamily="18" charset="0"/>
                <a:cs typeface="Times New Roman" pitchFamily="18" charset="0"/>
              </a:rPr>
              <a:t>(management changing and modifies their resources in accordance with the changing environment of the society)</a:t>
            </a:r>
          </a:p>
          <a:p>
            <a:pPr>
              <a:buFont typeface="Wingdings" panose="05000000000000000000" pitchFamily="2" charset="2"/>
              <a:buChar char="Ø"/>
            </a:pPr>
            <a:r>
              <a:rPr lang="en-US" sz="2400" b="1" dirty="0">
                <a:latin typeface="Times New Roman" panose="02020603050405020304" pitchFamily="18" charset="0"/>
                <a:cs typeface="Times New Roman" pitchFamily="18" charset="0"/>
              </a:rPr>
              <a:t>Management improve</a:t>
            </a:r>
            <a:r>
              <a:rPr lang="en-US" sz="2400" dirty="0">
                <a:latin typeface="Times New Roman" panose="02020603050405020304" pitchFamily="18" charset="0"/>
                <a:cs typeface="Times New Roman" pitchFamily="18" charset="0"/>
              </a:rPr>
              <a:t> the quality of life through the development of resources.</a:t>
            </a:r>
          </a:p>
          <a:p>
            <a:pPr>
              <a:buFont typeface="Wingdings" panose="05000000000000000000" pitchFamily="2" charset="2"/>
              <a:buChar char="Ø"/>
            </a:pPr>
            <a:r>
              <a:rPr lang="en-US" sz="2400" dirty="0">
                <a:latin typeface="Times New Roman" panose="02020603050405020304" pitchFamily="18" charset="0"/>
                <a:cs typeface="Times New Roman" pitchFamily="18" charset="0"/>
              </a:rPr>
              <a:t>To incorporate </a:t>
            </a:r>
            <a:r>
              <a:rPr lang="en-US" sz="2400" b="1" dirty="0">
                <a:latin typeface="Times New Roman" panose="02020603050405020304" pitchFamily="18" charset="0"/>
                <a:cs typeface="Times New Roman" pitchFamily="18" charset="0"/>
              </a:rPr>
              <a:t> Innovation, </a:t>
            </a:r>
            <a:r>
              <a:rPr lang="en-US" sz="2400" dirty="0">
                <a:latin typeface="Times New Roman" panose="02020603050405020304" pitchFamily="18" charset="0"/>
                <a:cs typeface="Times New Roman" pitchFamily="18" charset="0"/>
              </a:rPr>
              <a:t>changes need to be incorporated to keep the organization alive and efficient.</a:t>
            </a:r>
          </a:p>
        </p:txBody>
      </p:sp>
      <p:sp>
        <p:nvSpPr>
          <p:cNvPr id="2" name="Title 1"/>
          <p:cNvSpPr>
            <a:spLocks noGrp="1"/>
          </p:cNvSpPr>
          <p:nvPr>
            <p:ph type="title"/>
          </p:nvPr>
        </p:nvSpPr>
        <p:spPr>
          <a:xfrm>
            <a:off x="457200" y="152400"/>
            <a:ext cx="8229600" cy="838200"/>
          </a:xfrm>
        </p:spPr>
        <p:txBody>
          <a:bodyPr>
            <a:normAutofit/>
          </a:bodyPr>
          <a:lstStyle/>
          <a:p>
            <a:pPr algn="ctr"/>
            <a:r>
              <a:rPr lang="en-US" sz="4000" u="sng" dirty="0">
                <a:solidFill>
                  <a:schemeClr val="tx1"/>
                </a:solidFill>
                <a:effectLst/>
                <a:latin typeface="Times New Roman" panose="02020603050405020304" pitchFamily="18" charset="0"/>
                <a:cs typeface="Times New Roman" pitchFamily="18" charset="0"/>
              </a:rPr>
              <a:t>Importance of Management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6EDEEA-70D2-45BA-AAA2-32A6DD483164}"/>
              </a:ext>
            </a:extLst>
          </p:cNvPr>
          <p:cNvSpPr>
            <a:spLocks noGrp="1"/>
          </p:cNvSpPr>
          <p:nvPr>
            <p:ph idx="1"/>
          </p:nvPr>
        </p:nvSpPr>
        <p:spPr/>
        <p:txBody>
          <a:bodyPr>
            <a:normAutofit/>
          </a:bodyPr>
          <a:lstStyle/>
          <a:p>
            <a:pPr marL="109728" indent="0">
              <a:buNone/>
            </a:pPr>
            <a:r>
              <a:rPr lang="en-US" b="1" dirty="0"/>
              <a:t>B) </a:t>
            </a:r>
            <a:r>
              <a:rPr lang="en-US" b="1" u="sng" dirty="0"/>
              <a:t>Douglas-McGregor (1906-1964):</a:t>
            </a:r>
          </a:p>
          <a:p>
            <a:r>
              <a:rPr lang="en-US" dirty="0"/>
              <a:t>McGregor was a social psychologist.</a:t>
            </a:r>
          </a:p>
          <a:p>
            <a:endParaRPr lang="en-US" dirty="0"/>
          </a:p>
          <a:p>
            <a:r>
              <a:rPr lang="en-US" dirty="0"/>
              <a:t>McGregor is known for the development of a theory on Motivation.</a:t>
            </a:r>
          </a:p>
          <a:p>
            <a:endParaRPr lang="en-US" dirty="0"/>
          </a:p>
          <a:p>
            <a:r>
              <a:rPr lang="en-US" dirty="0"/>
              <a:t>He named it as </a:t>
            </a:r>
            <a:r>
              <a:rPr lang="en-US" b="1" dirty="0"/>
              <a:t>Theory X and Theory Y</a:t>
            </a:r>
            <a:r>
              <a:rPr lang="en-US" dirty="0"/>
              <a:t>. </a:t>
            </a:r>
          </a:p>
        </p:txBody>
      </p:sp>
      <p:sp>
        <p:nvSpPr>
          <p:cNvPr id="3" name="Title 2">
            <a:extLst>
              <a:ext uri="{FF2B5EF4-FFF2-40B4-BE49-F238E27FC236}">
                <a16:creationId xmlns:a16="http://schemas.microsoft.com/office/drawing/2014/main" id="{6648BF0C-4617-4E28-92C9-ABADE045E1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234537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DB0AF3-E43F-4A6B-BFB3-8E74D4924FE8}"/>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Theory X represents the traditional and narrow view of human nature.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Theory X assumes that the average worker is lazy and dislikes work.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He is unambitious, avoids responsibility and prefers to be led.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He does not bother about the organizational objectives so he should be directed to achieve these goals.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theory explains many of the observable features of human behavior.</a:t>
            </a: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FB119CC-D6B0-4AF5-885A-D84B0229F78B}"/>
              </a:ext>
            </a:extLst>
          </p:cNvPr>
          <p:cNvSpPr>
            <a:spLocks noGrp="1"/>
          </p:cNvSpPr>
          <p:nvPr>
            <p:ph type="title"/>
          </p:nvPr>
        </p:nvSpPr>
        <p:spPr/>
        <p:txBody>
          <a:bodyPr/>
          <a:lstStyle/>
          <a:p>
            <a:pPr algn="ctr"/>
            <a:r>
              <a:rPr lang="en-US" u="sng" dirty="0"/>
              <a:t>Theory X</a:t>
            </a:r>
          </a:p>
        </p:txBody>
      </p:sp>
    </p:spTree>
    <p:extLst>
      <p:ext uri="{BB962C8B-B14F-4D97-AF65-F5344CB8AC3E}">
        <p14:creationId xmlns:p14="http://schemas.microsoft.com/office/powerpoint/2010/main" val="38656988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DC0751-B0AB-4B5B-863C-B2EC705996FB}"/>
              </a:ext>
            </a:extLst>
          </p:cNvPr>
          <p:cNvSpPr>
            <a:spLocks noGrp="1"/>
          </p:cNvSpPr>
          <p:nvPr>
            <p:ph idx="1"/>
          </p:nvPr>
        </p:nvSpPr>
        <p:spPr/>
        <p:txBody>
          <a:bodyPr>
            <a:normAutofit lnSpcReduction="10000"/>
          </a:bodyPr>
          <a:lstStyle/>
          <a:p>
            <a:pPr fontAlgn="base">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As per this theory people are not lazy by nature as theory X supposes them to be but the treatment in the organization makes them so.</a:t>
            </a:r>
          </a:p>
          <a:p>
            <a:pPr fontAlgn="base">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The work to people is as normal as play and rest. </a:t>
            </a:r>
          </a:p>
          <a:p>
            <a:pPr fontAlgn="base">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They will exercise self- control and self-direction. </a:t>
            </a:r>
          </a:p>
          <a:p>
            <a:pPr fontAlgn="base">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People are ready to accept responsibility under proper conditions. </a:t>
            </a:r>
          </a:p>
          <a:p>
            <a:pPr fontAlgn="base">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This represents a modern and dynamic nature of workers. </a:t>
            </a:r>
          </a:p>
          <a:p>
            <a:pPr fontAlgn="base">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An organization designed on the basis of Theory Y will assume decentralization, participation of leadership and two-way communication.</a:t>
            </a:r>
          </a:p>
          <a:p>
            <a:endParaRPr lang="en-US" dirty="0"/>
          </a:p>
        </p:txBody>
      </p:sp>
      <p:sp>
        <p:nvSpPr>
          <p:cNvPr id="3" name="Title 2">
            <a:extLst>
              <a:ext uri="{FF2B5EF4-FFF2-40B4-BE49-F238E27FC236}">
                <a16:creationId xmlns:a16="http://schemas.microsoft.com/office/drawing/2014/main" id="{8FBC7020-F825-4582-8E34-0A55FE208645}"/>
              </a:ext>
            </a:extLst>
          </p:cNvPr>
          <p:cNvSpPr>
            <a:spLocks noGrp="1"/>
          </p:cNvSpPr>
          <p:nvPr>
            <p:ph type="title"/>
          </p:nvPr>
        </p:nvSpPr>
        <p:spPr/>
        <p:txBody>
          <a:bodyPr/>
          <a:lstStyle/>
          <a:p>
            <a:pPr algn="ctr"/>
            <a:r>
              <a:rPr lang="en-US" u="sng" dirty="0">
                <a:effectLst/>
              </a:rPr>
              <a:t>Theory Y</a:t>
            </a:r>
          </a:p>
        </p:txBody>
      </p:sp>
    </p:spTree>
    <p:extLst>
      <p:ext uri="{BB962C8B-B14F-4D97-AF65-F5344CB8AC3E}">
        <p14:creationId xmlns:p14="http://schemas.microsoft.com/office/powerpoint/2010/main" val="2918467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682CC-2CCF-4CB8-AEC1-93928FB832B1}"/>
              </a:ext>
            </a:extLst>
          </p:cNvPr>
          <p:cNvSpPr>
            <a:spLocks noGrp="1"/>
          </p:cNvSpPr>
          <p:nvPr>
            <p:ph idx="1"/>
          </p:nvPr>
        </p:nvSpPr>
        <p:spPr/>
        <p:txBody>
          <a:bodyPr>
            <a:normAutofit/>
          </a:bodyPr>
          <a:lstStyle/>
          <a:p>
            <a:pPr marL="109728" indent="0" algn="ctr">
              <a:buNone/>
            </a:pPr>
            <a:endParaRPr lang="en-US" sz="6000" u="sng" dirty="0">
              <a:latin typeface="Times New Roman" panose="02020603050405020304" pitchFamily="18" charset="0"/>
              <a:cs typeface="Times New Roman" panose="02020603050405020304" pitchFamily="18" charset="0"/>
            </a:endParaRPr>
          </a:p>
          <a:p>
            <a:pPr marL="109728" indent="0" algn="ctr">
              <a:buNone/>
            </a:pPr>
            <a:r>
              <a:rPr lang="en-US" sz="6000" u="sng" dirty="0">
                <a:latin typeface="Times New Roman" panose="02020603050405020304" pitchFamily="18" charset="0"/>
                <a:cs typeface="Times New Roman" panose="02020603050405020304" pitchFamily="18" charset="0"/>
              </a:rPr>
              <a:t>MODERN THEORIES</a:t>
            </a:r>
          </a:p>
        </p:txBody>
      </p:sp>
    </p:spTree>
    <p:extLst>
      <p:ext uri="{BB962C8B-B14F-4D97-AF65-F5344CB8AC3E}">
        <p14:creationId xmlns:p14="http://schemas.microsoft.com/office/powerpoint/2010/main" val="2517144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C1B23-5BBF-46FA-B980-D46FFA30B4E7}"/>
              </a:ext>
            </a:extLst>
          </p:cNvPr>
          <p:cNvSpPr>
            <a:spLocks noGrp="1"/>
          </p:cNvSpPr>
          <p:nvPr>
            <p:ph idx="1"/>
          </p:nvPr>
        </p:nvSpPr>
        <p:spPr/>
        <p:txBody>
          <a:bodyPr>
            <a:normAutofit/>
          </a:bodyPr>
          <a:lstStyle/>
          <a:p>
            <a:pPr fontAlgn="base"/>
            <a:r>
              <a:rPr lang="en-US" sz="2400" b="1" dirty="0">
                <a:latin typeface="Times New Roman" panose="02020603050405020304" pitchFamily="18" charset="0"/>
                <a:cs typeface="Times New Roman" panose="02020603050405020304" pitchFamily="18" charset="0"/>
              </a:rPr>
              <a:t> </a:t>
            </a:r>
          </a:p>
          <a:p>
            <a:pPr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Mathematics has been universally recognized as an important tool of analysis and a language for precise expression of concept and relationship.</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Mathematical School gives a quantitative basis for decision-making and considers management as a system of mathematical models and processes.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Different mathematical and quantitative techniques or tools, such as linear programming, simulation and queuing, are being increasingly used in almost all the areas of management for studying a wide range of problems.</a:t>
            </a:r>
          </a:p>
        </p:txBody>
      </p:sp>
      <p:sp>
        <p:nvSpPr>
          <p:cNvPr id="3" name="Title 2">
            <a:extLst>
              <a:ext uri="{FF2B5EF4-FFF2-40B4-BE49-F238E27FC236}">
                <a16:creationId xmlns:a16="http://schemas.microsoft.com/office/drawing/2014/main" id="{54806D23-2B1B-4BD6-8505-693E5823FB8B}"/>
              </a:ext>
            </a:extLst>
          </p:cNvPr>
          <p:cNvSpPr>
            <a:spLocks noGrp="1"/>
          </p:cNvSpPr>
          <p:nvPr>
            <p:ph type="title"/>
          </p:nvPr>
        </p:nvSpPr>
        <p:spPr>
          <a:xfrm>
            <a:off x="457200" y="609600"/>
            <a:ext cx="8229600" cy="808038"/>
          </a:xfrm>
        </p:spPr>
        <p:txBody>
          <a:bodyPr>
            <a:noAutofit/>
          </a:bodyPr>
          <a:lstStyle/>
          <a:p>
            <a:r>
              <a:rPr lang="en-US" sz="4000" u="sng" dirty="0">
                <a:latin typeface="Times New Roman" panose="02020603050405020304" pitchFamily="18" charset="0"/>
                <a:cs typeface="Times New Roman" panose="02020603050405020304" pitchFamily="18" charset="0"/>
              </a:rPr>
              <a:t>Quantitative or Mathematical Approach or Management Science Approach:</a:t>
            </a:r>
          </a:p>
        </p:txBody>
      </p:sp>
    </p:spTree>
    <p:extLst>
      <p:ext uri="{BB962C8B-B14F-4D97-AF65-F5344CB8AC3E}">
        <p14:creationId xmlns:p14="http://schemas.microsoft.com/office/powerpoint/2010/main" val="3289683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B08E7-75B7-4029-9E96-0BEEAD254935}"/>
              </a:ext>
            </a:extLst>
          </p:cNvPr>
          <p:cNvSpPr>
            <a:spLocks noGrp="1"/>
          </p:cNvSpPr>
          <p:nvPr>
            <p:ph idx="1"/>
          </p:nvPr>
        </p:nvSpPr>
        <p:spPr/>
        <p:txBody>
          <a:bodyPr>
            <a:normAutofit/>
          </a:bodyPr>
          <a:lstStyle/>
          <a:p>
            <a:pPr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approach came in 1960. Its early contributors include </a:t>
            </a:r>
            <a:r>
              <a:rPr lang="en-US" sz="2400" dirty="0" err="1">
                <a:latin typeface="Times New Roman" panose="02020603050405020304" pitchFamily="18" charset="0"/>
                <a:cs typeface="Times New Roman" panose="02020603050405020304" pitchFamily="18" charset="0"/>
              </a:rPr>
              <a:t>Ludwing</a:t>
            </a:r>
            <a:r>
              <a:rPr lang="en-US" sz="2400" dirty="0">
                <a:latin typeface="Times New Roman" panose="02020603050405020304" pitchFamily="18" charset="0"/>
                <a:cs typeface="Times New Roman" panose="02020603050405020304" pitchFamily="18" charset="0"/>
              </a:rPr>
              <a:t> Von </a:t>
            </a:r>
            <a:r>
              <a:rPr lang="en-US" sz="2400" dirty="0" err="1">
                <a:latin typeface="Times New Roman" panose="02020603050405020304" pitchFamily="18" charset="0"/>
                <a:cs typeface="Times New Roman" panose="02020603050405020304" pitchFamily="18" charset="0"/>
              </a:rPr>
              <a:t>Bertalanffy</a:t>
            </a:r>
            <a:r>
              <a:rPr lang="en-US" sz="2400" dirty="0">
                <a:latin typeface="Times New Roman" panose="02020603050405020304" pitchFamily="18" charset="0"/>
                <a:cs typeface="Times New Roman" panose="02020603050405020304" pitchFamily="18" charset="0"/>
              </a:rPr>
              <a:t>, Lawrence J. Henderson, W.G. Scott, </a:t>
            </a:r>
            <a:r>
              <a:rPr lang="en-US" sz="2400" dirty="0" err="1">
                <a:latin typeface="Times New Roman" panose="02020603050405020304" pitchFamily="18" charset="0"/>
                <a:cs typeface="Times New Roman" panose="02020603050405020304" pitchFamily="18" charset="0"/>
              </a:rPr>
              <a:t>Deniel</a:t>
            </a:r>
            <a:r>
              <a:rPr lang="en-US" sz="2400" dirty="0">
                <a:latin typeface="Times New Roman" panose="02020603050405020304" pitchFamily="18" charset="0"/>
                <a:cs typeface="Times New Roman" panose="02020603050405020304" pitchFamily="18" charset="0"/>
              </a:rPr>
              <a:t> Katz, Robert L. Kahn, W. Buckley and J.D. Thompson.</a:t>
            </a:r>
          </a:p>
          <a:p>
            <a:pPr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They viewed organization as an organic and open system, which is composed of interacting and interdependent parts, called subsystems. The system approach is to look upon management as a system or as “an </a:t>
            </a:r>
            <a:r>
              <a:rPr lang="en-US" sz="2400" dirty="0" err="1">
                <a:latin typeface="Times New Roman" panose="02020603050405020304" pitchFamily="18" charset="0"/>
                <a:cs typeface="Times New Roman" panose="02020603050405020304" pitchFamily="18" charset="0"/>
              </a:rPr>
              <a:t>organised</a:t>
            </a:r>
            <a:r>
              <a:rPr lang="en-US" sz="2400" dirty="0">
                <a:latin typeface="Times New Roman" panose="02020603050405020304" pitchFamily="18" charset="0"/>
                <a:cs typeface="Times New Roman" panose="02020603050405020304" pitchFamily="18" charset="0"/>
              </a:rPr>
              <a:t> whole” made up of sub­systems integrated into a unity or orderly totality.</a:t>
            </a:r>
          </a:p>
          <a:p>
            <a:pPr fontAlgn="base">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System approach is based on the generalization that everything is inter-related and inter-dependent. </a:t>
            </a:r>
          </a:p>
          <a:p>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352D46B-83C5-4BE9-B6E2-759620632DFB}"/>
              </a:ext>
            </a:extLst>
          </p:cNvPr>
          <p:cNvSpPr>
            <a:spLocks noGrp="1"/>
          </p:cNvSpPr>
          <p:nvPr>
            <p:ph type="title"/>
          </p:nvPr>
        </p:nvSpPr>
        <p:spPr/>
        <p:txBody>
          <a:bodyPr/>
          <a:lstStyle/>
          <a:p>
            <a:r>
              <a:rPr lang="en-US" u="sng" dirty="0"/>
              <a:t>System Approach</a:t>
            </a:r>
          </a:p>
        </p:txBody>
      </p:sp>
    </p:spTree>
    <p:extLst>
      <p:ext uri="{BB962C8B-B14F-4D97-AF65-F5344CB8AC3E}">
        <p14:creationId xmlns:p14="http://schemas.microsoft.com/office/powerpoint/2010/main" val="19997152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501C59-BD5A-4B53-ADD2-043319E01BC7}"/>
              </a:ext>
            </a:extLst>
          </p:cNvPr>
          <p:cNvSpPr>
            <a:spLocks noGrp="1"/>
          </p:cNvSpPr>
          <p:nvPr>
            <p:ph idx="1"/>
          </p:nvPr>
        </p:nvSpPr>
        <p:spPr/>
        <p:txBody>
          <a:bodyPr>
            <a:no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is the latest approach to the existing management approaches. During the 1970’s, contingency theory was developed by J.W. Lorsch and P.R. Lawrence,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Management problems are different under different situations and require to be tackled as per the situation.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contingency view seeks to understand the inter-relationships within and among sub-systems as well as between the organization and its environment and to define patterns of relationships or configurations of variables contingency views are ultimately directed toward suggesting organization designs and managerial actions most appropriate for specific situations. mand of the situation.</a:t>
            </a:r>
          </a:p>
        </p:txBody>
      </p:sp>
      <p:sp>
        <p:nvSpPr>
          <p:cNvPr id="3" name="Title 2">
            <a:extLst>
              <a:ext uri="{FF2B5EF4-FFF2-40B4-BE49-F238E27FC236}">
                <a16:creationId xmlns:a16="http://schemas.microsoft.com/office/drawing/2014/main" id="{CE7E028A-6CC4-4FE2-8227-ED9AD81CAADC}"/>
              </a:ext>
            </a:extLst>
          </p:cNvPr>
          <p:cNvSpPr>
            <a:spLocks noGrp="1"/>
          </p:cNvSpPr>
          <p:nvPr>
            <p:ph type="title"/>
          </p:nvPr>
        </p:nvSpPr>
        <p:spPr/>
        <p:txBody>
          <a:bodyPr/>
          <a:lstStyle/>
          <a:p>
            <a:r>
              <a:rPr lang="en-US" u="sng" dirty="0"/>
              <a:t>The Contingency Approach</a:t>
            </a:r>
          </a:p>
        </p:txBody>
      </p:sp>
    </p:spTree>
    <p:extLst>
      <p:ext uri="{BB962C8B-B14F-4D97-AF65-F5344CB8AC3E}">
        <p14:creationId xmlns:p14="http://schemas.microsoft.com/office/powerpoint/2010/main" val="65446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5FA1D5-CB73-4A08-8823-DDAD30BE4A3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02673" y="164016"/>
            <a:ext cx="7481455" cy="6375223"/>
          </a:xfrm>
        </p:spPr>
      </p:pic>
    </p:spTree>
    <p:extLst>
      <p:ext uri="{BB962C8B-B14F-4D97-AF65-F5344CB8AC3E}">
        <p14:creationId xmlns:p14="http://schemas.microsoft.com/office/powerpoint/2010/main" val="342871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6189</TotalTime>
  <Words>4510</Words>
  <Application>Microsoft Office PowerPoint</Application>
  <PresentationFormat>On-screen Show (4:3)</PresentationFormat>
  <Paragraphs>500</Paragraphs>
  <Slides>86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Arial</vt:lpstr>
      <vt:lpstr>Calibri</vt:lpstr>
      <vt:lpstr>Helvetica Neue</vt:lpstr>
      <vt:lpstr>Lucida Sans Unicode</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Importance of Management</vt:lpstr>
      <vt:lpstr>PowerPoint Presentation</vt:lpstr>
      <vt:lpstr>PowerPoint Presentation</vt:lpstr>
      <vt:lpstr>PowerPoint Presentation</vt:lpstr>
      <vt:lpstr>Science Vs Art</vt:lpstr>
      <vt:lpstr>Levels Of Management</vt:lpstr>
      <vt:lpstr>PowerPoint Presentation</vt:lpstr>
      <vt:lpstr>PowerPoint Presentation</vt:lpstr>
      <vt:lpstr>Top Management</vt:lpstr>
      <vt:lpstr>Middle Management</vt:lpstr>
      <vt:lpstr>First-Line Management </vt:lpstr>
      <vt:lpstr>Mintzberg’s Managerial Roles</vt:lpstr>
      <vt:lpstr>Interpersonal Roles</vt:lpstr>
      <vt:lpstr>Informational Roles</vt:lpstr>
      <vt:lpstr>Decisional Roles</vt:lpstr>
      <vt:lpstr>Skills of Manager</vt:lpstr>
      <vt:lpstr>Decision-making Skills </vt:lpstr>
      <vt:lpstr>Interpersonal Skills </vt:lpstr>
      <vt:lpstr>Technical Skills </vt:lpstr>
      <vt:lpstr>Coordination</vt:lpstr>
      <vt:lpstr>Features Of Coordination</vt:lpstr>
      <vt:lpstr>Importance Of Management</vt:lpstr>
      <vt:lpstr>Business Ethics/Ethics in Management</vt:lpstr>
      <vt:lpstr>Ethical Issues in Business</vt:lpstr>
      <vt:lpstr>Importance of Organizational/Business Ethics </vt:lpstr>
      <vt:lpstr>Social Responsibility of Managers</vt:lpstr>
      <vt:lpstr>Social Responsibilities of business towards different sectors</vt:lpstr>
      <vt:lpstr>PowerPoint Presentation</vt:lpstr>
      <vt:lpstr>PowerPoint Presentation</vt:lpstr>
      <vt:lpstr>PowerPoint Presentation</vt:lpstr>
      <vt:lpstr>Functions of Management</vt:lpstr>
      <vt:lpstr>Planning</vt:lpstr>
      <vt:lpstr>PowerPoint Presentation</vt:lpstr>
      <vt:lpstr>Planning Process</vt:lpstr>
      <vt:lpstr>Types Of Plans</vt:lpstr>
      <vt:lpstr>Types of Plans</vt:lpstr>
      <vt:lpstr>PowerPoint Presentation</vt:lpstr>
      <vt:lpstr>PowerPoint Presentation</vt:lpstr>
      <vt:lpstr>FORECASTING</vt:lpstr>
      <vt:lpstr>Techniques of Forecasting </vt:lpstr>
      <vt:lpstr>Qualitative Methods</vt:lpstr>
      <vt:lpstr>Quantitative Methods</vt:lpstr>
      <vt:lpstr>CASE STUDY</vt:lpstr>
      <vt:lpstr>CASE STUDY</vt:lpstr>
      <vt:lpstr>ORGANISING</vt:lpstr>
      <vt:lpstr>PROCESS OF ORGANIZING</vt:lpstr>
      <vt:lpstr>PROCESS OF ORGANIZING</vt:lpstr>
      <vt:lpstr>PowerPoint Presentation</vt:lpstr>
      <vt:lpstr>IMPORTANCE OF ORGANIZING</vt:lpstr>
      <vt:lpstr>IMPORTANCE OF ORGANIZING</vt:lpstr>
      <vt:lpstr>PowerPoint Presentation</vt:lpstr>
      <vt:lpstr>PowerPoint Presentation</vt:lpstr>
      <vt:lpstr>Type of Organization</vt:lpstr>
      <vt:lpstr>Theories of Management</vt:lpstr>
      <vt:lpstr>PowerPoint Presentation</vt:lpstr>
      <vt:lpstr>Bureaucratic Management Theory</vt:lpstr>
      <vt:lpstr>Principles of Bureaucratic Theory</vt:lpstr>
      <vt:lpstr>PowerPoint Presentation</vt:lpstr>
      <vt:lpstr>Scientific Management Theory</vt:lpstr>
      <vt:lpstr>Principles of Scientific Management Theory</vt:lpstr>
      <vt:lpstr>Administrative Theory</vt:lpstr>
      <vt:lpstr>HENRY FAYOL’S 14 Principles of Management</vt:lpstr>
      <vt:lpstr>PowerPoint Presentation</vt:lpstr>
      <vt:lpstr>PowerPoint Presentation</vt:lpstr>
      <vt:lpstr>PowerPoint Presentation</vt:lpstr>
      <vt:lpstr>PowerPoint Presentation</vt:lpstr>
      <vt:lpstr>PowerPoint Presentation</vt:lpstr>
      <vt:lpstr>A) Human Relation Theory</vt:lpstr>
      <vt:lpstr>B) Behavioral Theory:</vt:lpstr>
      <vt:lpstr> Contributors of Behavioral Theory</vt:lpstr>
      <vt:lpstr>The classification of human needs: </vt:lpstr>
      <vt:lpstr>PowerPoint Presentation</vt:lpstr>
      <vt:lpstr>PowerPoint Presentation</vt:lpstr>
      <vt:lpstr>Theory X</vt:lpstr>
      <vt:lpstr>Theory Y</vt:lpstr>
      <vt:lpstr>PowerPoint Presentation</vt:lpstr>
      <vt:lpstr>Quantitative or Mathematical Approach or Management Science Approach:</vt:lpstr>
      <vt:lpstr>System Approach</vt:lpstr>
      <vt:lpstr>The Contingency Approach</vt:lpstr>
    </vt:vector>
  </TitlesOfParts>
  <Company>jaya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dc:title>
  <dc:creator>jaya</dc:creator>
  <cp:lastModifiedBy>Mohit</cp:lastModifiedBy>
  <cp:revision>192</cp:revision>
  <dcterms:created xsi:type="dcterms:W3CDTF">2010-09-08T14:44:49Z</dcterms:created>
  <dcterms:modified xsi:type="dcterms:W3CDTF">2019-02-22T16:07:09Z</dcterms:modified>
</cp:coreProperties>
</file>