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Montserrat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37660609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c37660609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beeb29b5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6beeb29b5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3c0e3a528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c3c0e3a528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37660609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37660609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3766060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3766060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37660609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37660609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37660609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37660609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3c0e3a52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3c0e3a52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beeb29b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beeb29b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37660609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37660609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beeb29b5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beeb29b5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3c0e3a52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3c0e3a52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Stock Price Analysis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Montserrat"/>
                <a:ea typeface="Montserrat"/>
                <a:cs typeface="Montserrat"/>
                <a:sym typeface="Montserrat"/>
              </a:rPr>
              <a:t>Shubhaan Saxena</a:t>
            </a: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1297500" y="1242475"/>
            <a:ext cx="7038900" cy="32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15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Determine which periods would lead to positive/negative rates of returns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Column Return was computed by calculating the rate of returns from one quarter to the next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Decision tree model was initialized such that X included all columns besides Return, Close, Forecast, Adj Close and Date, as most of these were too correlated to be used as a means to split the data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Target variable had Return and would output 0 in the case of a negative return, and 1 for a positive return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Result: 74% probability of predicting a favorable investment, model accuracy was only 64%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Second decision tree (different independent variables)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Focus on macroeconomic factors and also added the Previous column indicating Close prices from the previous quarter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Cont 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050" y="230350"/>
            <a:ext cx="2738850" cy="140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91675"/>
            <a:ext cx="594360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Cont 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525" y="1423250"/>
            <a:ext cx="6608725" cy="30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body" idx="1"/>
          </p:nvPr>
        </p:nvSpPr>
        <p:spPr>
          <a:xfrm>
            <a:off x="1297500" y="1160250"/>
            <a:ext cx="7038900" cy="3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5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Goal: explore the relationships between macroeconomic factors and stock prices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Recap: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Uncover trends through various methods: pandas functions, using correlation matrices,time series analysis, and other various visualizations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Used knowledge from these trends to predict stock prices using the macroeconomic factors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Using linear regression, we were unable to achieve a satisfying prediction using GDP data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However, it makes sense that GDP alone is sufficient to predict stock prices, at least through linear regression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Created decision trees w/ accuracy of 74% for favorable times to invent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Change we would make: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implement more complex machine learning models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Q&amp;A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500"/>
              </a:spcBef>
              <a:spcAft>
                <a:spcPts val="15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 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274075" y="1567550"/>
            <a:ext cx="85605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b="1">
                <a:latin typeface="Times New Roman"/>
                <a:ea typeface="Times New Roman"/>
                <a:cs typeface="Times New Roman"/>
                <a:sym typeface="Times New Roman"/>
              </a:rPr>
              <a:t>How do macroeconomic factors influence the behavior of the stock market?</a:t>
            </a:r>
            <a:endParaRPr sz="6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Parameters: 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overall stock market performance within the U.S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■"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NASDAQ- tracks the performance of the Nasdaq Stock Market, a platform consisting of over 4,100 securities being bought and sold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■"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S&amp;P 500 (Standard &amp; Poor’s 500 Index)-  top 500 publicly traded companies 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Macroeconomic Indicators: 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Gross Domestic Products (GDP)- value of all goods &amp; services produced in a country during a specific time period 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Consumer Price Index (CPI)- measures price changes in goods &amp; services (inflation)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" sz="6400">
                <a:latin typeface="Times New Roman"/>
                <a:ea typeface="Times New Roman"/>
                <a:cs typeface="Times New Roman"/>
                <a:sym typeface="Times New Roman"/>
              </a:rPr>
              <a:t>Interest- cost of borrowing &amp; yield of investments within an economy </a:t>
            </a:r>
            <a:endParaRPr sz="6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Sets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1486950" y="1151050"/>
            <a:ext cx="6660000" cy="3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lang="en" sz="12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NASDAQ.csv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date, open, high, low, close, adjusted close, and volume within the NASDAQ index (1971-2024)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lang="en" sz="12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SPX.csv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date, open, high, low, close, adjusted close, and volume of the S&amp;P 500 represented (1960-2024)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lang="en" sz="12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CPI. csv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representation of inflation (1947-2024)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lang="en" sz="12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Interest_rates.csv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interest rate at which institutions lend reserve balances; federal fund rate (1954-2024)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lang="en" sz="12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GDP.csv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average value within US’s  economy (1960-2023)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Cleaning/Merging: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rows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○"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Organized by date (inconsistent frequencies from market closures)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○"/>
            </a:pPr>
            <a:r>
              <a:rPr lang="en" sz="12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merged_sp500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included all the macroeconomic columns + S&amp;P 500 data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○"/>
            </a:pPr>
            <a:r>
              <a:rPr lang="en" sz="12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merged_nasdaq</a:t>
            </a: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included all the macroeconomic columns + NASDAQ data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Exploration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068900"/>
            <a:ext cx="7038900" cy="3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determine trends during specific time periods; cross-analyze with macroeconomics to describe what may have caused changes in the stock market </a:t>
            </a:r>
            <a:endParaRPr/>
          </a:p>
          <a:p>
            <a:pPr marL="457200" lvl="0" indent="-304800" algn="l" rtl="0">
              <a:spcBef>
                <a:spcPts val="150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 b="1">
                <a:latin typeface="Times New Roman"/>
                <a:ea typeface="Times New Roman"/>
                <a:cs typeface="Times New Roman"/>
                <a:sym typeface="Times New Roman"/>
              </a:rPr>
              <a:t>Minimum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" sz="1200" b="1">
                <a:latin typeface="Times New Roman"/>
                <a:ea typeface="Times New Roman"/>
                <a:cs typeface="Times New Roman"/>
                <a:sym typeface="Times New Roman"/>
              </a:rPr>
              <a:t>Maximum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: values of different variables (GDP, stock price, CPI, inflation rate, etc) within </a:t>
            </a:r>
            <a:r>
              <a:rPr lang="en" sz="1200" b="1">
                <a:latin typeface="Times New Roman"/>
                <a:ea typeface="Times New Roman"/>
                <a:cs typeface="Times New Roman"/>
                <a:sym typeface="Times New Roman"/>
              </a:rPr>
              <a:t>merged_nasdaq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; observations indicated that the </a:t>
            </a:r>
            <a:r>
              <a:rPr lang="en" sz="1200" b="1">
                <a:latin typeface="Times New Roman"/>
                <a:ea typeface="Times New Roman"/>
                <a:cs typeface="Times New Roman"/>
                <a:sym typeface="Times New Roman"/>
              </a:rPr>
              <a:t>GDP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200" b="1">
                <a:latin typeface="Times New Roman"/>
                <a:ea typeface="Times New Roman"/>
                <a:cs typeface="Times New Roman"/>
                <a:sym typeface="Times New Roman"/>
              </a:rPr>
              <a:t>CPI, stock price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were heavily correlated (similar trends)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Two drastic dips in </a:t>
            </a:r>
            <a:r>
              <a:rPr lang="en" sz="1200" b="1">
                <a:latin typeface="Times New Roman"/>
                <a:ea typeface="Times New Roman"/>
                <a:cs typeface="Times New Roman"/>
                <a:sym typeface="Times New Roman"/>
              </a:rPr>
              <a:t>inflation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&amp; </a:t>
            </a:r>
            <a:r>
              <a:rPr lang="en" sz="1200" b="1">
                <a:latin typeface="Times New Roman"/>
                <a:ea typeface="Times New Roman"/>
                <a:cs typeface="Times New Roman"/>
                <a:sym typeface="Times New Roman"/>
              </a:rPr>
              <a:t>interest rates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in 2009 &amp; 2020 (housing crisis &amp; COVID-19)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Cross analyzed these two time periods with stock prices; verified a consistent sharp decline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 b="1">
                <a:latin typeface="Times New Roman"/>
                <a:ea typeface="Times New Roman"/>
                <a:cs typeface="Times New Roman"/>
                <a:sym typeface="Times New Roman"/>
              </a:rPr>
              <a:t>Correlation analysis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Established S&amp;P 500 values were more favorable over NASDAQ in terms of correlation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■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Ex: GDP higher correlation to merged S&amp;P 500 over NASDAQ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Inflation had low correlation to stock price, but strong correlation to interest rates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 b="1">
                <a:latin typeface="Times New Roman"/>
                <a:ea typeface="Times New Roman"/>
                <a:cs typeface="Times New Roman"/>
                <a:sym typeface="Times New Roman"/>
              </a:rPr>
              <a:t>Time Series/Scatterplot:</a:t>
            </a: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Verified the relationship between inflation and interest rates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Observed similar trends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Understanding: As prices of goods/services increase (inflation), people require more money to fund their lifestyle, hence the cost of borrowing money (interest) increases because of the demand 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(heatmaps from Seaborn)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750" y="1527700"/>
            <a:ext cx="4022449" cy="334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850" y="1527700"/>
            <a:ext cx="4057425" cy="334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&amp; Scatterplot 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675" y="1246925"/>
            <a:ext cx="4116551" cy="351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2625" y="1246925"/>
            <a:ext cx="4478976" cy="35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1297500" y="12256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Between close price &amp; GDP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Observations: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Unable to follow the actual trend; stock market is never linear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GDP is not the only factor determining stock market prices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Generated values: MSE (Mean Squared Error): 129483.196 &amp; MAE (Mean Absolute Error): 263.331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For confirmation, a residual analysis was conducted, didn’t see a consistent spread of data points and a general randomness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Attempted to incorporate GDP lags of 1 quarter (merged_sp500.GDP.shift(1))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Results: 50 data points, MSE of 110.1, MAE of 8.3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Normal GDP model had an MSE of 107.53 and an MAE of 8.25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Created a Previous column, with Close prices from the previous quarter using the shift(1) function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This model was able to generate an accurate prediction of the current Close values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Downside: used stock price data, and not macroeconomic data to achieve these results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Cont.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75" y="1574125"/>
            <a:ext cx="4150574" cy="304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6575" y="2368850"/>
            <a:ext cx="4071276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Cont.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100" y="1191975"/>
            <a:ext cx="4586308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883</Words>
  <Application>Microsoft Macintosh PowerPoint</Application>
  <PresentationFormat>On-screen Show (16:9)</PresentationFormat>
  <Paragraphs>82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Montserrat</vt:lpstr>
      <vt:lpstr>Lato</vt:lpstr>
      <vt:lpstr>Arial</vt:lpstr>
      <vt:lpstr>Times New Roman</vt:lpstr>
      <vt:lpstr>Focus</vt:lpstr>
      <vt:lpstr>Stock Price Analysis </vt:lpstr>
      <vt:lpstr>Research Question </vt:lpstr>
      <vt:lpstr>Data Sets</vt:lpstr>
      <vt:lpstr>Exploration</vt:lpstr>
      <vt:lpstr>Correlation Analysis (heatmaps from Seaborn)</vt:lpstr>
      <vt:lpstr>Time Series &amp; Scatterplot </vt:lpstr>
      <vt:lpstr>Linear Regression </vt:lpstr>
      <vt:lpstr>Linear Regression Cont.</vt:lpstr>
      <vt:lpstr>Linear Regression Cont.</vt:lpstr>
      <vt:lpstr>Classification</vt:lpstr>
      <vt:lpstr>Classification Cont </vt:lpstr>
      <vt:lpstr>Classification Cont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Shubhaan Saxena</cp:lastModifiedBy>
  <cp:revision>1</cp:revision>
  <dcterms:modified xsi:type="dcterms:W3CDTF">2024-09-04T06:59:13Z</dcterms:modified>
</cp:coreProperties>
</file>