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68" r:id="rId12"/>
    <p:sldId id="2146847062"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hubhada12345/Power-System-Fault-Detection-/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Power System Fault Detection and Classification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Name-Shubhada Pradip </a:t>
            </a:r>
            <a:r>
              <a:rPr lang="en-US" sz="2000" b="1" dirty="0" err="1">
                <a:solidFill>
                  <a:schemeClr val="accent1">
                    <a:lumMod val="75000"/>
                  </a:schemeClr>
                </a:solidFill>
                <a:latin typeface="Arial"/>
                <a:cs typeface="Arial"/>
              </a:rPr>
              <a:t>Anap</a:t>
            </a: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Name-MIT Academy Of Engineering</a:t>
            </a:r>
          </a:p>
          <a:p>
            <a:pPr marL="457200" indent="-457200">
              <a:buAutoNum type="arabicPeriod"/>
            </a:pPr>
            <a:r>
              <a:rPr lang="en-US" sz="2000" b="1" dirty="0">
                <a:solidFill>
                  <a:schemeClr val="accent1">
                    <a:lumMod val="75000"/>
                  </a:schemeClr>
                </a:solidFill>
                <a:latin typeface="Arial"/>
                <a:cs typeface="Arial"/>
              </a:rPr>
              <a:t>Department-Computer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3">
            <a:extLst>
              <a:ext uri="{FF2B5EF4-FFF2-40B4-BE49-F238E27FC236}">
                <a16:creationId xmlns:a16="http://schemas.microsoft.com/office/drawing/2014/main" id="{22593EA7-D11B-F8B8-E74E-1916CEB1C36E}"/>
              </a:ext>
            </a:extLst>
          </p:cNvPr>
          <p:cNvSpPr>
            <a:spLocks noChangeArrowheads="1"/>
          </p:cNvSpPr>
          <p:nvPr/>
        </p:nvSpPr>
        <p:spPr bwMode="auto">
          <a:xfrm rot="10800000" flipV="1">
            <a:off x="809625" y="2004923"/>
            <a:ext cx="98869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 to transmission grid faults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with real-time IoT sensor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deep learning models (e.g., LSTM) for better temporal pattern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predictive maintenance features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552D12DB-1A4A-D9E1-8B9B-DBE0C9F31F9A}"/>
              </a:ext>
            </a:extLst>
          </p:cNvPr>
          <p:cNvSpPr>
            <a:spLocks noChangeArrowheads="1"/>
          </p:cNvSpPr>
          <p:nvPr/>
        </p:nvSpPr>
        <p:spPr bwMode="auto">
          <a:xfrm>
            <a:off x="990600" y="1914436"/>
            <a:ext cx="52469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papers on power system fault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Cloud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TensorFlow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on phasor measurement-based fault analysis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9" name="Content Placeholder 8">
            <a:extLst>
              <a:ext uri="{FF2B5EF4-FFF2-40B4-BE49-F238E27FC236}">
                <a16:creationId xmlns:a16="http://schemas.microsoft.com/office/drawing/2014/main" id="{E38A7F41-7D4E-DD3A-9809-8D89EE705947}"/>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A126D628-A280-FC66-1340-ABA02044B687}"/>
              </a:ext>
            </a:extLst>
          </p:cNvPr>
          <p:cNvPicPr>
            <a:picLocks noChangeAspect="1"/>
          </p:cNvPicPr>
          <p:nvPr/>
        </p:nvPicPr>
        <p:blipFill>
          <a:blip r:embed="rId2"/>
          <a:stretch>
            <a:fillRect/>
          </a:stretch>
        </p:blipFill>
        <p:spPr>
          <a:xfrm>
            <a:off x="1002890" y="1333318"/>
            <a:ext cx="9222658" cy="467332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4" name="Content Placeholder 3">
            <a:extLst>
              <a:ext uri="{FF2B5EF4-FFF2-40B4-BE49-F238E27FC236}">
                <a16:creationId xmlns:a16="http://schemas.microsoft.com/office/drawing/2014/main" id="{5E6E723A-8C24-A0CA-A8DA-6C69B0BBD530}"/>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030450DD-9514-E466-D7F7-EF70499C2745}"/>
              </a:ext>
            </a:extLst>
          </p:cNvPr>
          <p:cNvPicPr>
            <a:picLocks noChangeAspect="1"/>
          </p:cNvPicPr>
          <p:nvPr/>
        </p:nvPicPr>
        <p:blipFill>
          <a:blip r:embed="rId2"/>
          <a:stretch>
            <a:fillRect/>
          </a:stretch>
        </p:blipFill>
        <p:spPr>
          <a:xfrm>
            <a:off x="953729" y="1363800"/>
            <a:ext cx="10038735" cy="4681123"/>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FA500007-35E1-3E03-E202-DCD5B347A1B8}"/>
              </a:ext>
            </a:extLst>
          </p:cNvPr>
          <p:cNvPicPr>
            <a:picLocks noGrp="1" noChangeAspect="1"/>
          </p:cNvPicPr>
          <p:nvPr>
            <p:ph idx="1"/>
          </p:nvPr>
        </p:nvPicPr>
        <p:blipFill>
          <a:blip r:embed="rId2"/>
          <a:stretch>
            <a:fillRect/>
          </a:stretch>
        </p:blipFill>
        <p:spPr>
          <a:xfrm>
            <a:off x="2045110" y="1301750"/>
            <a:ext cx="8455742"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t>Electric power distribution networks often encounter various types of faults such as line-to-ground, line-to-line, and three-phase faults. Timely and precise identification of these faults is essential to reduce downtime and ensure the stability of the power grid. However, conventional protection mechanisms face challenges in accurately classifying faults in real time, particularly in complex or dynamic system conditions.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7" name="TextBox 16">
            <a:extLst>
              <a:ext uri="{FF2B5EF4-FFF2-40B4-BE49-F238E27FC236}">
                <a16:creationId xmlns:a16="http://schemas.microsoft.com/office/drawing/2014/main" id="{F8F38DFC-D1F3-7BA3-405F-6E978AA48913}"/>
              </a:ext>
            </a:extLst>
          </p:cNvPr>
          <p:cNvSpPr txBox="1"/>
          <p:nvPr/>
        </p:nvSpPr>
        <p:spPr>
          <a:xfrm>
            <a:off x="923925" y="1784902"/>
            <a:ext cx="9496425"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proposed system uses machine learning techniques on IBM Cloud to classify faults in power distribution networks. It processes real-time electrical measurements (voltage and current phasors) to distinguish:</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 conditions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Line-to-ground faults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Line-to-line faults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Three-phase faults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Components: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 (Phasor measurements)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Extraction (Signal processing)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Training (ML algorithm)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Fault Classification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Cloud Deployment (IBM Cloud services)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a:t>
            </a:r>
            <a:r>
              <a:rPr lang="en-IN" sz="1800" b="1" dirty="0">
                <a:solidFill>
                  <a:srgbClr val="0F0F0F"/>
                </a:solidFill>
                <a:latin typeface="Times New Roman" panose="02020603050405020304" pitchFamily="18" charset="0"/>
                <a:ea typeface="+mn-lt"/>
                <a:cs typeface="Times New Roman" panose="02020603050405020304" pitchFamily="18" charset="0"/>
              </a:rPr>
              <a:t>the Power system Fault Detection and Classification</a:t>
            </a:r>
            <a:r>
              <a:rPr lang="en-IN" sz="1800" dirty="0">
                <a:solidFill>
                  <a:srgbClr val="0F0F0F"/>
                </a:solidFill>
                <a:latin typeface="Times New Roman" panose="02020603050405020304" pitchFamily="18" charset="0"/>
                <a:ea typeface="+mn-lt"/>
                <a:cs typeface="Times New Roman" panose="02020603050405020304" pitchFamily="18" charset="0"/>
              </a:rPr>
              <a:t>. Here's a suggested structure for this section:</a:t>
            </a:r>
            <a:endParaRPr lang="en-US"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lgn="just">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IBM Cloud</a:t>
            </a:r>
          </a:p>
          <a:p>
            <a:pPr marL="0" indent="0" algn="just">
              <a:buNone/>
            </a:pPr>
            <a:r>
              <a:rPr lang="en-IN" sz="1800" dirty="0">
                <a:solidFill>
                  <a:srgbClr val="0F0F0F"/>
                </a:solidFill>
                <a:latin typeface="Times New Roman" panose="02020603050405020304" pitchFamily="18" charset="0"/>
                <a:cs typeface="Times New Roman" panose="02020603050405020304" pitchFamily="18" charset="0"/>
              </a:rPr>
              <a:t>       IBM Watson studio for model development and deployment</a:t>
            </a:r>
          </a:p>
          <a:p>
            <a:pPr marL="0" indent="0" algn="just">
              <a:buNone/>
            </a:pPr>
            <a:r>
              <a:rPr lang="en-IN" sz="1800" dirty="0">
                <a:solidFill>
                  <a:srgbClr val="0F0F0F"/>
                </a:solidFill>
                <a:latin typeface="Times New Roman" panose="02020603050405020304" pitchFamily="18" charset="0"/>
                <a:cs typeface="Times New Roman" panose="02020603050405020304" pitchFamily="18" charset="0"/>
              </a:rPr>
              <a:t>       IBM cloud object storage for dataset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600" b="1" dirty="0">
                <a:latin typeface="Times New Roman" panose="02020603050405020304" pitchFamily="18" charset="0"/>
                <a:ea typeface="+mn-lt"/>
                <a:cs typeface="Times New Roman" panose="02020603050405020304" pitchFamily="18" charset="0"/>
              </a:rPr>
              <a:t>Algorithm Selection:</a:t>
            </a:r>
          </a:p>
          <a:p>
            <a:pPr marL="0" indent="0">
              <a:buNone/>
            </a:pPr>
            <a:r>
              <a:rPr lang="en-IN" sz="1400" b="1" dirty="0">
                <a:latin typeface="Times New Roman" panose="02020603050405020304" pitchFamily="18" charset="0"/>
                <a:ea typeface="+mn-lt"/>
                <a:cs typeface="Times New Roman" panose="02020603050405020304" pitchFamily="18" charset="0"/>
              </a:rPr>
              <a:t>                   </a:t>
            </a:r>
            <a:r>
              <a:rPr lang="en-IN" sz="1400" dirty="0">
                <a:latin typeface="Times New Roman" panose="02020603050405020304" pitchFamily="18" charset="0"/>
                <a:ea typeface="+mn-lt"/>
                <a:cs typeface="Times New Roman" panose="02020603050405020304" pitchFamily="18" charset="0"/>
              </a:rPr>
              <a:t>Random Forest Classifier (or SVM based on performance)</a:t>
            </a:r>
            <a:endParaRPr lang="en-IN" sz="14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Data Input:</a:t>
            </a:r>
          </a:p>
          <a:p>
            <a:pPr marL="0" indent="0">
              <a:buNone/>
            </a:pPr>
            <a:r>
              <a:rPr lang="en-IN" sz="1400" dirty="0">
                <a:latin typeface="Times New Roman" panose="02020603050405020304" pitchFamily="18" charset="0"/>
                <a:cs typeface="Times New Roman" panose="02020603050405020304" pitchFamily="18" charset="0"/>
              </a:rPr>
              <a:t>                  Voltage, Current, and phasor </a:t>
            </a:r>
            <a:r>
              <a:rPr lang="en-IN" sz="1400" dirty="0" err="1">
                <a:latin typeface="Times New Roman" panose="02020603050405020304" pitchFamily="18" charset="0"/>
                <a:cs typeface="Times New Roman" panose="02020603050405020304" pitchFamily="18" charset="0"/>
              </a:rPr>
              <a:t>measurments</a:t>
            </a:r>
            <a:r>
              <a:rPr lang="en-IN" sz="1400" dirty="0">
                <a:latin typeface="Times New Roman" panose="02020603050405020304" pitchFamily="18" charset="0"/>
                <a:cs typeface="Times New Roman" panose="02020603050405020304" pitchFamily="18" charset="0"/>
              </a:rPr>
              <a:t> from the dataset</a:t>
            </a:r>
          </a:p>
          <a:p>
            <a:pPr marL="305435" indent="-305435"/>
            <a:r>
              <a:rPr lang="en-IN" sz="1600" b="1" dirty="0">
                <a:latin typeface="Times New Roman" panose="02020603050405020304" pitchFamily="18" charset="0"/>
                <a:ea typeface="+mn-lt"/>
                <a:cs typeface="Times New Roman" panose="02020603050405020304" pitchFamily="18" charset="0"/>
              </a:rPr>
              <a:t>Training Process:</a:t>
            </a:r>
            <a:endParaRPr lang="en-IN" sz="1600" dirty="0">
              <a:latin typeface="Times New Roman" panose="02020603050405020304" pitchFamily="18" charset="0"/>
              <a:cs typeface="Times New Roman" panose="02020603050405020304" pitchFamily="18" charset="0"/>
            </a:endParaRPr>
          </a:p>
          <a:p>
            <a:pPr marL="324485" lvl="1" indent="0">
              <a:buNone/>
            </a:pPr>
            <a:r>
              <a:rPr lang="en-IN" dirty="0">
                <a:latin typeface="Times New Roman" panose="02020603050405020304" pitchFamily="18" charset="0"/>
                <a:cs typeface="Times New Roman" panose="02020603050405020304" pitchFamily="18" charset="0"/>
              </a:rPr>
              <a:t>           Supervised learning using labelled fault types </a:t>
            </a:r>
          </a:p>
          <a:p>
            <a:pPr marL="305435" indent="-305435"/>
            <a:r>
              <a:rPr lang="en-IN" sz="1600" b="1" dirty="0">
                <a:latin typeface="Times New Roman" panose="02020603050405020304" pitchFamily="18" charset="0"/>
                <a:ea typeface="+mn-lt"/>
                <a:cs typeface="Times New Roman" panose="02020603050405020304" pitchFamily="18" charset="0"/>
              </a:rPr>
              <a:t>Prediction Process:</a:t>
            </a:r>
            <a:endParaRPr lang="en-IN" sz="16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Model deployed on IBM </a:t>
            </a:r>
            <a:r>
              <a:rPr lang="en-IN" sz="1400" dirty="0" err="1">
                <a:latin typeface="Times New Roman" panose="02020603050405020304" pitchFamily="18" charset="0"/>
                <a:cs typeface="Times New Roman" panose="02020603050405020304" pitchFamily="18" charset="0"/>
              </a:rPr>
              <a:t>watson</a:t>
            </a:r>
            <a:r>
              <a:rPr lang="en-IN" sz="1400" dirty="0">
                <a:latin typeface="Times New Roman" panose="02020603050405020304" pitchFamily="18" charset="0"/>
                <a:cs typeface="Times New Roman" panose="02020603050405020304" pitchFamily="18" charset="0"/>
              </a:rPr>
              <a:t> studio with API endpoint for real-time predictions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0C96F03F-98FA-DCD7-5D76-C556A882E9ED}"/>
              </a:ext>
            </a:extLst>
          </p:cNvPr>
          <p:cNvPicPr>
            <a:picLocks noGrp="1" noChangeAspect="1"/>
          </p:cNvPicPr>
          <p:nvPr>
            <p:ph idx="1"/>
          </p:nvPr>
        </p:nvPicPr>
        <p:blipFill>
          <a:blip r:embed="rId2"/>
          <a:stretch>
            <a:fillRect/>
          </a:stretch>
        </p:blipFill>
        <p:spPr>
          <a:xfrm>
            <a:off x="1218757" y="1301750"/>
            <a:ext cx="9754485"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The ML-based fault classification system significantly improves accuracy and response time over traditional protection methods. Real-time analysis helps utilities reduce outage time and improve grid resilience.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A720B-71E6-9E6F-7109-44827D110FA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93127B-2A68-7DF2-849D-4C6AF25B82DA}"/>
              </a:ext>
            </a:extLst>
          </p:cNvPr>
          <p:cNvSpPr>
            <a:spLocks noGrp="1"/>
          </p:cNvSpPr>
          <p:nvPr>
            <p:ph type="title"/>
          </p:nvPr>
        </p:nvSpPr>
        <p:spPr/>
        <p:txBody>
          <a:bodyPr>
            <a:normAutofit/>
          </a:bodyPr>
          <a:lstStyle/>
          <a:p>
            <a:r>
              <a:rPr lang="en-US" dirty="0" err="1">
                <a:solidFill>
                  <a:schemeClr val="accent1"/>
                </a:solidFill>
              </a:rPr>
              <a:t>Github</a:t>
            </a:r>
            <a:r>
              <a:rPr lang="en-US" dirty="0">
                <a:solidFill>
                  <a:schemeClr val="accent1"/>
                </a:solidFill>
              </a:rPr>
              <a:t> Link:</a:t>
            </a:r>
          </a:p>
        </p:txBody>
      </p:sp>
      <p:sp>
        <p:nvSpPr>
          <p:cNvPr id="2" name="Content Placeholder 1">
            <a:extLst>
              <a:ext uri="{FF2B5EF4-FFF2-40B4-BE49-F238E27FC236}">
                <a16:creationId xmlns:a16="http://schemas.microsoft.com/office/drawing/2014/main" id="{0AD1FF35-C131-EFF4-984B-55B171D979C4}"/>
              </a:ext>
            </a:extLst>
          </p:cNvPr>
          <p:cNvSpPr>
            <a:spLocks noGrp="1"/>
          </p:cNvSpPr>
          <p:nvPr>
            <p:ph idx="1"/>
          </p:nvPr>
        </p:nvSpPr>
        <p:spPr>
          <a:xfrm>
            <a:off x="705017" y="1558720"/>
            <a:ext cx="11029615" cy="4673324"/>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hlinkClick r:id="rId2"/>
              </a:rPr>
              <a:t>https://github.com/shubhada12345/Power-System-Fault-Detection-/tree/main</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26266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318</TotalTime>
  <Words>415</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Conclusion</vt:lpstr>
      <vt:lpstr>Github Link:</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Devam Suryawanshi</cp:lastModifiedBy>
  <cp:revision>29</cp:revision>
  <dcterms:created xsi:type="dcterms:W3CDTF">2021-05-26T16:50:10Z</dcterms:created>
  <dcterms:modified xsi:type="dcterms:W3CDTF">2025-08-04T17:51:48Z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