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6" r:id="rId4"/>
    <p:sldId id="258" r:id="rId5"/>
    <p:sldId id="259"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1B778-93BD-4A32-82A6-E49C2D981D5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EFF352F-E26E-463E-A21B-C154D0467950}">
      <dgm:prSet/>
      <dgm:spPr/>
      <dgm:t>
        <a:bodyPr/>
        <a:lstStyle/>
        <a:p>
          <a:r>
            <a:rPr lang="en-IN"/>
            <a:t>RBAC</a:t>
          </a:r>
          <a:endParaRPr lang="en-US"/>
        </a:p>
      </dgm:t>
    </dgm:pt>
    <dgm:pt modelId="{813A5EEB-80DA-4CCC-A9B5-F20169E87606}" type="parTrans" cxnId="{B5825272-D37F-4AFE-8F32-A12BD0C8DBE5}">
      <dgm:prSet/>
      <dgm:spPr/>
      <dgm:t>
        <a:bodyPr/>
        <a:lstStyle/>
        <a:p>
          <a:endParaRPr lang="en-US"/>
        </a:p>
      </dgm:t>
    </dgm:pt>
    <dgm:pt modelId="{ADE761C4-C303-41B3-80A2-0D6E140A2CB5}" type="sibTrans" cxnId="{B5825272-D37F-4AFE-8F32-A12BD0C8DBE5}">
      <dgm:prSet/>
      <dgm:spPr/>
      <dgm:t>
        <a:bodyPr/>
        <a:lstStyle/>
        <a:p>
          <a:endParaRPr lang="en-US"/>
        </a:p>
      </dgm:t>
    </dgm:pt>
    <dgm:pt modelId="{66FEEB8D-608B-4F12-AA4D-C09847343ED2}">
      <dgm:prSet/>
      <dgm:spPr/>
      <dgm:t>
        <a:bodyPr/>
        <a:lstStyle/>
        <a:p>
          <a:r>
            <a:rPr lang="en-IN"/>
            <a:t>T</a:t>
          </a:r>
          <a:r>
            <a:rPr lang="en-IN" b="0" i="0"/>
            <a:t>hree different types of roles: </a:t>
          </a:r>
          <a:r>
            <a:rPr lang="en-IN" b="1" i="0"/>
            <a:t>Reader, Contributor, and Owner</a:t>
          </a:r>
          <a:r>
            <a:rPr lang="en-IN" b="0" i="0"/>
            <a:t>.</a:t>
          </a:r>
          <a:endParaRPr lang="en-US"/>
        </a:p>
      </dgm:t>
    </dgm:pt>
    <dgm:pt modelId="{85DB79BB-2633-4EA7-BA65-804372E6E8E4}" type="parTrans" cxnId="{C4E7E345-C8AD-476E-84AE-25A30FDB4FC0}">
      <dgm:prSet/>
      <dgm:spPr/>
      <dgm:t>
        <a:bodyPr/>
        <a:lstStyle/>
        <a:p>
          <a:endParaRPr lang="en-US"/>
        </a:p>
      </dgm:t>
    </dgm:pt>
    <dgm:pt modelId="{BFF54612-0EE8-43D4-BD70-F5E18FC488D5}" type="sibTrans" cxnId="{C4E7E345-C8AD-476E-84AE-25A30FDB4FC0}">
      <dgm:prSet/>
      <dgm:spPr/>
      <dgm:t>
        <a:bodyPr/>
        <a:lstStyle/>
        <a:p>
          <a:endParaRPr lang="en-US"/>
        </a:p>
      </dgm:t>
    </dgm:pt>
    <dgm:pt modelId="{7C8AC224-8307-4B29-A792-B15861887537}">
      <dgm:prSet/>
      <dgm:spPr/>
      <dgm:t>
        <a:bodyPr/>
        <a:lstStyle/>
        <a:p>
          <a:r>
            <a:rPr lang="en-IN" b="0" i="0"/>
            <a:t>Using Azure RBAC, you can segregate duties within your team and grant only the amount of access to users that they need to perform their jobs.</a:t>
          </a:r>
          <a:endParaRPr lang="en-US"/>
        </a:p>
      </dgm:t>
    </dgm:pt>
    <dgm:pt modelId="{40700628-C1B9-4715-9343-3930E9D068A5}" type="parTrans" cxnId="{E82DA205-478F-44C7-99D0-849E07C86F91}">
      <dgm:prSet/>
      <dgm:spPr/>
      <dgm:t>
        <a:bodyPr/>
        <a:lstStyle/>
        <a:p>
          <a:endParaRPr lang="en-US"/>
        </a:p>
      </dgm:t>
    </dgm:pt>
    <dgm:pt modelId="{E0E2C986-CB7E-4FE6-BEA7-A70900C7BC96}" type="sibTrans" cxnId="{E82DA205-478F-44C7-99D0-849E07C86F91}">
      <dgm:prSet/>
      <dgm:spPr/>
      <dgm:t>
        <a:bodyPr/>
        <a:lstStyle/>
        <a:p>
          <a:endParaRPr lang="en-US"/>
        </a:p>
      </dgm:t>
    </dgm:pt>
    <dgm:pt modelId="{574C98EA-E7E4-4D26-A11C-57A03979E53E}" type="pres">
      <dgm:prSet presAssocID="{BDC1B778-93BD-4A32-82A6-E49C2D981D5B}" presName="linear" presStyleCnt="0">
        <dgm:presLayoutVars>
          <dgm:animLvl val="lvl"/>
          <dgm:resizeHandles val="exact"/>
        </dgm:presLayoutVars>
      </dgm:prSet>
      <dgm:spPr/>
    </dgm:pt>
    <dgm:pt modelId="{086213AC-77F2-4A05-A418-9B977FAF7A10}" type="pres">
      <dgm:prSet presAssocID="{6EFF352F-E26E-463E-A21B-C154D0467950}" presName="parentText" presStyleLbl="node1" presStyleIdx="0" presStyleCnt="3">
        <dgm:presLayoutVars>
          <dgm:chMax val="0"/>
          <dgm:bulletEnabled val="1"/>
        </dgm:presLayoutVars>
      </dgm:prSet>
      <dgm:spPr/>
    </dgm:pt>
    <dgm:pt modelId="{8B0EFF41-B291-46D5-A490-FC9166818739}" type="pres">
      <dgm:prSet presAssocID="{ADE761C4-C303-41B3-80A2-0D6E140A2CB5}" presName="spacer" presStyleCnt="0"/>
      <dgm:spPr/>
    </dgm:pt>
    <dgm:pt modelId="{3D466732-819C-45EF-A42A-CB9E7E88C68C}" type="pres">
      <dgm:prSet presAssocID="{66FEEB8D-608B-4F12-AA4D-C09847343ED2}" presName="parentText" presStyleLbl="node1" presStyleIdx="1" presStyleCnt="3">
        <dgm:presLayoutVars>
          <dgm:chMax val="0"/>
          <dgm:bulletEnabled val="1"/>
        </dgm:presLayoutVars>
      </dgm:prSet>
      <dgm:spPr/>
    </dgm:pt>
    <dgm:pt modelId="{B76BF70B-B791-421B-AF15-627CBC18C1F7}" type="pres">
      <dgm:prSet presAssocID="{BFF54612-0EE8-43D4-BD70-F5E18FC488D5}" presName="spacer" presStyleCnt="0"/>
      <dgm:spPr/>
    </dgm:pt>
    <dgm:pt modelId="{C74D0589-C856-441B-BCEA-7EA530153262}" type="pres">
      <dgm:prSet presAssocID="{7C8AC224-8307-4B29-A792-B15861887537}" presName="parentText" presStyleLbl="node1" presStyleIdx="2" presStyleCnt="3">
        <dgm:presLayoutVars>
          <dgm:chMax val="0"/>
          <dgm:bulletEnabled val="1"/>
        </dgm:presLayoutVars>
      </dgm:prSet>
      <dgm:spPr/>
    </dgm:pt>
  </dgm:ptLst>
  <dgm:cxnLst>
    <dgm:cxn modelId="{E82DA205-478F-44C7-99D0-849E07C86F91}" srcId="{BDC1B778-93BD-4A32-82A6-E49C2D981D5B}" destId="{7C8AC224-8307-4B29-A792-B15861887537}" srcOrd="2" destOrd="0" parTransId="{40700628-C1B9-4715-9343-3930E9D068A5}" sibTransId="{E0E2C986-CB7E-4FE6-BEA7-A70900C7BC96}"/>
    <dgm:cxn modelId="{F998AB1A-8B78-487B-AD8C-6F72FC4378F9}" type="presOf" srcId="{BDC1B778-93BD-4A32-82A6-E49C2D981D5B}" destId="{574C98EA-E7E4-4D26-A11C-57A03979E53E}" srcOrd="0" destOrd="0" presId="urn:microsoft.com/office/officeart/2005/8/layout/vList2"/>
    <dgm:cxn modelId="{5730C728-A5DA-4C24-A3A7-1DD2E22432D9}" type="presOf" srcId="{7C8AC224-8307-4B29-A792-B15861887537}" destId="{C74D0589-C856-441B-BCEA-7EA530153262}" srcOrd="0" destOrd="0" presId="urn:microsoft.com/office/officeart/2005/8/layout/vList2"/>
    <dgm:cxn modelId="{C4E7E345-C8AD-476E-84AE-25A30FDB4FC0}" srcId="{BDC1B778-93BD-4A32-82A6-E49C2D981D5B}" destId="{66FEEB8D-608B-4F12-AA4D-C09847343ED2}" srcOrd="1" destOrd="0" parTransId="{85DB79BB-2633-4EA7-BA65-804372E6E8E4}" sibTransId="{BFF54612-0EE8-43D4-BD70-F5E18FC488D5}"/>
    <dgm:cxn modelId="{B5825272-D37F-4AFE-8F32-A12BD0C8DBE5}" srcId="{BDC1B778-93BD-4A32-82A6-E49C2D981D5B}" destId="{6EFF352F-E26E-463E-A21B-C154D0467950}" srcOrd="0" destOrd="0" parTransId="{813A5EEB-80DA-4CCC-A9B5-F20169E87606}" sibTransId="{ADE761C4-C303-41B3-80A2-0D6E140A2CB5}"/>
    <dgm:cxn modelId="{7239F2B3-F1A1-48F0-A539-EBAE4341390F}" type="presOf" srcId="{6EFF352F-E26E-463E-A21B-C154D0467950}" destId="{086213AC-77F2-4A05-A418-9B977FAF7A10}" srcOrd="0" destOrd="0" presId="urn:microsoft.com/office/officeart/2005/8/layout/vList2"/>
    <dgm:cxn modelId="{655B06FC-578F-4921-BCC3-AA6F0182D77E}" type="presOf" srcId="{66FEEB8D-608B-4F12-AA4D-C09847343ED2}" destId="{3D466732-819C-45EF-A42A-CB9E7E88C68C}" srcOrd="0" destOrd="0" presId="urn:microsoft.com/office/officeart/2005/8/layout/vList2"/>
    <dgm:cxn modelId="{63FD70DC-2CE9-4CE0-821F-04B0D79C87C7}" type="presParOf" srcId="{574C98EA-E7E4-4D26-A11C-57A03979E53E}" destId="{086213AC-77F2-4A05-A418-9B977FAF7A10}" srcOrd="0" destOrd="0" presId="urn:microsoft.com/office/officeart/2005/8/layout/vList2"/>
    <dgm:cxn modelId="{5B1B4E89-A9BA-4BC7-AF0B-85239B8516CE}" type="presParOf" srcId="{574C98EA-E7E4-4D26-A11C-57A03979E53E}" destId="{8B0EFF41-B291-46D5-A490-FC9166818739}" srcOrd="1" destOrd="0" presId="urn:microsoft.com/office/officeart/2005/8/layout/vList2"/>
    <dgm:cxn modelId="{F3BE7B5B-A398-4896-951D-7C7EB6CE5FC4}" type="presParOf" srcId="{574C98EA-E7E4-4D26-A11C-57A03979E53E}" destId="{3D466732-819C-45EF-A42A-CB9E7E88C68C}" srcOrd="2" destOrd="0" presId="urn:microsoft.com/office/officeart/2005/8/layout/vList2"/>
    <dgm:cxn modelId="{A6103915-A3F1-4106-9467-73B386F2E0BA}" type="presParOf" srcId="{574C98EA-E7E4-4D26-A11C-57A03979E53E}" destId="{B76BF70B-B791-421B-AF15-627CBC18C1F7}" srcOrd="3" destOrd="0" presId="urn:microsoft.com/office/officeart/2005/8/layout/vList2"/>
    <dgm:cxn modelId="{5C38F671-60B5-4922-9BE8-E2AA1FB2E1A8}" type="presParOf" srcId="{574C98EA-E7E4-4D26-A11C-57A03979E53E}" destId="{C74D0589-C856-441B-BCEA-7EA5301532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213AC-77F2-4A05-A418-9B977FAF7A10}">
      <dsp:nvSpPr>
        <dsp:cNvPr id="0" name=""/>
        <dsp:cNvSpPr/>
      </dsp:nvSpPr>
      <dsp:spPr>
        <a:xfrm>
          <a:off x="0" y="26827"/>
          <a:ext cx="6263640" cy="17690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RBAC</a:t>
          </a:r>
          <a:endParaRPr lang="en-US" sz="2500" kern="1200"/>
        </a:p>
      </dsp:txBody>
      <dsp:txXfrm>
        <a:off x="86356" y="113183"/>
        <a:ext cx="6090928" cy="1596298"/>
      </dsp:txXfrm>
    </dsp:sp>
    <dsp:sp modelId="{3D466732-819C-45EF-A42A-CB9E7E88C68C}">
      <dsp:nvSpPr>
        <dsp:cNvPr id="0" name=""/>
        <dsp:cNvSpPr/>
      </dsp:nvSpPr>
      <dsp:spPr>
        <a:xfrm>
          <a:off x="0" y="1867838"/>
          <a:ext cx="6263640" cy="17690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T</a:t>
          </a:r>
          <a:r>
            <a:rPr lang="en-IN" sz="2500" b="0" i="0" kern="1200"/>
            <a:t>hree different types of roles: </a:t>
          </a:r>
          <a:r>
            <a:rPr lang="en-IN" sz="2500" b="1" i="0" kern="1200"/>
            <a:t>Reader, Contributor, and Owner</a:t>
          </a:r>
          <a:r>
            <a:rPr lang="en-IN" sz="2500" b="0" i="0" kern="1200"/>
            <a:t>.</a:t>
          </a:r>
          <a:endParaRPr lang="en-US" sz="2500" kern="1200"/>
        </a:p>
      </dsp:txBody>
      <dsp:txXfrm>
        <a:off x="86356" y="1954194"/>
        <a:ext cx="6090928" cy="1596298"/>
      </dsp:txXfrm>
    </dsp:sp>
    <dsp:sp modelId="{C74D0589-C856-441B-BCEA-7EA530153262}">
      <dsp:nvSpPr>
        <dsp:cNvPr id="0" name=""/>
        <dsp:cNvSpPr/>
      </dsp:nvSpPr>
      <dsp:spPr>
        <a:xfrm>
          <a:off x="0" y="3708849"/>
          <a:ext cx="6263640" cy="17690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t>Using Azure RBAC, you can segregate duties within your team and grant only the amount of access to users that they need to perform their jobs.</a:t>
          </a:r>
          <a:endParaRPr lang="en-US" sz="2500" kern="1200"/>
        </a:p>
      </dsp:txBody>
      <dsp:txXfrm>
        <a:off x="86356" y="3795205"/>
        <a:ext cx="6090928" cy="15962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5588-4250-496D-A6B3-EB5FDAEFA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2B1E60-17D0-4ADF-8680-1A0719CC3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A7CFC-9628-4AFF-8B0E-264001F78F6A}"/>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61B01BF6-120F-40E2-ABD5-E8FD63CF5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3BA59-0556-45F1-8FE9-991D165D8DCF}"/>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150438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EF3A-A70A-4E88-8EE3-0EA19D7F3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0FCA1-ACB9-4747-B74A-746B068571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800FC-F026-453C-856E-110BE9A9EC11}"/>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5F2DACD2-ED68-4EAC-81DE-268123A41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420A8-3BD4-424E-98E4-043D8A5D830A}"/>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405209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7D8139-4736-45C5-88A5-FFE0BBB841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0973BB-77CF-4DB4-8D5D-5FAE714F99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1B0B9-8F08-4FA3-AE11-5619650B88D5}"/>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ED0ACEB8-644E-4FB7-8689-F03B53278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1DE16-CAD5-4904-A5CE-52BAA4786322}"/>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7667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AD54-BD7C-435D-B0EE-5D4873FF6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11506-9293-4E74-9241-CF575B781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856D5-B66A-471D-8A05-C759BB836142}"/>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8955C7B8-A8F6-4E49-B779-97AFEC35F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B9AC8-B6AA-45C3-9B01-563DEE15605F}"/>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238733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822B-80E3-49F8-91B5-10896531B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4AA09-AFB6-47F9-A834-45EF7D089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202E3-DB27-40E8-9BE4-B6E752D5E4B7}"/>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A9CF07E5-62FA-46A4-BD5F-E295CF976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D8261-7141-4E59-BB17-55C4D890DB69}"/>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111461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B34C-2CA2-46BC-8E90-F9F9E8863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4CC64C-8BDA-4DC4-B012-9D9603FC1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100028-A8A7-49F4-90C8-FB9EB9D20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F816E5-F072-4560-9DD8-1468FAA36A3B}"/>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6" name="Footer Placeholder 5">
            <a:extLst>
              <a:ext uri="{FF2B5EF4-FFF2-40B4-BE49-F238E27FC236}">
                <a16:creationId xmlns:a16="http://schemas.microsoft.com/office/drawing/2014/main" id="{FF99F243-AC40-4771-B668-D1410FC94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8219F-1120-4656-913D-03316FCADACC}"/>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342577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B420-CE55-4DA7-BAFF-4DE4CE261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B880B5-7549-41F1-BB00-EB22AC3D1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F1EB9-9F96-4456-87A6-80302FB30B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0EDF55-7A7E-45F0-8C0A-ABEE53E6B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BD947-BCA5-44BA-A388-ABCF39587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4EC041-C0B9-4BAD-A1EE-803FFB4FD35A}"/>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8" name="Footer Placeholder 7">
            <a:extLst>
              <a:ext uri="{FF2B5EF4-FFF2-40B4-BE49-F238E27FC236}">
                <a16:creationId xmlns:a16="http://schemas.microsoft.com/office/drawing/2014/main" id="{33E07982-0E96-4F9C-97F5-1FC7E6DF53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1D033D-DBA1-43E7-8D55-0220E7ADFF57}"/>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38220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BA6-B292-4713-8811-C67F44D71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4A4AAE-9BEC-484C-A098-AFF9D217FDBE}"/>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4" name="Footer Placeholder 3">
            <a:extLst>
              <a:ext uri="{FF2B5EF4-FFF2-40B4-BE49-F238E27FC236}">
                <a16:creationId xmlns:a16="http://schemas.microsoft.com/office/drawing/2014/main" id="{C04508FE-0D68-4613-8FF0-393B1D5CED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B005EE-02E0-468E-8A6E-AB1552C73A63}"/>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177454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7D2-AEB3-42AD-A75A-6B51CE949998}"/>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3" name="Footer Placeholder 2">
            <a:extLst>
              <a:ext uri="{FF2B5EF4-FFF2-40B4-BE49-F238E27FC236}">
                <a16:creationId xmlns:a16="http://schemas.microsoft.com/office/drawing/2014/main" id="{E381BD98-B54B-4FFD-834E-BCA71AAC6F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752A4E-A7EA-4C86-B790-58196BBB8F77}"/>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14559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8C43-A1F7-4C4D-AA5D-95D217680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A979B0-87A6-4D69-BCE3-B75B2C1E9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98F13A-C4A9-481F-AB22-18900A533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EF9B1-44B0-4720-8411-97225581BBB1}"/>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6" name="Footer Placeholder 5">
            <a:extLst>
              <a:ext uri="{FF2B5EF4-FFF2-40B4-BE49-F238E27FC236}">
                <a16:creationId xmlns:a16="http://schemas.microsoft.com/office/drawing/2014/main" id="{1FED11DA-D254-45EA-AB06-DF1E4C525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FB49A-94C8-4DB8-B6D8-284843B63247}"/>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126629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6811-C91A-494F-A267-A9CE9AB00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271AF5-F7B9-4E58-A63F-6BDFAD7A2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91EB07-21BC-483C-9EBA-7B54E6213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86B85-F75A-4472-BC05-F70800690ED1}"/>
              </a:ext>
            </a:extLst>
          </p:cNvPr>
          <p:cNvSpPr>
            <a:spLocks noGrp="1"/>
          </p:cNvSpPr>
          <p:nvPr>
            <p:ph type="dt" sz="half" idx="10"/>
          </p:nvPr>
        </p:nvSpPr>
        <p:spPr/>
        <p:txBody>
          <a:bodyPr/>
          <a:lstStyle/>
          <a:p>
            <a:fld id="{8742ECAE-7B09-4AE9-A2CD-9F7781B09FA4}" type="datetimeFigureOut">
              <a:rPr lang="en-IN" smtClean="0"/>
              <a:t>01-05-2022</a:t>
            </a:fld>
            <a:endParaRPr lang="en-IN"/>
          </a:p>
        </p:txBody>
      </p:sp>
      <p:sp>
        <p:nvSpPr>
          <p:cNvPr id="6" name="Footer Placeholder 5">
            <a:extLst>
              <a:ext uri="{FF2B5EF4-FFF2-40B4-BE49-F238E27FC236}">
                <a16:creationId xmlns:a16="http://schemas.microsoft.com/office/drawing/2014/main" id="{A71F55DC-8E86-49DB-BF1D-70AD097F5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3F3AA-D4A9-4EA1-BF66-7EFE2C234260}"/>
              </a:ext>
            </a:extLst>
          </p:cNvPr>
          <p:cNvSpPr>
            <a:spLocks noGrp="1"/>
          </p:cNvSpPr>
          <p:nvPr>
            <p:ph type="sldNum" sz="quarter" idx="12"/>
          </p:nvPr>
        </p:nvSpPr>
        <p:spPr/>
        <p:txBody>
          <a:bodyPr/>
          <a:lstStyle/>
          <a:p>
            <a:fld id="{CA1CFE2C-AFC2-417D-B42B-F8CB8EEB1855}" type="slidenum">
              <a:rPr lang="en-IN" smtClean="0"/>
              <a:t>‹#›</a:t>
            </a:fld>
            <a:endParaRPr lang="en-IN"/>
          </a:p>
        </p:txBody>
      </p:sp>
    </p:spTree>
    <p:extLst>
      <p:ext uri="{BB962C8B-B14F-4D97-AF65-F5344CB8AC3E}">
        <p14:creationId xmlns:p14="http://schemas.microsoft.com/office/powerpoint/2010/main" val="256586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45715-8EE9-4DD1-BEA4-5508374A2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EB5BE-1A07-4730-B2FD-231147F6B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0CF6-7413-4D86-A8C5-5DF6D743C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2ECAE-7B09-4AE9-A2CD-9F7781B09FA4}" type="datetimeFigureOut">
              <a:rPr lang="en-IN" smtClean="0"/>
              <a:t>01-05-2022</a:t>
            </a:fld>
            <a:endParaRPr lang="en-IN"/>
          </a:p>
        </p:txBody>
      </p:sp>
      <p:sp>
        <p:nvSpPr>
          <p:cNvPr id="5" name="Footer Placeholder 4">
            <a:extLst>
              <a:ext uri="{FF2B5EF4-FFF2-40B4-BE49-F238E27FC236}">
                <a16:creationId xmlns:a16="http://schemas.microsoft.com/office/drawing/2014/main" id="{6E42B34B-26F1-4A0F-967D-F962983B3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52EEE7-8697-4C17-84CA-808B601281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CFE2C-AFC2-417D-B42B-F8CB8EEB1855}" type="slidenum">
              <a:rPr lang="en-IN" smtClean="0"/>
              <a:t>‹#›</a:t>
            </a:fld>
            <a:endParaRPr lang="en-IN"/>
          </a:p>
        </p:txBody>
      </p:sp>
    </p:spTree>
    <p:extLst>
      <p:ext uri="{BB962C8B-B14F-4D97-AF65-F5344CB8AC3E}">
        <p14:creationId xmlns:p14="http://schemas.microsoft.com/office/powerpoint/2010/main" val="573648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in/products/azure-sq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p.pluralsight.com/labs/detail/1a712608-4299-4dc6-8a14-874859a92a8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88E9AA38-4054-4208-AF44-A634E9A4B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76" y="1308853"/>
            <a:ext cx="3343202" cy="3343202"/>
          </a:xfrm>
          <a:prstGeom prst="rect">
            <a:avLst/>
          </a:prstGeom>
        </p:spPr>
      </p:pic>
      <p:sp>
        <p:nvSpPr>
          <p:cNvPr id="29" name="Freeform: Shape 28">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A9C47AE8-4316-4789-9584-827533B93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244" y="2456487"/>
            <a:ext cx="6020730" cy="2484198"/>
          </a:xfrm>
          <a:prstGeom prst="rect">
            <a:avLst/>
          </a:prstGeom>
        </p:spPr>
      </p:pic>
    </p:spTree>
    <p:extLst>
      <p:ext uri="{BB962C8B-B14F-4D97-AF65-F5344CB8AC3E}">
        <p14:creationId xmlns:p14="http://schemas.microsoft.com/office/powerpoint/2010/main" val="396669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2194B8B-284A-4F83-BB3F-FCF2871CD41F}"/>
              </a:ext>
            </a:extLst>
          </p:cNvPr>
          <p:cNvSpPr>
            <a:spLocks noGrp="1"/>
          </p:cNvSpPr>
          <p:nvPr>
            <p:ph type="ctrTitle"/>
          </p:nvPr>
        </p:nvSpPr>
        <p:spPr>
          <a:xfrm>
            <a:off x="539414" y="1270007"/>
            <a:ext cx="5845097" cy="4317987"/>
          </a:xfrm>
        </p:spPr>
        <p:txBody>
          <a:bodyPr anchor="ctr">
            <a:normAutofit/>
          </a:bodyPr>
          <a:lstStyle/>
          <a:p>
            <a:pPr algn="r"/>
            <a:r>
              <a:rPr lang="en-IN" sz="7200">
                <a:solidFill>
                  <a:schemeClr val="bg1"/>
                </a:solidFill>
              </a:rPr>
              <a:t>Serverless computing- Azure feature</a:t>
            </a:r>
          </a:p>
        </p:txBody>
      </p:sp>
      <p:sp>
        <p:nvSpPr>
          <p:cNvPr id="3" name="Subtitle 2">
            <a:extLst>
              <a:ext uri="{FF2B5EF4-FFF2-40B4-BE49-F238E27FC236}">
                <a16:creationId xmlns:a16="http://schemas.microsoft.com/office/drawing/2014/main" id="{4A906869-9292-4358-A98D-154E2CCB8EBD}"/>
              </a:ext>
            </a:extLst>
          </p:cNvPr>
          <p:cNvSpPr>
            <a:spLocks noGrp="1"/>
          </p:cNvSpPr>
          <p:nvPr>
            <p:ph type="subTitle" idx="1"/>
          </p:nvPr>
        </p:nvSpPr>
        <p:spPr>
          <a:xfrm>
            <a:off x="7792278" y="2251873"/>
            <a:ext cx="3681454" cy="2354256"/>
          </a:xfrm>
        </p:spPr>
        <p:txBody>
          <a:bodyPr anchor="ctr">
            <a:normAutofit/>
          </a:bodyPr>
          <a:lstStyle/>
          <a:p>
            <a:pPr algn="l"/>
            <a:r>
              <a:rPr lang="en-IN" sz="1700" b="0" i="0">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endParaRPr lang="en-IN" sz="1700"/>
          </a:p>
        </p:txBody>
      </p:sp>
    </p:spTree>
    <p:extLst>
      <p:ext uri="{BB962C8B-B14F-4D97-AF65-F5344CB8AC3E}">
        <p14:creationId xmlns:p14="http://schemas.microsoft.com/office/powerpoint/2010/main" val="144341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49AD-0C92-48AC-AF77-4AB940D7C1CE}"/>
              </a:ext>
            </a:extLst>
          </p:cNvPr>
          <p:cNvSpPr>
            <a:spLocks noGrp="1"/>
          </p:cNvSpPr>
          <p:nvPr>
            <p:ph type="title"/>
          </p:nvPr>
        </p:nvSpPr>
        <p:spPr/>
        <p:txBody>
          <a:bodyPr>
            <a:normAutofit fontScale="90000"/>
          </a:bodyPr>
          <a:lstStyle/>
          <a:p>
            <a:pPr algn="ctr"/>
            <a:br>
              <a:rPr lang="en-IN" b="1" i="1" dirty="0"/>
            </a:br>
            <a:br>
              <a:rPr lang="en-IN" b="1" i="1" dirty="0"/>
            </a:br>
            <a:br>
              <a:rPr lang="en-IN" b="1" i="1" dirty="0"/>
            </a:br>
            <a:br>
              <a:rPr lang="en-IN" b="1" i="1" dirty="0"/>
            </a:br>
            <a:br>
              <a:rPr lang="en-IN" b="1" i="1" dirty="0"/>
            </a:br>
            <a:br>
              <a:rPr lang="en-IN" b="1" i="1" dirty="0"/>
            </a:br>
            <a:br>
              <a:rPr lang="en-IN" b="1" i="1" dirty="0"/>
            </a:br>
            <a:r>
              <a:rPr lang="en-IN" b="1" i="1" dirty="0"/>
              <a:t>Thank you</a:t>
            </a:r>
            <a:r>
              <a:rPr lang="en-IN" b="1" i="1" dirty="0">
                <a:solidFill>
                  <a:schemeClr val="accent1">
                    <a:lumMod val="75000"/>
                  </a:schemeClr>
                </a:solidFill>
              </a:rPr>
              <a:t>!!</a:t>
            </a:r>
          </a:p>
        </p:txBody>
      </p:sp>
    </p:spTree>
    <p:extLst>
      <p:ext uri="{BB962C8B-B14F-4D97-AF65-F5344CB8AC3E}">
        <p14:creationId xmlns:p14="http://schemas.microsoft.com/office/powerpoint/2010/main" val="284904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BFC3B6-C598-43F8-9B9B-2C3A7F66196B}"/>
              </a:ext>
            </a:extLst>
          </p:cNvPr>
          <p:cNvSpPr>
            <a:spLocks noGrp="1"/>
          </p:cNvSpPr>
          <p:nvPr>
            <p:ph type="title"/>
          </p:nvPr>
        </p:nvSpPr>
        <p:spPr>
          <a:xfrm>
            <a:off x="524741" y="620392"/>
            <a:ext cx="3808268" cy="5504688"/>
          </a:xfrm>
        </p:spPr>
        <p:txBody>
          <a:bodyPr>
            <a:normAutofit/>
          </a:bodyPr>
          <a:lstStyle/>
          <a:p>
            <a:r>
              <a:rPr lang="en-IN" sz="5100">
                <a:solidFill>
                  <a:schemeClr val="bg1"/>
                </a:solidFill>
              </a:rPr>
              <a:t>Azure fundamentals</a:t>
            </a:r>
          </a:p>
        </p:txBody>
      </p:sp>
      <p:graphicFrame>
        <p:nvGraphicFramePr>
          <p:cNvPr id="5" name="Content Placeholder 2">
            <a:extLst>
              <a:ext uri="{FF2B5EF4-FFF2-40B4-BE49-F238E27FC236}">
                <a16:creationId xmlns:a16="http://schemas.microsoft.com/office/drawing/2014/main" id="{56EDD6FF-9FB4-F179-EBC5-1AA12C063B69}"/>
              </a:ext>
            </a:extLst>
          </p:cNvPr>
          <p:cNvGraphicFramePr>
            <a:graphicFrameLocks noGrp="1"/>
          </p:cNvGraphicFramePr>
          <p:nvPr>
            <p:ph idx="1"/>
            <p:extLst>
              <p:ext uri="{D42A27DB-BD31-4B8C-83A1-F6EECF244321}">
                <p14:modId xmlns:p14="http://schemas.microsoft.com/office/powerpoint/2010/main" val="1221548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45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9214A-25F9-43CE-9825-1A7710252D4E}"/>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Azure SQL </a:t>
            </a:r>
            <a:br>
              <a:rPr lang="en-US" sz="4400" kern="1200">
                <a:solidFill>
                  <a:srgbClr val="FFFFFF"/>
                </a:solidFill>
                <a:latin typeface="+mj-lt"/>
                <a:ea typeface="+mj-ea"/>
                <a:cs typeface="+mj-cs"/>
              </a:rPr>
            </a:br>
            <a:r>
              <a:rPr lang="en-US" sz="4400" kern="1200">
                <a:solidFill>
                  <a:srgbClr val="FFFFFF"/>
                </a:solidFill>
                <a:latin typeface="+mj-lt"/>
                <a:ea typeface="+mj-ea"/>
                <a:cs typeface="+mj-cs"/>
              </a:rPr>
              <a:t>dtabase on-premises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2B9988E6-0D1E-4A4A-9E73-DA8743E8F839}"/>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a:effectLst/>
              </a:rPr>
              <a:t>Part of the </a:t>
            </a:r>
            <a:r>
              <a:rPr lang="en-US" u="sng">
                <a:effectLst/>
                <a:hlinkClick r:id="rId2"/>
              </a:rPr>
              <a:t>Azure SQL family</a:t>
            </a:r>
            <a:r>
              <a:rPr lang="en-US">
                <a:effectLst/>
              </a:rPr>
              <a:t>, Azure SQL Database is an intelligent, scalable, relational database service built for the cloud. </a:t>
            </a:r>
          </a:p>
          <a:p>
            <a:pPr marL="342900" indent="-228600" algn="l">
              <a:buFont typeface="Arial" panose="020B0604020202020204" pitchFamily="34" charset="0"/>
              <a:buChar char="•"/>
            </a:pPr>
            <a:r>
              <a:rPr lang="en-US">
                <a:effectLst/>
              </a:rPr>
              <a:t> With serverless compute and Hyperscale storage options that automatically scale resources on demand, you're free to focus on building new applications without worrying about storage size or resource management.</a:t>
            </a:r>
          </a:p>
          <a:p>
            <a:pPr indent="-228600" algn="l">
              <a:buFont typeface="Arial" panose="020B0604020202020204" pitchFamily="34" charset="0"/>
              <a:buChar char="•"/>
            </a:pPr>
            <a:br>
              <a:rPr lang="en-US" b="0" i="0">
                <a:effectLst/>
              </a:rPr>
            </a:br>
            <a:endParaRPr lang="en-US"/>
          </a:p>
        </p:txBody>
      </p:sp>
    </p:spTree>
    <p:extLst>
      <p:ext uri="{BB962C8B-B14F-4D97-AF65-F5344CB8AC3E}">
        <p14:creationId xmlns:p14="http://schemas.microsoft.com/office/powerpoint/2010/main" val="98513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8495320-4ECE-4E6F-9F05-965B8DDD063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dirty="0"/>
              <a:t>IoT various purposes in healthcare-azure</a:t>
            </a:r>
          </a:p>
        </p:txBody>
      </p:sp>
      <p:sp>
        <p:nvSpPr>
          <p:cNvPr id="3" name="Content Placeholder 2">
            <a:extLst>
              <a:ext uri="{FF2B5EF4-FFF2-40B4-BE49-F238E27FC236}">
                <a16:creationId xmlns:a16="http://schemas.microsoft.com/office/drawing/2014/main" id="{CD5485D8-7E49-41A4-8EFF-AFB8EE749AFC}"/>
              </a:ext>
            </a:extLst>
          </p:cNvPr>
          <p:cNvSpPr>
            <a:spLocks noGrp="1"/>
          </p:cNvSpPr>
          <p:nvPr>
            <p:ph type="body" sz="half" idx="2"/>
          </p:nvPr>
        </p:nvSpPr>
        <p:spPr>
          <a:xfrm>
            <a:off x="838200" y="1825625"/>
            <a:ext cx="5393361" cy="4351338"/>
          </a:xfrm>
        </p:spPr>
        <p:txBody>
          <a:bodyPr vert="horz" lIns="91440" tIns="45720" rIns="91440" bIns="45720" rtlCol="0">
            <a:normAutofit/>
          </a:bodyPr>
          <a:lstStyle/>
          <a:p>
            <a:pPr indent="-228600">
              <a:buFont typeface="Arial" panose="020B0604020202020204" pitchFamily="34" charset="0"/>
              <a:buChar char="•"/>
            </a:pPr>
            <a:r>
              <a:rPr lang="en-US" b="1" i="0">
                <a:effectLst/>
              </a:rPr>
              <a:t>IoT for Patients</a:t>
            </a:r>
            <a:r>
              <a:rPr lang="en-US" b="0" i="0">
                <a:effectLst/>
              </a:rPr>
              <a:t> - Devices in the form of wearables like fitness bands and other wirelessly connected devices like blood pressure and heart rate monitoring cuffs, glucometer etc. give patients access to personalized attention. These devices can be tuned to remind calorie count, exercise check, appointments, blood pressure variations and much more.</a:t>
            </a:r>
          </a:p>
          <a:p>
            <a:pPr indent="-228600">
              <a:buFont typeface="Arial" panose="020B0604020202020204" pitchFamily="34" charset="0"/>
              <a:buChar char="•"/>
            </a:pPr>
            <a:r>
              <a:rPr lang="en-US" b="1" i="0">
                <a:effectLst/>
              </a:rPr>
              <a:t>IoT for Physicians -</a:t>
            </a:r>
            <a:r>
              <a:rPr lang="en-US" b="0" i="0">
                <a:effectLst/>
              </a:rPr>
              <a:t> By using wearables and other home monitoring equipment embedded with IoT, physicians can keep track of patients’ health more effectively. They can track patients’ adherence to treatment plans or any need for immediate medical attention. IoT enables healthcare professionals to be more watchful and connect with the patients proactively. Data collected from IoT devices can help physicians identify the best treatment process for patients and reach the expected outcomes.</a:t>
            </a:r>
          </a:p>
          <a:p>
            <a:pPr indent="-228600">
              <a:buFont typeface="Arial" panose="020B0604020202020204" pitchFamily="34" charset="0"/>
              <a:buChar char="•"/>
            </a:pPr>
            <a:endParaRPr lang="en-US"/>
          </a:p>
          <a:p>
            <a:pPr indent="-228600">
              <a:buFont typeface="Arial" panose="020B0604020202020204" pitchFamily="34" charset="0"/>
              <a:buChar char="•"/>
            </a:pPr>
            <a:r>
              <a:rPr lang="en-US" b="0" i="0">
                <a:effectLst/>
              </a:rPr>
              <a:t>There are several other purposes too in healthcare. </a:t>
            </a:r>
            <a:r>
              <a:rPr lang="en-US" b="0" i="0">
                <a:effectLst/>
                <a:sym typeface="Wingdings" panose="05000000000000000000" pitchFamily="2" charset="2"/>
              </a:rPr>
              <a:t></a:t>
            </a:r>
            <a:endParaRPr lang="en-US" b="0" i="0">
              <a:effectLst/>
            </a:endParaRPr>
          </a:p>
          <a:p>
            <a:pPr indent="-228600">
              <a:buFont typeface="Arial" panose="020B0604020202020204" pitchFamily="34" charset="0"/>
              <a:buChar char="•"/>
            </a:pPr>
            <a:endParaRPr lang="en-US"/>
          </a:p>
          <a:p>
            <a:pPr indent="-228600">
              <a:buFont typeface="Arial" panose="020B0604020202020204" pitchFamily="34" charset="0"/>
              <a:buChar char="•"/>
            </a:pPr>
            <a:endParaRPr lang="en-US"/>
          </a:p>
        </p:txBody>
      </p:sp>
      <p:pic>
        <p:nvPicPr>
          <p:cNvPr id="8" name="Picture Placeholder 7" descr="Graphical user interface, diagram&#10;&#10;Description automatically generated">
            <a:extLst>
              <a:ext uri="{FF2B5EF4-FFF2-40B4-BE49-F238E27FC236}">
                <a16:creationId xmlns:a16="http://schemas.microsoft.com/office/drawing/2014/main" id="{EBE34E7D-F179-4159-9CA1-5811919A4A6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000" r="57500"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78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51360A-CCE5-4B8F-B25C-49F6904407CE}"/>
              </a:ext>
            </a:extLst>
          </p:cNvPr>
          <p:cNvSpPr>
            <a:spLocks noGrp="1"/>
          </p:cNvSpPr>
          <p:nvPr>
            <p:ph type="ctrTitle"/>
          </p:nvPr>
        </p:nvSpPr>
        <p:spPr>
          <a:xfrm>
            <a:off x="477981" y="1122363"/>
            <a:ext cx="4023360" cy="3204134"/>
          </a:xfrm>
        </p:spPr>
        <p:txBody>
          <a:bodyPr anchor="b">
            <a:normAutofit/>
          </a:bodyPr>
          <a:lstStyle/>
          <a:p>
            <a:pPr algn="l"/>
            <a:r>
              <a:rPr lang="en-IN" sz="4800"/>
              <a:t>Snippets to create database query in AZURE</a:t>
            </a:r>
          </a:p>
        </p:txBody>
      </p:sp>
      <p:sp>
        <p:nvSpPr>
          <p:cNvPr id="33"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9B69A1-919F-428F-BFF9-DF24FE5E06DB}"/>
              </a:ext>
            </a:extLst>
          </p:cNvPr>
          <p:cNvPicPr>
            <a:picLocks noChangeAspect="1"/>
          </p:cNvPicPr>
          <p:nvPr/>
        </p:nvPicPr>
        <p:blipFill>
          <a:blip r:embed="rId2"/>
          <a:stretch>
            <a:fillRect/>
          </a:stretch>
        </p:blipFill>
        <p:spPr>
          <a:xfrm>
            <a:off x="5414356" y="1038182"/>
            <a:ext cx="6408836" cy="4630383"/>
          </a:xfrm>
          <a:prstGeom prst="rect">
            <a:avLst/>
          </a:prstGeom>
        </p:spPr>
      </p:pic>
    </p:spTree>
    <p:extLst>
      <p:ext uri="{BB962C8B-B14F-4D97-AF65-F5344CB8AC3E}">
        <p14:creationId xmlns:p14="http://schemas.microsoft.com/office/powerpoint/2010/main" val="190790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3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85E43721-C250-4A78-9E0E-B365F1B01C87}"/>
              </a:ext>
            </a:extLst>
          </p:cNvPr>
          <p:cNvPicPr>
            <a:picLocks noGrp="1" noChangeAspect="1"/>
          </p:cNvPicPr>
          <p:nvPr>
            <p:ph idx="1"/>
          </p:nvPr>
        </p:nvPicPr>
        <p:blipFill>
          <a:blip r:embed="rId2"/>
          <a:stretch>
            <a:fillRect/>
          </a:stretch>
        </p:blipFill>
        <p:spPr>
          <a:xfrm>
            <a:off x="643467" y="988992"/>
            <a:ext cx="10905066" cy="4880016"/>
          </a:xfrm>
          <a:prstGeom prst="rect">
            <a:avLst/>
          </a:prstGeom>
        </p:spPr>
      </p:pic>
    </p:spTree>
    <p:extLst>
      <p:ext uri="{BB962C8B-B14F-4D97-AF65-F5344CB8AC3E}">
        <p14:creationId xmlns:p14="http://schemas.microsoft.com/office/powerpoint/2010/main" val="4885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B4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0FFA2DC-7AEB-47AD-9804-F48704DF2434}"/>
              </a:ext>
            </a:extLst>
          </p:cNvPr>
          <p:cNvPicPr>
            <a:picLocks noGrp="1" noChangeAspect="1"/>
          </p:cNvPicPr>
          <p:nvPr>
            <p:ph idx="1"/>
          </p:nvPr>
        </p:nvPicPr>
        <p:blipFill>
          <a:blip r:embed="rId2"/>
          <a:stretch>
            <a:fillRect/>
          </a:stretch>
        </p:blipFill>
        <p:spPr>
          <a:xfrm>
            <a:off x="1472708" y="643467"/>
            <a:ext cx="9246584" cy="5571066"/>
          </a:xfrm>
          <a:prstGeom prst="rect">
            <a:avLst/>
          </a:prstGeom>
        </p:spPr>
      </p:pic>
    </p:spTree>
    <p:extLst>
      <p:ext uri="{BB962C8B-B14F-4D97-AF65-F5344CB8AC3E}">
        <p14:creationId xmlns:p14="http://schemas.microsoft.com/office/powerpoint/2010/main" val="343175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5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E40A29B-D04E-45CB-B711-E12E29E275E4}"/>
              </a:ext>
            </a:extLst>
          </p:cNvPr>
          <p:cNvPicPr>
            <a:picLocks noGrp="1" noChangeAspect="1"/>
          </p:cNvPicPr>
          <p:nvPr>
            <p:ph idx="1"/>
          </p:nvPr>
        </p:nvPicPr>
        <p:blipFill>
          <a:blip r:embed="rId2"/>
          <a:stretch>
            <a:fillRect/>
          </a:stretch>
        </p:blipFill>
        <p:spPr>
          <a:xfrm>
            <a:off x="1548191" y="643467"/>
            <a:ext cx="9095617" cy="5571066"/>
          </a:xfrm>
          <a:prstGeom prst="rect">
            <a:avLst/>
          </a:prstGeom>
        </p:spPr>
      </p:pic>
    </p:spTree>
    <p:extLst>
      <p:ext uri="{BB962C8B-B14F-4D97-AF65-F5344CB8AC3E}">
        <p14:creationId xmlns:p14="http://schemas.microsoft.com/office/powerpoint/2010/main" val="111475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0D7E2-8EBB-44E7-A9A8-5E056A950C5E}"/>
              </a:ext>
            </a:extLst>
          </p:cNvPr>
          <p:cNvSpPr>
            <a:spLocks noGrp="1"/>
          </p:cNvSpPr>
          <p:nvPr>
            <p:ph type="title"/>
          </p:nvPr>
        </p:nvSpPr>
        <p:spPr>
          <a:xfrm>
            <a:off x="838200" y="365125"/>
            <a:ext cx="5558489" cy="1325563"/>
          </a:xfrm>
        </p:spPr>
        <p:txBody>
          <a:bodyPr>
            <a:normAutofit fontScale="90000"/>
          </a:bodyPr>
          <a:lstStyle/>
          <a:p>
            <a:r>
              <a:rPr lang="en-IN" dirty="0"/>
              <a:t>Lab for implementing database azure- </a:t>
            </a:r>
            <a:r>
              <a:rPr lang="en-IN" dirty="0" err="1"/>
              <a:t>pluralsight</a:t>
            </a:r>
            <a:endParaRPr lang="en-IN"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66E3306-DBF1-4F1D-AAE9-F4B09A5F9DE8}"/>
              </a:ext>
            </a:extLst>
          </p:cNvPr>
          <p:cNvSpPr>
            <a:spLocks noGrp="1"/>
          </p:cNvSpPr>
          <p:nvPr>
            <p:ph idx="1"/>
          </p:nvPr>
        </p:nvSpPr>
        <p:spPr>
          <a:xfrm>
            <a:off x="838200" y="1825625"/>
            <a:ext cx="5558489" cy="4351338"/>
          </a:xfrm>
        </p:spPr>
        <p:txBody>
          <a:bodyPr>
            <a:normAutofit/>
          </a:bodyPr>
          <a:lstStyle/>
          <a:p>
            <a:r>
              <a:rPr lang="en-IN" dirty="0">
                <a:hlinkClick r:id="rId2"/>
              </a:rPr>
              <a:t>https://app.pluralsight.com/labs/detail/1a712608-4299-4dc6-8a14-874859a92a8e</a:t>
            </a:r>
            <a:endParaRPr lang="en-IN" dirty="0"/>
          </a:p>
          <a:p>
            <a:r>
              <a:rPr lang="en-IN" dirty="0"/>
              <a:t>Enrolled through my company </a:t>
            </a:r>
            <a:r>
              <a:rPr lang="en-IN" dirty="0" err="1"/>
              <a:t>capgemini</a:t>
            </a:r>
            <a:endParaRPr lang="en-IN"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7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345</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PowerPoint Presentation</vt:lpstr>
      <vt:lpstr>Azure fundamentals</vt:lpstr>
      <vt:lpstr>Azure SQL  dtabase on-premises</vt:lpstr>
      <vt:lpstr>IoT various purposes in healthcare-azure</vt:lpstr>
      <vt:lpstr>Snippets to create database query in AZURE</vt:lpstr>
      <vt:lpstr>PowerPoint Presentation</vt:lpstr>
      <vt:lpstr>PowerPoint Presentation</vt:lpstr>
      <vt:lpstr>PowerPoint Presentation</vt:lpstr>
      <vt:lpstr>Lab for implementing database azure- pluralsight</vt:lpstr>
      <vt:lpstr>Serverless computing- Azure feature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dc:title>
  <dc:creator>Pawar, Shubhada Ashok</dc:creator>
  <cp:lastModifiedBy>Pawar, Shubhada Ashok</cp:lastModifiedBy>
  <cp:revision>9</cp:revision>
  <dcterms:created xsi:type="dcterms:W3CDTF">2022-05-01T12:41:19Z</dcterms:created>
  <dcterms:modified xsi:type="dcterms:W3CDTF">2022-05-01T14:16:36Z</dcterms:modified>
</cp:coreProperties>
</file>