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521415D9-36F7-43E2-AB2F-B90AF26B5E84}">
      <p14:sectionLst xmlns:p14="http://schemas.microsoft.com/office/powerpoint/2010/main">
        <p14:section name="Default Section" id="{515FE43C-661D-4DEC-AA84-F7F5BAC200E5}">
          <p14:sldIdLst>
            <p14:sldId id="256"/>
            <p14:sldId id="257"/>
            <p14:sldId id="258"/>
            <p14:sldId id="259"/>
            <p14:sldId id="260"/>
            <p14:sldId id="261"/>
          </p14:sldIdLst>
        </p14:section>
        <p14:section name="Untitled Section" id="{03AA2AD4-2FBB-4BAD-A998-2EAEEB05AAED}">
          <p14:sldIdLst>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lang="en-IN" dirty="0"/>
          </a:p>
        </p:txBody>
      </p:sp>
      <p:sp>
        <p:nvSpPr>
          <p:cNvPr id="110" name="Shape 55"/>
          <p:cNvSpPr/>
          <p:nvPr/>
        </p:nvSpPr>
        <p:spPr>
          <a:xfrm>
            <a:off x="537899" y="1895175"/>
            <a:ext cx="3953102" cy="1261852"/>
          </a:xfrm>
          <a:prstGeom prst="rect">
            <a:avLst/>
          </a:prstGeom>
          <a:ln w="12700">
            <a:miter lim="400000"/>
          </a:ln>
          <a:effectLst>
            <a:outerShdw blurRad="50800" dist="38100" dir="18900000" algn="bl" rotWithShape="0">
              <a:prstClr val="black">
                <a:alpha val="40000"/>
              </a:prstClr>
            </a:outerShdw>
          </a:effectLst>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
            </a:r>
            <a:r>
              <a:rPr lang="en-IN" dirty="0"/>
              <a:t>ATA ANALYTICS APPROACH </a:t>
            </a:r>
            <a:endParaRPr dirty="0"/>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67707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IN" sz="1600" dirty="0">
                <a:ln>
                  <a:solidFill>
                    <a:schemeClr val="accent3">
                      <a:lumMod val="20000"/>
                      <a:lumOff val="80000"/>
                    </a:schemeClr>
                  </a:solidFill>
                </a:ln>
                <a:effectLst>
                  <a:outerShdw blurRad="60007" dist="310007" dir="7680000" sy="30000" kx="1300200" algn="ctr" rotWithShape="0">
                    <a:prstClr val="black">
                      <a:alpha val="32000"/>
                    </a:prstClr>
                  </a:outerShdw>
                </a:effectLst>
              </a:rPr>
              <a:t>Shubha Hegde,</a:t>
            </a:r>
          </a:p>
          <a:p>
            <a:r>
              <a:rPr lang="en-IN" sz="1600" dirty="0">
                <a:ln>
                  <a:solidFill>
                    <a:schemeClr val="accent3">
                      <a:lumMod val="20000"/>
                      <a:lumOff val="80000"/>
                    </a:schemeClr>
                  </a:solidFill>
                </a:ln>
                <a:effectLst>
                  <a:outerShdw blurRad="60007" dist="310007" dir="7680000" sy="30000" kx="1300200" algn="ctr" rotWithShape="0">
                    <a:prstClr val="black">
                      <a:alpha val="32000"/>
                    </a:prstClr>
                  </a:outerShdw>
                </a:effectLst>
              </a:rPr>
              <a:t>Data Analytics - KPMG</a:t>
            </a:r>
          </a:p>
        </p:txBody>
      </p:sp>
      <p:sp>
        <p:nvSpPr>
          <p:cNvPr id="114" name="Note: The data and information in this document is reflective of a hypothetical situation and client. This document is to be used for KPMG Virtual Internship purposes only."/>
          <p:cNvSpPr/>
          <p:nvPr/>
        </p:nvSpPr>
        <p:spPr>
          <a:xfrm>
            <a:off x="-1" y="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dirty="0"/>
              <a:t>     </a:t>
            </a:r>
            <a:endParaRPr b="0" dirty="0"/>
          </a:p>
        </p:txBody>
      </p:sp>
      <p:pic>
        <p:nvPicPr>
          <p:cNvPr id="3" name="Picture 2">
            <a:extLst>
              <a:ext uri="{FF2B5EF4-FFF2-40B4-BE49-F238E27FC236}">
                <a16:creationId xmlns:a16="http://schemas.microsoft.com/office/drawing/2014/main" id="{E2F7B105-BEB5-47DA-AF8B-39FE6D0B2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5574" y="328487"/>
            <a:ext cx="1562100" cy="857250"/>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
        <p:nvSpPr>
          <p:cNvPr id="10"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1C9019C1-54F9-4F9A-9CB2-A226AFB42B7F}"/>
              </a:ext>
            </a:extLst>
          </p:cNvPr>
          <p:cNvSpPr/>
          <p:nvPr/>
        </p:nvSpPr>
        <p:spPr>
          <a:xfrm>
            <a:off x="0" y="4906281"/>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dirty="0"/>
              <a:t>     </a:t>
            </a:r>
            <a:endParaRPr b="0"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0" y="-31899"/>
            <a:ext cx="9144000" cy="992009"/>
          </a:xfrm>
          <a:prstGeom prst="rect">
            <a:avLst/>
          </a:prstGeom>
          <a:gradFill>
            <a:gsLst>
              <a:gs pos="0">
                <a:srgbClr val="1077D2"/>
              </a:gs>
              <a:gs pos="100000">
                <a:srgbClr val="093153"/>
              </a:gs>
            </a:gsLst>
            <a:lin ang="12000143"/>
          </a:gradFill>
          <a:ln w="12700">
            <a:miter lim="400000"/>
          </a:ln>
        </p:spPr>
        <p:txBody>
          <a:bodyPr lIns="45719" rIns="45719" anchor="ctr"/>
          <a:lstStyle/>
          <a:p>
            <a:r>
              <a:rPr lang="en-IN" dirty="0"/>
              <a:t>                    </a:t>
            </a:r>
            <a:endParaRPr dirty="0"/>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AGENDA</a:t>
            </a:r>
            <a:endParaRPr dirty="0"/>
          </a:p>
        </p:txBody>
      </p:sp>
      <p:pic>
        <p:nvPicPr>
          <p:cNvPr id="7" name="Picture 6">
            <a:extLst>
              <a:ext uri="{FF2B5EF4-FFF2-40B4-BE49-F238E27FC236}">
                <a16:creationId xmlns:a16="http://schemas.microsoft.com/office/drawing/2014/main" id="{947B8448-6B4E-4E13-8444-2E17BC418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5213" y="6905"/>
            <a:ext cx="1562100" cy="857250"/>
          </a:xfrm>
          <a:prstGeom prst="rect">
            <a:avLst/>
          </a:prstGeom>
          <a:ln w="34925">
            <a:solidFill>
              <a:srgbClr val="FFFFFF"/>
            </a:solidFill>
          </a:ln>
          <a:effectLst>
            <a:outerShdw blurRad="317500" dir="2700000" algn="ctr">
              <a:srgbClr val="000000">
                <a:alpha val="43000"/>
              </a:srgbClr>
            </a:outerShdw>
          </a:effectLst>
        </p:spPr>
      </p:pic>
      <p:sp>
        <p:nvSpPr>
          <p:cNvPr id="2" name="Title 1">
            <a:extLst>
              <a:ext uri="{FF2B5EF4-FFF2-40B4-BE49-F238E27FC236}">
                <a16:creationId xmlns:a16="http://schemas.microsoft.com/office/drawing/2014/main" id="{A702B4F6-E45B-4A3D-A475-125146ACCD03}"/>
              </a:ext>
            </a:extLst>
          </p:cNvPr>
          <p:cNvSpPr>
            <a:spLocks noGrp="1"/>
          </p:cNvSpPr>
          <p:nvPr>
            <p:ph type="title"/>
          </p:nvPr>
        </p:nvSpPr>
        <p:spPr>
          <a:xfrm>
            <a:off x="3349121" y="263974"/>
            <a:ext cx="6367801" cy="4090801"/>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pPr>
              <a:lnSpc>
                <a:spcPct val="150000"/>
              </a:lnSpc>
            </a:pPr>
            <a:br>
              <a:rPr lang="en-IN" dirty="0"/>
            </a:br>
            <a:br>
              <a:rPr lang="en-IN" dirty="0"/>
            </a:br>
            <a:br>
              <a:rPr lang="en-IN" dirty="0"/>
            </a:br>
            <a:br>
              <a:rPr lang="en-IN" sz="3100" dirty="0">
                <a:latin typeface="Times New Roman" panose="02020603050405020304" pitchFamily="18" charset="0"/>
                <a:cs typeface="Times New Roman" panose="02020603050405020304" pitchFamily="18" charset="0"/>
              </a:rPr>
            </a:br>
            <a:br>
              <a:rPr lang="en-IN" dirty="0"/>
            </a:br>
            <a:br>
              <a:rPr lang="en-IN" dirty="0"/>
            </a:br>
            <a:endParaRPr lang="en-IN" dirty="0"/>
          </a:p>
        </p:txBody>
      </p:sp>
      <p:sp>
        <p:nvSpPr>
          <p:cNvPr id="9" name="Rectangle">
            <a:extLst>
              <a:ext uri="{FF2B5EF4-FFF2-40B4-BE49-F238E27FC236}">
                <a16:creationId xmlns:a16="http://schemas.microsoft.com/office/drawing/2014/main" id="{6B9E93D7-7372-438C-8FEC-1F5E11CC4117}"/>
              </a:ext>
            </a:extLst>
          </p:cNvPr>
          <p:cNvSpPr/>
          <p:nvPr/>
        </p:nvSpPr>
        <p:spPr>
          <a:xfrm>
            <a:off x="297711" y="1146285"/>
            <a:ext cx="5560829" cy="3733241"/>
          </a:xfrm>
          <a:prstGeom prst="rect">
            <a:avLst/>
          </a:prstGeom>
          <a:solidFill>
            <a:srgbClr val="EEEEEE"/>
          </a:solidFill>
          <a:ln w="12700" cap="flat">
            <a:solidFill>
              <a:schemeClr val="tx1">
                <a:lumMod val="95000"/>
                <a:lumOff val="5000"/>
              </a:schemeClr>
            </a:solidFill>
            <a:miter lim="400000"/>
          </a:ln>
          <a:effectLst>
            <a:glow rad="228600">
              <a:schemeClr val="accent2">
                <a:satMod val="175000"/>
                <a:alpha val="40000"/>
              </a:schemeClr>
            </a:glow>
          </a:effectLst>
        </p:spPr>
        <p:txBody>
          <a:bodyPr wrap="square" lIns="45719" tIns="45719" rIns="45719" bIns="45719" numCol="1" anchor="ctr">
            <a:noAutofit/>
          </a:bodyPr>
          <a:lstStyle/>
          <a:p>
            <a:pPr>
              <a:lnSpc>
                <a:spcPct val="200000"/>
              </a:lnSpc>
              <a:defRPr>
                <a:solidFill>
                  <a:srgbClr val="666666"/>
                </a:solidFill>
              </a:defRPr>
            </a:pPr>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I.    Introduction</a:t>
            </a:r>
            <a:br>
              <a:rPr lang="en-IN" sz="32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II.   Exploration</a:t>
            </a:r>
            <a:br>
              <a:rPr lang="en-IN" sz="32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III.  Interpretation</a:t>
            </a:r>
            <a:endParaRPr sz="3200" dirty="0">
              <a:solidFill>
                <a:schemeClr val="tx1">
                  <a:lumMod val="95000"/>
                  <a:lumOff val="5000"/>
                </a:schemeClr>
              </a:solidFill>
            </a:endParaRPr>
          </a:p>
        </p:txBody>
      </p:sp>
      <p:pic>
        <p:nvPicPr>
          <p:cNvPr id="8" name="Picture 7">
            <a:extLst>
              <a:ext uri="{FF2B5EF4-FFF2-40B4-BE49-F238E27FC236}">
                <a16:creationId xmlns:a16="http://schemas.microsoft.com/office/drawing/2014/main" id="{C844F281-D697-42B2-831B-F5410BDB2241}"/>
              </a:ext>
            </a:extLst>
          </p:cNvPr>
          <p:cNvPicPr>
            <a:picLocks noChangeAspect="1"/>
          </p:cNvPicPr>
          <p:nvPr/>
        </p:nvPicPr>
        <p:blipFill>
          <a:blip r:embed="rId3"/>
          <a:stretch>
            <a:fillRect/>
          </a:stretch>
        </p:blipFill>
        <p:spPr>
          <a:xfrm>
            <a:off x="6398569" y="1822114"/>
            <a:ext cx="2372056" cy="2381582"/>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2" y="-51446"/>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80018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a:t>
            </a:r>
            <a:r>
              <a:rPr lang="en-IN" b="0" dirty="0"/>
              <a:t>NTRODUCTION</a:t>
            </a:r>
          </a:p>
          <a:p>
            <a:endParaRPr dirty="0"/>
          </a:p>
        </p:txBody>
      </p:sp>
      <p:sp>
        <p:nvSpPr>
          <p:cNvPr id="123" name="Shape 72"/>
          <p:cNvSpPr/>
          <p:nvPr/>
        </p:nvSpPr>
        <p:spPr>
          <a:xfrm>
            <a:off x="205025" y="885389"/>
            <a:ext cx="8565600" cy="157815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latin typeface="Myanmar Text" panose="020B0502040204020203" pitchFamily="34" charset="0"/>
                <a:cs typeface="Myanmar Text" panose="020B0502040204020203" pitchFamily="34" charset="0"/>
              </a:rPr>
              <a:t>The Dataset has been reduced to 9 important attributes and the Customer ID is the index. Customer Demographics and Address datasets have been merged.</a:t>
            </a:r>
          </a:p>
          <a:p>
            <a:endParaRPr lang="en-IN" dirty="0"/>
          </a:p>
        </p:txBody>
      </p:sp>
      <p:sp>
        <p:nvSpPr>
          <p:cNvPr id="124" name="Shape 73"/>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25" name="Rectangle"/>
          <p:cNvSpPr/>
          <p:nvPr/>
        </p:nvSpPr>
        <p:spPr>
          <a:xfrm>
            <a:off x="5715468" y="2835988"/>
            <a:ext cx="2724530" cy="1555259"/>
          </a:xfrm>
          <a:prstGeom prst="rect">
            <a:avLst/>
          </a:prstGeom>
          <a:solidFill>
            <a:srgbClr val="EEEEEE"/>
          </a:solidFill>
          <a:ln w="12700" cap="flat">
            <a:solidFill>
              <a:schemeClr val="tx1">
                <a:lumMod val="95000"/>
                <a:lumOff val="5000"/>
              </a:schemeClr>
            </a:solidFill>
            <a:miter lim="400000"/>
          </a:ln>
          <a:effectLst>
            <a:glow rad="228600">
              <a:schemeClr val="accent2">
                <a:satMod val="175000"/>
                <a:alpha val="40000"/>
              </a:schemeClr>
            </a:glow>
          </a:effectLst>
        </p:spPr>
        <p:txBody>
          <a:bodyPr wrap="square" lIns="45719" tIns="45719" rIns="45719" bIns="45719" numCol="1" anchor="ctr">
            <a:noAutofit/>
          </a:bodyPr>
          <a:lstStyle/>
          <a:p>
            <a:pPr algn="ctr">
              <a:defRPr>
                <a:solidFill>
                  <a:srgbClr val="666666"/>
                </a:solidFill>
              </a:defRPr>
            </a:pPr>
            <a:endParaRPr dirty="0"/>
          </a:p>
        </p:txBody>
      </p:sp>
      <p:pic>
        <p:nvPicPr>
          <p:cNvPr id="3" name="Picture 2">
            <a:extLst>
              <a:ext uri="{FF2B5EF4-FFF2-40B4-BE49-F238E27FC236}">
                <a16:creationId xmlns:a16="http://schemas.microsoft.com/office/drawing/2014/main" id="{067BF5DD-E125-4574-B546-12B55898D0AB}"/>
              </a:ext>
            </a:extLst>
          </p:cNvPr>
          <p:cNvPicPr>
            <a:picLocks noChangeAspect="1"/>
          </p:cNvPicPr>
          <p:nvPr/>
        </p:nvPicPr>
        <p:blipFill>
          <a:blip r:embed="rId2"/>
          <a:stretch>
            <a:fillRect/>
          </a:stretch>
        </p:blipFill>
        <p:spPr>
          <a:xfrm>
            <a:off x="5384841" y="2446926"/>
            <a:ext cx="2724530" cy="1632413"/>
          </a:xfrm>
          <a:prstGeom prst="rect">
            <a:avLst/>
          </a:prstGeom>
          <a:ln>
            <a:solidFill>
              <a:schemeClr val="tx1">
                <a:lumMod val="95000"/>
                <a:lumOff val="5000"/>
              </a:schemeClr>
            </a:solidFill>
            <a:prstDash val="lgDashDot"/>
          </a:ln>
          <a:effectLst>
            <a:glow rad="139700">
              <a:schemeClr val="accent2">
                <a:satMod val="175000"/>
                <a:alpha val="40000"/>
              </a:schemeClr>
            </a:glow>
          </a:effectLst>
        </p:spPr>
      </p:pic>
      <p:sp>
        <p:nvSpPr>
          <p:cNvPr id="13" name="Rectangle">
            <a:extLst>
              <a:ext uri="{FF2B5EF4-FFF2-40B4-BE49-F238E27FC236}">
                <a16:creationId xmlns:a16="http://schemas.microsoft.com/office/drawing/2014/main" id="{23E6B04C-192D-48C0-AB5A-1C33EC514774}"/>
              </a:ext>
            </a:extLst>
          </p:cNvPr>
          <p:cNvSpPr/>
          <p:nvPr/>
        </p:nvSpPr>
        <p:spPr>
          <a:xfrm>
            <a:off x="363370" y="2373972"/>
            <a:ext cx="4498863" cy="2464543"/>
          </a:xfrm>
          <a:prstGeom prst="rect">
            <a:avLst/>
          </a:prstGeom>
          <a:solidFill>
            <a:srgbClr val="EEEEEE"/>
          </a:solidFill>
          <a:ln w="12700" cap="flat">
            <a:solidFill>
              <a:schemeClr val="tx1">
                <a:lumMod val="95000"/>
                <a:lumOff val="5000"/>
              </a:schemeClr>
            </a:solidFill>
            <a:miter lim="400000"/>
          </a:ln>
          <a:effectLst>
            <a:glow rad="228600">
              <a:schemeClr val="accent2">
                <a:satMod val="175000"/>
                <a:alpha val="40000"/>
              </a:schemeClr>
            </a:glow>
          </a:effectLst>
        </p:spPr>
        <p:txBody>
          <a:bodyPr wrap="square" lIns="45719" tIns="45719" rIns="45719" bIns="45719" numCol="1" anchor="ctr">
            <a:noAutofit/>
          </a:bodyPr>
          <a:lstStyle/>
          <a:p>
            <a:r>
              <a:rPr lang="en-US" sz="1600" b="0" dirty="0">
                <a:latin typeface="Times New Roman" panose="02020603050405020304" pitchFamily="18" charset="0"/>
                <a:cs typeface="Times New Roman" panose="02020603050405020304" pitchFamily="18" charset="0"/>
              </a:rPr>
              <a:t>  Merging based on common Customer ID</a:t>
            </a:r>
          </a:p>
          <a:p>
            <a:r>
              <a:rPr lang="en-US" sz="1600" b="0" dirty="0">
                <a:latin typeface="Times New Roman" panose="02020603050405020304" pitchFamily="18" charset="0"/>
                <a:cs typeface="Times New Roman" panose="02020603050405020304" pitchFamily="18" charset="0"/>
              </a:rPr>
              <a:t>  provides insights on the various criteria </a:t>
            </a:r>
          </a:p>
          <a:p>
            <a:r>
              <a:rPr lang="en-US" sz="1600" b="0" dirty="0">
                <a:latin typeface="Times New Roman" panose="02020603050405020304" pitchFamily="18" charset="0"/>
                <a:cs typeface="Times New Roman" panose="02020603050405020304" pitchFamily="18" charset="0"/>
              </a:rPr>
              <a:t>  required to obtain high profits based on the</a:t>
            </a:r>
          </a:p>
          <a:p>
            <a:r>
              <a:rPr lang="en-US" sz="1600" b="0" dirty="0">
                <a:latin typeface="Times New Roman" panose="02020603050405020304" pitchFamily="18" charset="0"/>
                <a:cs typeface="Times New Roman" panose="02020603050405020304" pitchFamily="18" charset="0"/>
              </a:rPr>
              <a:t>  Age ( Engineered from DOB), Gender, State,</a:t>
            </a:r>
          </a:p>
          <a:p>
            <a:r>
              <a:rPr lang="en-US" sz="1600" b="0" dirty="0">
                <a:latin typeface="Times New Roman" panose="02020603050405020304" pitchFamily="18" charset="0"/>
                <a:cs typeface="Times New Roman" panose="02020603050405020304" pitchFamily="18" charset="0"/>
              </a:rPr>
              <a:t>  Job, Industry, Wealth, and explore previous </a:t>
            </a:r>
          </a:p>
          <a:p>
            <a:r>
              <a:rPr lang="en-US" sz="1600" b="0" dirty="0">
                <a:latin typeface="Times New Roman" panose="02020603050405020304" pitchFamily="18" charset="0"/>
                <a:cs typeface="Times New Roman" panose="02020603050405020304" pitchFamily="18" charset="0"/>
              </a:rPr>
              <a:t>  transactions for similar attributes provided by </a:t>
            </a:r>
          </a:p>
          <a:p>
            <a:r>
              <a:rPr lang="en-US" sz="1600" b="0" dirty="0">
                <a:latin typeface="Times New Roman" panose="02020603050405020304" pitchFamily="18" charset="0"/>
                <a:cs typeface="Times New Roman" panose="02020603050405020304" pitchFamily="18" charset="0"/>
              </a:rPr>
              <a:t>  the New Customer list.</a:t>
            </a:r>
          </a:p>
          <a:p>
            <a:pPr algn="ctr">
              <a:defRPr>
                <a:solidFill>
                  <a:srgbClr val="666666"/>
                </a:solidFill>
              </a:defRPr>
            </a:pP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3701" y="-65338"/>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b="0" dirty="0"/>
              <a:t>D</a:t>
            </a:r>
            <a:r>
              <a:rPr lang="en-IN" b="0" dirty="0"/>
              <a:t>ATA EXPLORATION</a:t>
            </a:r>
            <a:endParaRPr b="0" dirty="0"/>
          </a:p>
        </p:txBody>
      </p:sp>
      <p:sp>
        <p:nvSpPr>
          <p:cNvPr id="132" name="Shape 81"/>
          <p:cNvSpPr/>
          <p:nvPr/>
        </p:nvSpPr>
        <p:spPr>
          <a:xfrm>
            <a:off x="205025" y="762240"/>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buFont typeface="Wingdings" panose="05000000000000000000" pitchFamily="2" charset="2"/>
              <a:buChar char="v"/>
            </a:pPr>
            <a:r>
              <a:rPr lang="en-IN" dirty="0"/>
              <a:t>AGE &amp; GENDER</a:t>
            </a:r>
            <a:endParaRPr dirty="0"/>
          </a:p>
        </p:txBody>
      </p:sp>
      <p:sp>
        <p:nvSpPr>
          <p:cNvPr id="133" name="Shape 82"/>
          <p:cNvSpPr/>
          <p:nvPr/>
        </p:nvSpPr>
        <p:spPr>
          <a:xfrm>
            <a:off x="445600" y="1099059"/>
            <a:ext cx="4134600" cy="42880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136" name="Shape 83"/>
          <p:cNvGrpSpPr/>
          <p:nvPr/>
        </p:nvGrpSpPr>
        <p:grpSpPr>
          <a:xfrm>
            <a:off x="1178829" y="2571750"/>
            <a:ext cx="3547592" cy="2493254"/>
            <a:chOff x="-1" y="-1"/>
            <a:chExt cx="3800702" cy="2649302"/>
          </a:xfrm>
          <a:effectLst>
            <a:outerShdw blurRad="63500" sx="102000" sy="102000" algn="ctr" rotWithShape="0">
              <a:prstClr val="black">
                <a:alpha val="40000"/>
              </a:prstClr>
            </a:outerShdw>
          </a:effectLst>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124612"/>
              <a:ext cx="3800702" cy="400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 extra text here.</a:t>
              </a:r>
            </a:p>
          </p:txBody>
        </p:sp>
      </p:grpSp>
      <p:pic>
        <p:nvPicPr>
          <p:cNvPr id="7" name="Picture 6">
            <a:extLst>
              <a:ext uri="{FF2B5EF4-FFF2-40B4-BE49-F238E27FC236}">
                <a16:creationId xmlns:a16="http://schemas.microsoft.com/office/drawing/2014/main" id="{450B90AD-8A23-4312-AB06-AA2C1D8D1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6018" y="2788033"/>
            <a:ext cx="3819525" cy="2244292"/>
          </a:xfrm>
          <a:prstGeom prst="rect">
            <a:avLst/>
          </a:prstGeom>
          <a:effectLst>
            <a:glow rad="139700">
              <a:schemeClr val="accent2">
                <a:satMod val="175000"/>
                <a:alpha val="40000"/>
              </a:schemeClr>
            </a:glow>
            <a:outerShdw blurRad="50800" dist="38100" dir="10800000" algn="r" rotWithShape="0">
              <a:prstClr val="black">
                <a:alpha val="40000"/>
              </a:prstClr>
            </a:outerShdw>
          </a:effectLst>
        </p:spPr>
      </p:pic>
      <p:pic>
        <p:nvPicPr>
          <p:cNvPr id="11" name="Picture 10">
            <a:extLst>
              <a:ext uri="{FF2B5EF4-FFF2-40B4-BE49-F238E27FC236}">
                <a16:creationId xmlns:a16="http://schemas.microsoft.com/office/drawing/2014/main" id="{E680E41D-C1BA-403D-A9BA-96F47E162C02}"/>
              </a:ext>
            </a:extLst>
          </p:cNvPr>
          <p:cNvPicPr>
            <a:picLocks noChangeAspect="1"/>
          </p:cNvPicPr>
          <p:nvPr/>
        </p:nvPicPr>
        <p:blipFill>
          <a:blip r:embed="rId3"/>
          <a:stretch>
            <a:fillRect/>
          </a:stretch>
        </p:blipFill>
        <p:spPr>
          <a:xfrm>
            <a:off x="893680" y="2526523"/>
            <a:ext cx="3629532" cy="2353003"/>
          </a:xfrm>
          <a:prstGeom prst="rect">
            <a:avLst/>
          </a:prstGeom>
          <a:effectLst>
            <a:glow rad="139700">
              <a:schemeClr val="accent2">
                <a:satMod val="175000"/>
                <a:alpha val="40000"/>
              </a:schemeClr>
            </a:glow>
            <a:outerShdw blurRad="50800" dist="38100" dir="18900000" algn="bl" rotWithShape="0">
              <a:prstClr val="black">
                <a:alpha val="40000"/>
              </a:prstClr>
            </a:outerShdw>
          </a:effectLst>
        </p:spPr>
      </p:pic>
      <p:pic>
        <p:nvPicPr>
          <p:cNvPr id="13" name="Picture 12">
            <a:extLst>
              <a:ext uri="{FF2B5EF4-FFF2-40B4-BE49-F238E27FC236}">
                <a16:creationId xmlns:a16="http://schemas.microsoft.com/office/drawing/2014/main" id="{C20BE501-61A5-4C52-9B8E-44A3B0C2A6A6}"/>
              </a:ext>
            </a:extLst>
          </p:cNvPr>
          <p:cNvPicPr>
            <a:picLocks noChangeAspect="1"/>
          </p:cNvPicPr>
          <p:nvPr/>
        </p:nvPicPr>
        <p:blipFill>
          <a:blip r:embed="rId4"/>
          <a:stretch>
            <a:fillRect/>
          </a:stretch>
        </p:blipFill>
        <p:spPr>
          <a:xfrm>
            <a:off x="5636463" y="863126"/>
            <a:ext cx="3134162" cy="1743318"/>
          </a:xfrm>
          <a:prstGeom prst="rect">
            <a:avLst/>
          </a:prstGeom>
          <a:effectLst>
            <a:glow rad="101600">
              <a:schemeClr val="accent2">
                <a:satMod val="175000"/>
                <a:alpha val="40000"/>
              </a:schemeClr>
            </a:glow>
          </a:effectLst>
        </p:spPr>
      </p:pic>
      <p:grpSp>
        <p:nvGrpSpPr>
          <p:cNvPr id="22" name="Shape 83">
            <a:extLst>
              <a:ext uri="{FF2B5EF4-FFF2-40B4-BE49-F238E27FC236}">
                <a16:creationId xmlns:a16="http://schemas.microsoft.com/office/drawing/2014/main" id="{A8BF57E6-ABBE-4C61-A650-DFFE4EF26D0D}"/>
              </a:ext>
            </a:extLst>
          </p:cNvPr>
          <p:cNvGrpSpPr/>
          <p:nvPr/>
        </p:nvGrpSpPr>
        <p:grpSpPr>
          <a:xfrm>
            <a:off x="566954" y="1278567"/>
            <a:ext cx="4512884" cy="1042438"/>
            <a:chOff x="-1" y="-1"/>
            <a:chExt cx="3800702" cy="2649302"/>
          </a:xfrm>
          <a:effectLst>
            <a:outerShdw blurRad="63500" sx="102000" sy="102000" algn="ctr" rotWithShape="0">
              <a:prstClr val="black">
                <a:alpha val="40000"/>
              </a:prstClr>
            </a:outerShdw>
          </a:effectLst>
        </p:grpSpPr>
        <p:sp>
          <p:nvSpPr>
            <p:cNvPr id="23" name="Rectangle">
              <a:extLst>
                <a:ext uri="{FF2B5EF4-FFF2-40B4-BE49-F238E27FC236}">
                  <a16:creationId xmlns:a16="http://schemas.microsoft.com/office/drawing/2014/main" id="{BAAD4E2B-AFDE-4EE0-B969-D41F4217E7EA}"/>
                </a:ext>
              </a:extLst>
            </p:cNvPr>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24" name="Place any supporting images, graphs, data or extra text here.">
              <a:extLst>
                <a:ext uri="{FF2B5EF4-FFF2-40B4-BE49-F238E27FC236}">
                  <a16:creationId xmlns:a16="http://schemas.microsoft.com/office/drawing/2014/main" id="{2C0DBE1F-AE80-4036-B4AC-CD0331D5BCAA}"/>
                </a:ext>
              </a:extLst>
            </p:cNvPr>
            <p:cNvSpPr/>
            <p:nvPr/>
          </p:nvSpPr>
          <p:spPr>
            <a:xfrm>
              <a:off x="-1" y="654238"/>
              <a:ext cx="3800702" cy="13408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pPr algn="l"/>
              <a:r>
                <a:rPr lang="en-US" dirty="0">
                  <a:solidFill>
                    <a:schemeClr val="tx1">
                      <a:lumMod val="75000"/>
                      <a:lumOff val="25000"/>
                    </a:schemeClr>
                  </a:solidFill>
                  <a:latin typeface="Times New Roman" panose="02020603050405020304" pitchFamily="18" charset="0"/>
                  <a:cs typeface="Times New Roman" panose="02020603050405020304" pitchFamily="18" charset="0"/>
                </a:rPr>
                <a:t>Age group 40-50 purchased the most related to bikes. The trend decreased with age linearly. </a:t>
              </a:r>
            </a:p>
            <a:p>
              <a:pPr algn="l"/>
              <a:r>
                <a:rPr lang="en-US" dirty="0">
                  <a:solidFill>
                    <a:schemeClr val="tx1">
                      <a:lumMod val="75000"/>
                      <a:lumOff val="25000"/>
                    </a:schemeClr>
                  </a:solidFill>
                  <a:latin typeface="Times New Roman" panose="02020603050405020304" pitchFamily="18" charset="0"/>
                  <a:cs typeface="Times New Roman" panose="02020603050405020304" pitchFamily="18" charset="0"/>
                </a:rPr>
                <a:t>3.52% more females purchased from the client than males in previous transactions.</a:t>
              </a:r>
            </a:p>
            <a:p>
              <a:endParaRPr dirty="0"/>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89"/>
          <p:cNvSpPr/>
          <p:nvPr/>
        </p:nvSpPr>
        <p:spPr>
          <a:xfrm>
            <a:off x="140890" y="218092"/>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b="0" dirty="0"/>
              <a:t>EXPLORATION</a:t>
            </a:r>
            <a:endParaRPr b="0" dirty="0"/>
          </a:p>
        </p:txBody>
      </p:sp>
      <p:sp>
        <p:nvSpPr>
          <p:cNvPr id="141" name="Shape 90"/>
          <p:cNvSpPr/>
          <p:nvPr/>
        </p:nvSpPr>
        <p:spPr>
          <a:xfrm>
            <a:off x="195917" y="33740"/>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buFont typeface="Wingdings" panose="05000000000000000000" pitchFamily="2" charset="2"/>
              <a:buChar char="v"/>
            </a:pPr>
            <a:r>
              <a:rPr lang="en-IN" dirty="0"/>
              <a:t>WEALTH SEGMENT &amp; REGION</a:t>
            </a:r>
            <a:endParaRPr dirty="0"/>
          </a:p>
        </p:txBody>
      </p:sp>
      <p:sp>
        <p:nvSpPr>
          <p:cNvPr id="142" name="Shape 91"/>
          <p:cNvSpPr/>
          <p:nvPr/>
        </p:nvSpPr>
        <p:spPr>
          <a:xfrm>
            <a:off x="437400" y="442343"/>
            <a:ext cx="4134600" cy="165138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IN" sz="1400" dirty="0">
                <a:latin typeface="Times New Roman" panose="02020603050405020304" pitchFamily="18" charset="0"/>
                <a:cs typeface="Times New Roman" panose="02020603050405020304" pitchFamily="18" charset="0"/>
              </a:rPr>
              <a:t>It is seen that Mass and Affluent Customers are more likely to purchase bikes whereas High Net Worth customers tend to utilize other modes. Bike related purchases were less for Customers owning cars, hence target customers should have no cars. </a:t>
            </a:r>
          </a:p>
          <a:p>
            <a:r>
              <a:rPr lang="en-IN" sz="1400" dirty="0">
                <a:latin typeface="Times New Roman" panose="02020603050405020304" pitchFamily="18" charset="0"/>
                <a:cs typeface="Times New Roman" panose="02020603050405020304" pitchFamily="18" charset="0"/>
              </a:rPr>
              <a:t>Victoria has been the one with most customers.</a:t>
            </a:r>
            <a:endParaRPr sz="1400" dirty="0">
              <a:latin typeface="Times New Roman" panose="02020603050405020304" pitchFamily="18" charset="0"/>
              <a:cs typeface="Times New Roman" panose="02020603050405020304" pitchFamily="18" charset="0"/>
            </a:endParaRPr>
          </a:p>
        </p:txBody>
      </p:sp>
      <p:grpSp>
        <p:nvGrpSpPr>
          <p:cNvPr id="145" name="Shape 92"/>
          <p:cNvGrpSpPr/>
          <p:nvPr/>
        </p:nvGrpSpPr>
        <p:grpSpPr>
          <a:xfrm>
            <a:off x="1105082" y="2295280"/>
            <a:ext cx="7601408" cy="2649304"/>
            <a:chOff x="-3800703" y="391373"/>
            <a:chExt cx="7601404" cy="2649302"/>
          </a:xfrm>
        </p:grpSpPr>
        <p:sp>
          <p:nvSpPr>
            <p:cNvPr id="143" name="Rectangle"/>
            <p:cNvSpPr/>
            <p:nvPr/>
          </p:nvSpPr>
          <p:spPr>
            <a:xfrm>
              <a:off x="-3800703" y="391373"/>
              <a:ext cx="3529788" cy="2649302"/>
            </a:xfrm>
            <a:prstGeom prst="rect">
              <a:avLst/>
            </a:prstGeom>
            <a:solidFill>
              <a:srgbClr val="EEEEEE"/>
            </a:solidFill>
            <a:ln w="12700" cap="flat">
              <a:noFill/>
              <a:miter lim="400000"/>
            </a:ln>
            <a:effectLst>
              <a:glow rad="228600">
                <a:schemeClr val="accent2">
                  <a:satMod val="175000"/>
                  <a:alpha val="40000"/>
                </a:schemeClr>
              </a:glow>
            </a:effectLst>
          </p:spPr>
          <p:txBody>
            <a:bodyPr wrap="square" lIns="45719" tIns="45719" rIns="45719" bIns="45719" numCol="1" anchor="ctr">
              <a:noAutofit/>
            </a:bodyPr>
            <a:lstStyle/>
            <a:p>
              <a:pPr algn="ctr">
                <a:defRPr>
                  <a:solidFill>
                    <a:srgbClr val="666666"/>
                  </a:solidFill>
                </a:defRPr>
              </a:pPr>
              <a:endParaRPr dirty="0"/>
            </a:p>
          </p:txBody>
        </p:sp>
        <p:sp>
          <p:nvSpPr>
            <p:cNvPr id="144" name="Place any supporting images, graphs, data or extra text here."/>
            <p:cNvSpPr/>
            <p:nvPr/>
          </p:nvSpPr>
          <p:spPr>
            <a:xfrm>
              <a:off x="-1" y="1124612"/>
              <a:ext cx="3800702" cy="400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text here.</a:t>
              </a:r>
            </a:p>
          </p:txBody>
        </p:sp>
      </p:grpSp>
      <p:pic>
        <p:nvPicPr>
          <p:cNvPr id="3" name="Picture 2">
            <a:extLst>
              <a:ext uri="{FF2B5EF4-FFF2-40B4-BE49-F238E27FC236}">
                <a16:creationId xmlns:a16="http://schemas.microsoft.com/office/drawing/2014/main" id="{A28D5740-8BF5-47C8-B1D4-AE66C4E99232}"/>
              </a:ext>
            </a:extLst>
          </p:cNvPr>
          <p:cNvPicPr>
            <a:picLocks noChangeAspect="1"/>
          </p:cNvPicPr>
          <p:nvPr/>
        </p:nvPicPr>
        <p:blipFill>
          <a:blip r:embed="rId2"/>
          <a:stretch>
            <a:fillRect/>
          </a:stretch>
        </p:blipFill>
        <p:spPr>
          <a:xfrm>
            <a:off x="5204236" y="58988"/>
            <a:ext cx="3743847" cy="2353003"/>
          </a:xfrm>
          <a:prstGeom prst="rect">
            <a:avLst/>
          </a:prstGeom>
          <a:effectLst>
            <a:glow rad="139700">
              <a:schemeClr val="accent2">
                <a:satMod val="175000"/>
                <a:alpha val="40000"/>
              </a:schemeClr>
            </a:glow>
          </a:effectLst>
        </p:spPr>
      </p:pic>
      <p:pic>
        <p:nvPicPr>
          <p:cNvPr id="5" name="Picture 4">
            <a:extLst>
              <a:ext uri="{FF2B5EF4-FFF2-40B4-BE49-F238E27FC236}">
                <a16:creationId xmlns:a16="http://schemas.microsoft.com/office/drawing/2014/main" id="{707608EE-24D3-434F-8A92-4E7BF429349F}"/>
              </a:ext>
            </a:extLst>
          </p:cNvPr>
          <p:cNvPicPr>
            <a:picLocks noChangeAspect="1"/>
          </p:cNvPicPr>
          <p:nvPr/>
        </p:nvPicPr>
        <p:blipFill>
          <a:blip r:embed="rId3"/>
          <a:stretch>
            <a:fillRect/>
          </a:stretch>
        </p:blipFill>
        <p:spPr>
          <a:xfrm>
            <a:off x="782501" y="2252885"/>
            <a:ext cx="3696216" cy="2543530"/>
          </a:xfrm>
          <a:prstGeom prst="rect">
            <a:avLst/>
          </a:prstGeom>
          <a:effectLst>
            <a:glow rad="139700">
              <a:schemeClr val="accent2">
                <a:satMod val="175000"/>
                <a:alpha val="40000"/>
              </a:schemeClr>
            </a:glow>
          </a:effectLst>
        </p:spPr>
      </p:pic>
      <p:pic>
        <p:nvPicPr>
          <p:cNvPr id="7" name="Picture 6">
            <a:extLst>
              <a:ext uri="{FF2B5EF4-FFF2-40B4-BE49-F238E27FC236}">
                <a16:creationId xmlns:a16="http://schemas.microsoft.com/office/drawing/2014/main" id="{739F9A8A-83FB-40E6-AFD5-5191B53952FC}"/>
              </a:ext>
            </a:extLst>
          </p:cNvPr>
          <p:cNvPicPr>
            <a:picLocks noChangeAspect="1"/>
          </p:cNvPicPr>
          <p:nvPr/>
        </p:nvPicPr>
        <p:blipFill>
          <a:blip r:embed="rId4"/>
          <a:stretch>
            <a:fillRect/>
          </a:stretch>
        </p:blipFill>
        <p:spPr>
          <a:xfrm>
            <a:off x="5275682" y="2613546"/>
            <a:ext cx="3600953" cy="2438740"/>
          </a:xfrm>
          <a:prstGeom prst="rect">
            <a:avLst/>
          </a:prstGeom>
          <a:effectLst>
            <a:glow rad="139700">
              <a:schemeClr val="accent2">
                <a:satMod val="175000"/>
                <a:alpha val="40000"/>
              </a:schemeClr>
            </a:glow>
          </a:effectLst>
        </p:spPr>
      </p:pic>
      <p:grpSp>
        <p:nvGrpSpPr>
          <p:cNvPr id="16" name="Shape 92">
            <a:extLst>
              <a:ext uri="{FF2B5EF4-FFF2-40B4-BE49-F238E27FC236}">
                <a16:creationId xmlns:a16="http://schemas.microsoft.com/office/drawing/2014/main" id="{68D75F4D-FE41-4659-AC3C-BC53FE81AB9B}"/>
              </a:ext>
            </a:extLst>
          </p:cNvPr>
          <p:cNvGrpSpPr/>
          <p:nvPr/>
        </p:nvGrpSpPr>
        <p:grpSpPr>
          <a:xfrm>
            <a:off x="475437" y="550067"/>
            <a:ext cx="4501174" cy="1458996"/>
            <a:chOff x="-1" y="-4323"/>
            <a:chExt cx="3800702" cy="2649302"/>
          </a:xfrm>
          <a:effectLst>
            <a:glow rad="101600">
              <a:schemeClr val="accent2">
                <a:satMod val="175000"/>
                <a:alpha val="40000"/>
              </a:schemeClr>
            </a:glow>
          </a:effectLst>
        </p:grpSpPr>
        <p:sp>
          <p:nvSpPr>
            <p:cNvPr id="17" name="Rectangle">
              <a:extLst>
                <a:ext uri="{FF2B5EF4-FFF2-40B4-BE49-F238E27FC236}">
                  <a16:creationId xmlns:a16="http://schemas.microsoft.com/office/drawing/2014/main" id="{32AC1BF1-CD98-4D4D-B761-C2CF85639418}"/>
                </a:ext>
              </a:extLst>
            </p:cNvPr>
            <p:cNvSpPr/>
            <p:nvPr/>
          </p:nvSpPr>
          <p:spPr>
            <a:xfrm>
              <a:off x="-1" y="-4323"/>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8" name="Place any supporting images, graphs, data or extra text here.">
              <a:extLst>
                <a:ext uri="{FF2B5EF4-FFF2-40B4-BE49-F238E27FC236}">
                  <a16:creationId xmlns:a16="http://schemas.microsoft.com/office/drawing/2014/main" id="{83351AA2-9528-4C47-95B2-C2AC977A79BE}"/>
                </a:ext>
              </a:extLst>
            </p:cNvPr>
            <p:cNvSpPr/>
            <p:nvPr/>
          </p:nvSpPr>
          <p:spPr>
            <a:xfrm>
              <a:off x="-1" y="1124612"/>
              <a:ext cx="3800702" cy="400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a:t>
              </a:r>
            </a:p>
          </p:txBody>
        </p:sp>
      </p:grpSp>
      <p:sp>
        <p:nvSpPr>
          <p:cNvPr id="20" name="TextBox 19">
            <a:extLst>
              <a:ext uri="{FF2B5EF4-FFF2-40B4-BE49-F238E27FC236}">
                <a16:creationId xmlns:a16="http://schemas.microsoft.com/office/drawing/2014/main" id="{11AC81EF-A976-4382-93FD-64E0C64D273F}"/>
              </a:ext>
            </a:extLst>
          </p:cNvPr>
          <p:cNvSpPr txBox="1"/>
          <p:nvPr/>
        </p:nvSpPr>
        <p:spPr>
          <a:xfrm>
            <a:off x="437400" y="542991"/>
            <a:ext cx="4572000"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dirty="0">
                <a:latin typeface="Times New Roman" panose="02020603050405020304" pitchFamily="18" charset="0"/>
                <a:cs typeface="Times New Roman" panose="02020603050405020304" pitchFamily="18" charset="0"/>
              </a:rPr>
              <a:t>It is seen that Mass and Affluent Customers are more likely to purchase bikes whereas High Net Worth customers tend to utilize other modes. Bike related purchases were less for Customers owning cars, hence target customers should have no cars due to which they purchas</a:t>
            </a:r>
            <a:r>
              <a:rPr lang="en-US" dirty="0">
                <a:latin typeface="Times New Roman" panose="02020603050405020304" pitchFamily="18" charset="0"/>
                <a:cs typeface="Times New Roman" panose="02020603050405020304" pitchFamily="18" charset="0"/>
              </a:rPr>
              <a:t>e bikes.</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Victoria has been the one with most customers.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98"/>
          <p:cNvSpPr/>
          <p:nvPr/>
        </p:nvSpPr>
        <p:spPr>
          <a:xfrm>
            <a:off x="369160" y="120899"/>
            <a:ext cx="7846357" cy="80018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2000" b="1">
                <a:solidFill>
                  <a:srgbClr val="FFFFFF"/>
                </a:solidFill>
              </a:defRPr>
            </a:lvl1pPr>
          </a:lstStyle>
          <a:p>
            <a:pPr marL="342900" indent="-342900">
              <a:buFont typeface="Wingdings" panose="05000000000000000000" pitchFamily="2" charset="2"/>
              <a:buChar char="v"/>
            </a:pPr>
            <a:r>
              <a:rPr lang="en-US" dirty="0">
                <a:solidFill>
                  <a:schemeClr val="tx1">
                    <a:lumMod val="95000"/>
                    <a:lumOff val="5000"/>
                  </a:schemeClr>
                </a:solidFill>
              </a:rPr>
              <a:t>JOB TITLE AND JOB </a:t>
            </a:r>
            <a:r>
              <a:rPr lang="en-US" dirty="0" err="1">
                <a:solidFill>
                  <a:schemeClr val="tx1">
                    <a:lumMod val="95000"/>
                    <a:lumOff val="5000"/>
                  </a:schemeClr>
                </a:solidFill>
              </a:rPr>
              <a:t>INDUSTRY</a:t>
            </a:r>
            <a:r>
              <a:rPr lang="en-US" dirty="0" err="1"/>
              <a:t>Dation</a:t>
            </a:r>
            <a:endParaRPr lang="en-US" dirty="0"/>
          </a:p>
          <a:p>
            <a:pPr marL="342900" indent="-342900">
              <a:buFont typeface="Wingdings" panose="05000000000000000000" pitchFamily="2" charset="2"/>
              <a:buChar char="v"/>
            </a:pPr>
            <a:r>
              <a:rPr dirty="0"/>
              <a:t>I</a:t>
            </a:r>
            <a:r>
              <a:rPr lang="en-IN" dirty="0"/>
              <a:t>I</a:t>
            </a:r>
            <a:r>
              <a:rPr dirty="0" err="1"/>
              <a:t>nterpretat</a:t>
            </a:r>
            <a:r>
              <a:rPr lang="en-IN" dirty="0"/>
              <a:t>WEALTH SEGMENT &amp; REGION</a:t>
            </a:r>
          </a:p>
        </p:txBody>
      </p:sp>
      <p:sp>
        <p:nvSpPr>
          <p:cNvPr id="150" name="Shape 99"/>
          <p:cNvSpPr/>
          <p:nvPr/>
        </p:nvSpPr>
        <p:spPr>
          <a:xfrm>
            <a:off x="205025" y="1083299"/>
            <a:ext cx="8565600" cy="40007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nSpc>
                <a:spcPct val="100000"/>
              </a:lnSpc>
            </a:pPr>
            <a:endParaRPr sz="1400" b="0" dirty="0">
              <a:latin typeface="Times New Roman" panose="02020603050405020304" pitchFamily="18" charset="0"/>
              <a:cs typeface="Times New Roman" panose="02020603050405020304" pitchFamily="18" charset="0"/>
            </a:endParaRPr>
          </a:p>
        </p:txBody>
      </p:sp>
      <p:sp>
        <p:nvSpPr>
          <p:cNvPr id="151" name="Shape 100"/>
          <p:cNvSpPr/>
          <p:nvPr/>
        </p:nvSpPr>
        <p:spPr>
          <a:xfrm>
            <a:off x="425302" y="529317"/>
            <a:ext cx="8513673" cy="41546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nSpc>
                <a:spcPct val="100000"/>
              </a:lnSpc>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9951DB1-65C8-45C7-B785-A36B17099B87}"/>
              </a:ext>
            </a:extLst>
          </p:cNvPr>
          <p:cNvPicPr>
            <a:picLocks noChangeAspect="1"/>
          </p:cNvPicPr>
          <p:nvPr/>
        </p:nvPicPr>
        <p:blipFill>
          <a:blip r:embed="rId2"/>
          <a:stretch>
            <a:fillRect/>
          </a:stretch>
        </p:blipFill>
        <p:spPr>
          <a:xfrm>
            <a:off x="453581" y="1928475"/>
            <a:ext cx="3772426" cy="3094126"/>
          </a:xfrm>
          <a:prstGeom prst="rect">
            <a:avLst/>
          </a:prstGeom>
          <a:effectLst>
            <a:glow rad="139700">
              <a:schemeClr val="accent2">
                <a:satMod val="175000"/>
                <a:alpha val="40000"/>
              </a:schemeClr>
            </a:glow>
          </a:effectLst>
        </p:spPr>
      </p:pic>
      <p:pic>
        <p:nvPicPr>
          <p:cNvPr id="5" name="Picture 4">
            <a:extLst>
              <a:ext uri="{FF2B5EF4-FFF2-40B4-BE49-F238E27FC236}">
                <a16:creationId xmlns:a16="http://schemas.microsoft.com/office/drawing/2014/main" id="{B84C7A97-C63C-4D61-9634-253EB06DBB71}"/>
              </a:ext>
            </a:extLst>
          </p:cNvPr>
          <p:cNvPicPr>
            <a:picLocks noChangeAspect="1"/>
          </p:cNvPicPr>
          <p:nvPr/>
        </p:nvPicPr>
        <p:blipFill>
          <a:blip r:embed="rId3"/>
          <a:stretch>
            <a:fillRect/>
          </a:stretch>
        </p:blipFill>
        <p:spPr>
          <a:xfrm>
            <a:off x="5074510" y="1900169"/>
            <a:ext cx="3734321" cy="3094126"/>
          </a:xfrm>
          <a:prstGeom prst="rect">
            <a:avLst/>
          </a:prstGeom>
          <a:effectLst>
            <a:glow rad="139700">
              <a:schemeClr val="accent2">
                <a:satMod val="175000"/>
                <a:alpha val="40000"/>
              </a:schemeClr>
            </a:glow>
          </a:effectLst>
        </p:spPr>
      </p:pic>
      <p:grpSp>
        <p:nvGrpSpPr>
          <p:cNvPr id="16" name="Shape 101">
            <a:extLst>
              <a:ext uri="{FF2B5EF4-FFF2-40B4-BE49-F238E27FC236}">
                <a16:creationId xmlns:a16="http://schemas.microsoft.com/office/drawing/2014/main" id="{F7CB08A8-464E-4372-9007-2CD7EE0232C3}"/>
              </a:ext>
            </a:extLst>
          </p:cNvPr>
          <p:cNvGrpSpPr/>
          <p:nvPr/>
        </p:nvGrpSpPr>
        <p:grpSpPr>
          <a:xfrm>
            <a:off x="586579" y="623967"/>
            <a:ext cx="8253384" cy="2568411"/>
            <a:chOff x="-1" y="-4473484"/>
            <a:chExt cx="3800702" cy="5998173"/>
          </a:xfrm>
          <a:effectLst>
            <a:outerShdw blurRad="63500" sx="102000" sy="102000" algn="ctr" rotWithShape="0">
              <a:prstClr val="black">
                <a:alpha val="40000"/>
              </a:prstClr>
            </a:outerShdw>
          </a:effectLst>
        </p:grpSpPr>
        <p:sp>
          <p:nvSpPr>
            <p:cNvPr id="17" name="Rectangle">
              <a:extLst>
                <a:ext uri="{FF2B5EF4-FFF2-40B4-BE49-F238E27FC236}">
                  <a16:creationId xmlns:a16="http://schemas.microsoft.com/office/drawing/2014/main" id="{5F445A5A-FC8C-4D54-B6CD-8D749F2E4C0E}"/>
                </a:ext>
              </a:extLst>
            </p:cNvPr>
            <p:cNvSpPr/>
            <p:nvPr/>
          </p:nvSpPr>
          <p:spPr>
            <a:xfrm>
              <a:off x="-1" y="-4473484"/>
              <a:ext cx="3800702" cy="2369728"/>
            </a:xfrm>
            <a:prstGeom prst="rect">
              <a:avLst/>
            </a:prstGeom>
            <a:solidFill>
              <a:srgbClr val="EEEEEE"/>
            </a:solidFill>
            <a:ln w="12700" cap="flat">
              <a:noFill/>
              <a:miter lim="400000"/>
            </a:ln>
            <a:effectLst/>
          </p:spPr>
          <p:txBody>
            <a:bodyPr wrap="square" lIns="45719" tIns="45719" rIns="45719" bIns="45719" numCol="1" anchor="ctr">
              <a:noAutofit/>
            </a:bodyPr>
            <a:lstStyle/>
            <a:p>
              <a:pPr>
                <a:defRPr>
                  <a:solidFill>
                    <a:srgbClr val="666666"/>
                  </a:solidFill>
                </a:defRP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defRPr>
                  <a:solidFill>
                    <a:srgbClr val="666666"/>
                  </a:solidFill>
                </a:defRP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Exploring the data led us to the conclusion that the frequency of Developers and Sales Representatives purchases was high, whereas the frequency of Chemical Engineers and Database Administrator II was the least. Count of new customers of Job titles which can be highly profitable has been displayed below, with Social Workers having a high frequency, although Developer I has decreased significantly.</a:t>
              </a:r>
            </a:p>
            <a:p>
              <a:pPr algn="ctr">
                <a:defRPr>
                  <a:solidFill>
                    <a:srgbClr val="666666"/>
                  </a:solidFill>
                </a:defRPr>
              </a:pPr>
              <a:endParaRPr dirty="0"/>
            </a:p>
          </p:txBody>
        </p:sp>
        <p:sp>
          <p:nvSpPr>
            <p:cNvPr id="18" name="Place any supporting images, graphs, data or extra text here.">
              <a:extLst>
                <a:ext uri="{FF2B5EF4-FFF2-40B4-BE49-F238E27FC236}">
                  <a16:creationId xmlns:a16="http://schemas.microsoft.com/office/drawing/2014/main" id="{493052B1-9CF1-4628-A94D-5754077C5FDE}"/>
                </a:ext>
              </a:extLst>
            </p:cNvPr>
            <p:cNvSpPr/>
            <p:nvPr/>
          </p:nvSpPr>
          <p:spPr>
            <a:xfrm>
              <a:off x="-1" y="1124612"/>
              <a:ext cx="3800702" cy="400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endParaRPr dirty="0"/>
            </a:p>
          </p:txBody>
        </p: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0" y="-4501"/>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endParaRPr dirty="0"/>
          </a:p>
        </p:txBody>
      </p:sp>
      <p:pic>
        <p:nvPicPr>
          <p:cNvPr id="7" name="Picture 6">
            <a:extLst>
              <a:ext uri="{FF2B5EF4-FFF2-40B4-BE49-F238E27FC236}">
                <a16:creationId xmlns:a16="http://schemas.microsoft.com/office/drawing/2014/main" id="{9B93098D-444E-4B08-97A4-C8A11C8D1DB6}"/>
              </a:ext>
            </a:extLst>
          </p:cNvPr>
          <p:cNvPicPr>
            <a:picLocks noChangeAspect="1"/>
          </p:cNvPicPr>
          <p:nvPr/>
        </p:nvPicPr>
        <p:blipFill>
          <a:blip r:embed="rId2"/>
          <a:stretch>
            <a:fillRect/>
          </a:stretch>
        </p:blipFill>
        <p:spPr>
          <a:xfrm>
            <a:off x="4724508" y="1936424"/>
            <a:ext cx="4362384" cy="2677827"/>
          </a:xfrm>
          <a:prstGeom prst="rect">
            <a:avLst/>
          </a:prstGeom>
          <a:effectLst>
            <a:glow rad="228600">
              <a:schemeClr val="accent5">
                <a:satMod val="175000"/>
                <a:alpha val="40000"/>
              </a:schemeClr>
            </a:glow>
          </a:effectLst>
        </p:spPr>
      </p:pic>
      <p:pic>
        <p:nvPicPr>
          <p:cNvPr id="9" name="Picture 8">
            <a:extLst>
              <a:ext uri="{FF2B5EF4-FFF2-40B4-BE49-F238E27FC236}">
                <a16:creationId xmlns:a16="http://schemas.microsoft.com/office/drawing/2014/main" id="{F58FA2D3-0F22-4CF6-A0D8-6B4BA7A21DC7}"/>
              </a:ext>
            </a:extLst>
          </p:cNvPr>
          <p:cNvPicPr>
            <a:picLocks noChangeAspect="1"/>
          </p:cNvPicPr>
          <p:nvPr/>
        </p:nvPicPr>
        <p:blipFill>
          <a:blip r:embed="rId3"/>
          <a:stretch>
            <a:fillRect/>
          </a:stretch>
        </p:blipFill>
        <p:spPr>
          <a:xfrm>
            <a:off x="209304" y="160675"/>
            <a:ext cx="4305901" cy="2286319"/>
          </a:xfrm>
          <a:prstGeom prst="rect">
            <a:avLst/>
          </a:prstGeom>
          <a:solidFill>
            <a:srgbClr val="FFFFFF">
              <a:shade val="85000"/>
            </a:srgbClr>
          </a:solidFill>
          <a:ln w="88900" cap="sq">
            <a:solidFill>
              <a:srgbClr val="FFFFFF"/>
            </a:solidFill>
            <a:miter lim="800000"/>
          </a:ln>
          <a:effectLst>
            <a:glow rad="228600">
              <a:schemeClr val="accent5">
                <a:satMod val="175000"/>
                <a:alpha val="40000"/>
              </a:scheme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6" name="Shape 92">
            <a:extLst>
              <a:ext uri="{FF2B5EF4-FFF2-40B4-BE49-F238E27FC236}">
                <a16:creationId xmlns:a16="http://schemas.microsoft.com/office/drawing/2014/main" id="{D82D8C1D-9EC4-4E0B-B07F-1E31AC9B7B2E}"/>
              </a:ext>
            </a:extLst>
          </p:cNvPr>
          <p:cNvGrpSpPr/>
          <p:nvPr/>
        </p:nvGrpSpPr>
        <p:grpSpPr>
          <a:xfrm>
            <a:off x="152821" y="2805135"/>
            <a:ext cx="4362384" cy="2014388"/>
            <a:chOff x="-1" y="380012"/>
            <a:chExt cx="3800702" cy="2264967"/>
          </a:xfrm>
        </p:grpSpPr>
        <p:sp>
          <p:nvSpPr>
            <p:cNvPr id="17" name="Rectangle">
              <a:extLst>
                <a:ext uri="{FF2B5EF4-FFF2-40B4-BE49-F238E27FC236}">
                  <a16:creationId xmlns:a16="http://schemas.microsoft.com/office/drawing/2014/main" id="{03AD8202-4B20-405D-AD74-FCB3E8C9A76A}"/>
                </a:ext>
              </a:extLst>
            </p:cNvPr>
            <p:cNvSpPr/>
            <p:nvPr/>
          </p:nvSpPr>
          <p:spPr>
            <a:xfrm>
              <a:off x="-1" y="380012"/>
              <a:ext cx="3800702" cy="2264967"/>
            </a:xfrm>
            <a:prstGeom prst="rect">
              <a:avLst/>
            </a:prstGeom>
            <a:solidFill>
              <a:srgbClr val="EEEEEE"/>
            </a:solidFill>
            <a:ln w="12700" cap="flat">
              <a:noFill/>
              <a:miter lim="400000"/>
            </a:ln>
            <a:effectLst>
              <a:glow rad="139700">
                <a:schemeClr val="accent2">
                  <a:satMod val="175000"/>
                  <a:alpha val="40000"/>
                </a:schemeClr>
              </a:glow>
            </a:effectLst>
          </p:spPr>
          <p:txBody>
            <a:bodyPr wrap="square" lIns="45719" tIns="45719" rIns="45719" bIns="45719" numCol="1" anchor="ctr">
              <a:noAutofit/>
            </a:bodyPr>
            <a:lstStyle/>
            <a:p>
              <a:pPr>
                <a:defRPr>
                  <a:solidFill>
                    <a:srgbClr val="666666"/>
                  </a:solidFill>
                </a:defRPr>
              </a:pPr>
              <a:r>
                <a:rPr lang="en-IN" sz="1400" dirty="0">
                  <a:solidFill>
                    <a:schemeClr val="tx1">
                      <a:lumMod val="95000"/>
                      <a:lumOff val="5000"/>
                    </a:schemeClr>
                  </a:solidFill>
                  <a:latin typeface="Times New Roman" panose="02020603050405020304" pitchFamily="18" charset="0"/>
                  <a:cs typeface="Times New Roman" panose="02020603050405020304" pitchFamily="18" charset="0"/>
                </a:rPr>
                <a:t>We see that Customers in Industries like</a:t>
              </a:r>
              <a:br>
                <a:rPr lang="en-IN" sz="14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400" dirty="0">
                  <a:solidFill>
                    <a:schemeClr val="tx1">
                      <a:lumMod val="95000"/>
                      <a:lumOff val="5000"/>
                    </a:schemeClr>
                  </a:solidFill>
                  <a:latin typeface="Times New Roman" panose="02020603050405020304" pitchFamily="18" charset="0"/>
                  <a:cs typeface="Times New Roman" panose="02020603050405020304" pitchFamily="18" charset="0"/>
                </a:rPr>
                <a:t> Manufacturing and Financial Services </a:t>
              </a:r>
              <a:br>
                <a:rPr lang="en-IN" sz="14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400" dirty="0">
                  <a:solidFill>
                    <a:schemeClr val="tx1">
                      <a:lumMod val="95000"/>
                      <a:lumOff val="5000"/>
                    </a:schemeClr>
                  </a:solidFill>
                  <a:latin typeface="Times New Roman" panose="02020603050405020304" pitchFamily="18" charset="0"/>
                  <a:cs typeface="Times New Roman" panose="02020603050405020304" pitchFamily="18" charset="0"/>
                </a:rPr>
                <a:t>form a major chunk of the clients, which </a:t>
              </a:r>
              <a:br>
                <a:rPr lang="en-IN" sz="14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400" dirty="0">
                  <a:solidFill>
                    <a:schemeClr val="tx1">
                      <a:lumMod val="95000"/>
                      <a:lumOff val="5000"/>
                    </a:schemeClr>
                  </a:solidFill>
                  <a:latin typeface="Times New Roman" panose="02020603050405020304" pitchFamily="18" charset="0"/>
                  <a:cs typeface="Times New Roman" panose="02020603050405020304" pitchFamily="18" charset="0"/>
                </a:rPr>
                <a:t>supports our previous claims that</a:t>
              </a:r>
              <a:br>
                <a:rPr lang="en-IN" sz="14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400" dirty="0">
                  <a:solidFill>
                    <a:schemeClr val="tx1">
                      <a:lumMod val="95000"/>
                      <a:lumOff val="5000"/>
                    </a:schemeClr>
                  </a:solidFill>
                  <a:latin typeface="Times New Roman" panose="02020603050405020304" pitchFamily="18" charset="0"/>
                  <a:cs typeface="Times New Roman" panose="02020603050405020304" pitchFamily="18" charset="0"/>
                </a:rPr>
                <a:t>Developer, Sales Representative Job titles</a:t>
              </a:r>
              <a:br>
                <a:rPr lang="en-IN" sz="14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400" dirty="0">
                  <a:solidFill>
                    <a:schemeClr val="tx1">
                      <a:lumMod val="95000"/>
                      <a:lumOff val="5000"/>
                    </a:schemeClr>
                  </a:solidFill>
                  <a:latin typeface="Times New Roman" panose="02020603050405020304" pitchFamily="18" charset="0"/>
                  <a:cs typeface="Times New Roman" panose="02020603050405020304" pitchFamily="18" charset="0"/>
                </a:rPr>
                <a:t>account for the most purchases. whereas </a:t>
              </a:r>
              <a:br>
                <a:rPr lang="en-IN" sz="14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400" dirty="0">
                  <a:solidFill>
                    <a:schemeClr val="tx1">
                      <a:lumMod val="95000"/>
                      <a:lumOff val="5000"/>
                    </a:schemeClr>
                  </a:solidFill>
                  <a:latin typeface="Times New Roman" panose="02020603050405020304" pitchFamily="18" charset="0"/>
                  <a:cs typeface="Times New Roman" panose="02020603050405020304" pitchFamily="18" charset="0"/>
                </a:rPr>
                <a:t>Chemical Engineer, Database Administrator </a:t>
              </a:r>
              <a:br>
                <a:rPr lang="en-IN" sz="14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400" dirty="0">
                  <a:solidFill>
                    <a:schemeClr val="tx1">
                      <a:lumMod val="95000"/>
                      <a:lumOff val="5000"/>
                    </a:schemeClr>
                  </a:solidFill>
                  <a:latin typeface="Times New Roman" panose="02020603050405020304" pitchFamily="18" charset="0"/>
                  <a:cs typeface="Times New Roman" panose="02020603050405020304" pitchFamily="18" charset="0"/>
                </a:rPr>
                <a:t>II, Programmer Analyst IV which compose</a:t>
              </a:r>
              <a:br>
                <a:rPr lang="en-IN" sz="14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400" dirty="0">
                  <a:solidFill>
                    <a:schemeClr val="tx1">
                      <a:lumMod val="95000"/>
                      <a:lumOff val="5000"/>
                    </a:schemeClr>
                  </a:solidFill>
                  <a:latin typeface="Times New Roman" panose="02020603050405020304" pitchFamily="18" charset="0"/>
                  <a:cs typeface="Times New Roman" panose="02020603050405020304" pitchFamily="18" charset="0"/>
                </a:rPr>
                <a:t>IT sector, are the least profitable.</a:t>
              </a:r>
              <a:endParaRPr dirty="0">
                <a:solidFill>
                  <a:schemeClr val="tx1">
                    <a:lumMod val="95000"/>
                    <a:lumOff val="5000"/>
                  </a:schemeClr>
                </a:solidFill>
              </a:endParaRPr>
            </a:p>
          </p:txBody>
        </p:sp>
        <p:sp>
          <p:nvSpPr>
            <p:cNvPr id="18" name="Place any supporting images, graphs, data or extra text here.">
              <a:extLst>
                <a:ext uri="{FF2B5EF4-FFF2-40B4-BE49-F238E27FC236}">
                  <a16:creationId xmlns:a16="http://schemas.microsoft.com/office/drawing/2014/main" id="{C5544EDD-0DD0-4F34-92E9-9DBC09D4E33D}"/>
                </a:ext>
              </a:extLst>
            </p:cNvPr>
            <p:cNvSpPr/>
            <p:nvPr/>
          </p:nvSpPr>
          <p:spPr>
            <a:xfrm>
              <a:off x="-1" y="1124612"/>
              <a:ext cx="3800702" cy="400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a:t>
              </a:r>
            </a:p>
          </p:txBody>
        </p:sp>
      </p:grpSp>
      <p:sp>
        <p:nvSpPr>
          <p:cNvPr id="19" name="Rectangle">
            <a:extLst>
              <a:ext uri="{FF2B5EF4-FFF2-40B4-BE49-F238E27FC236}">
                <a16:creationId xmlns:a16="http://schemas.microsoft.com/office/drawing/2014/main" id="{4A50DE9A-51A5-4CAF-8262-C4F5B7F2F6C1}"/>
              </a:ext>
            </a:extLst>
          </p:cNvPr>
          <p:cNvSpPr/>
          <p:nvPr/>
        </p:nvSpPr>
        <p:spPr>
          <a:xfrm>
            <a:off x="5476938" y="188332"/>
            <a:ext cx="2724530" cy="1555259"/>
          </a:xfrm>
          <a:prstGeom prst="rect">
            <a:avLst/>
          </a:prstGeom>
          <a:solidFill>
            <a:srgbClr val="EEEEEE"/>
          </a:solidFill>
          <a:ln w="12700" cap="flat">
            <a:solidFill>
              <a:schemeClr val="tx1">
                <a:lumMod val="95000"/>
                <a:lumOff val="5000"/>
              </a:schemeClr>
            </a:solidFill>
            <a:miter lim="400000"/>
          </a:ln>
          <a:effectLst>
            <a:glow rad="228600">
              <a:schemeClr val="accent2">
                <a:satMod val="175000"/>
                <a:alpha val="40000"/>
              </a:schemeClr>
            </a:glow>
          </a:effectLst>
        </p:spPr>
        <p:txBody>
          <a:bodyPr wrap="square" lIns="45719" tIns="45719" rIns="45719" bIns="45719" numCol="1" anchor="ctr">
            <a:noAutofit/>
          </a:bodyPr>
          <a:lstStyle/>
          <a:p>
            <a:pPr>
              <a:defRPr>
                <a:solidFill>
                  <a:srgbClr val="666666"/>
                </a:solidFill>
              </a:defRPr>
            </a:pPr>
            <a:r>
              <a:rPr lang="en-IN" dirty="0">
                <a:solidFill>
                  <a:schemeClr val="tx1">
                    <a:lumMod val="95000"/>
                    <a:lumOff val="5000"/>
                  </a:schemeClr>
                </a:solidFill>
              </a:rPr>
              <a:t>Below is a pie chart of the Job Titles for a better understanding of profitable clients.</a:t>
            </a:r>
            <a:endParaRPr dirty="0">
              <a:solidFill>
                <a:schemeClr val="tx1">
                  <a:lumMod val="95000"/>
                  <a:lumOff val="5000"/>
                </a:schemeClr>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2206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55396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sz="2400" b="0" dirty="0"/>
              <a:t>INTERPRETATION</a:t>
            </a:r>
            <a:endParaRPr sz="2400" b="0" dirty="0"/>
          </a:p>
        </p:txBody>
      </p:sp>
      <p:sp>
        <p:nvSpPr>
          <p:cNvPr id="163" name="Shape 115"/>
          <p:cNvSpPr/>
          <p:nvPr/>
        </p:nvSpPr>
        <p:spPr>
          <a:xfrm>
            <a:off x="297400" y="1178197"/>
            <a:ext cx="8565600" cy="366866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sz="1800" dirty="0"/>
              <a:t>Th</a:t>
            </a:r>
            <a:r>
              <a:rPr lang="en-IN" sz="1800" dirty="0"/>
              <a:t>e above Data Insights provide a good foundation for the type of Customers one should seek out to maximize the purchases, resulting in excess profit for the company along with good customer service to the client, based on features engineered from existing attributes like Age, along with taking into account the fact that Customers living in Regional areas determined by postcode and without cars are more likely to use bikes and purchase items from Sprocket, and Customers with specific jobs and net worth are more likely to use other modes of transport like cars or private jet resulting in low cash flow for the company.</a:t>
            </a:r>
          </a:p>
          <a:p>
            <a:r>
              <a:rPr lang="en-IN" sz="1800" dirty="0"/>
              <a:t>We also uncovered that factors like gender don’t play a major deciding role. </a:t>
            </a:r>
            <a:endParaRPr sz="1800" dirty="0"/>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282</TotalTime>
  <Words>571</Words>
  <Application>Microsoft Office PowerPoint</Application>
  <PresentationFormat>On-screen Show (16:9)</PresentationFormat>
  <Paragraphs>42</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Myanmar Text</vt:lpstr>
      <vt:lpstr>Open Sans</vt:lpstr>
      <vt:lpstr>Open Sans Extrabold</vt:lpstr>
      <vt:lpstr>Open Sans Light</vt:lpstr>
      <vt:lpstr>Times New Roman</vt:lpstr>
      <vt:lpstr>Wingdings</vt:lpstr>
      <vt:lpstr>Simple Light</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dc:creator>
  <cp:lastModifiedBy>shubha.hegde@icloud.com</cp:lastModifiedBy>
  <cp:revision>65</cp:revision>
  <dcterms:modified xsi:type="dcterms:W3CDTF">2022-01-13T14:38:31Z</dcterms:modified>
</cp:coreProperties>
</file>