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9"/>
  </p:notesMasterIdLst>
  <p:sldIdLst>
    <p:sldId id="276" r:id="rId2"/>
    <p:sldId id="277" r:id="rId3"/>
    <p:sldId id="306" r:id="rId4"/>
    <p:sldId id="311" r:id="rId5"/>
    <p:sldId id="302" r:id="rId6"/>
    <p:sldId id="303" r:id="rId7"/>
    <p:sldId id="307" r:id="rId8"/>
    <p:sldId id="308" r:id="rId9"/>
    <p:sldId id="309" r:id="rId10"/>
    <p:sldId id="310" r:id="rId11"/>
    <p:sldId id="312" r:id="rId12"/>
    <p:sldId id="313" r:id="rId13"/>
    <p:sldId id="314" r:id="rId14"/>
    <p:sldId id="315" r:id="rId15"/>
    <p:sldId id="304" r:id="rId16"/>
    <p:sldId id="305" r:id="rId17"/>
    <p:sldId id="25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74064-FBFF-4823-9DF6-A50F1F82002A}" type="datetimeFigureOut">
              <a:rPr lang="en-IN" smtClean="0"/>
              <a:t>31-10-2021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B607A2-EA72-4639-A101-330BDA064E9F}" type="slidenum">
              <a:rPr lang="en-IN" smtClean="0"/>
              <a:t>‹#›</a:t>
            </a:fld>
            <a:endParaRPr lang="en-IN"/>
          </a:p>
        </p:txBody>
      </p:sp>
    </p:spTree>
    <p:extLst>
      <p:ext uri="{BB962C8B-B14F-4D97-AF65-F5344CB8AC3E}">
        <p14:creationId xmlns:p14="http://schemas.microsoft.com/office/powerpoint/2010/main" val="913295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FF68-137B-4EA7-83E8-53CF1863D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9F5892-949D-4F5E-BC2B-D1E968D3A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FF6638-5B6D-4F3F-ABB1-FEC62D12EA5F}"/>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4AE98BEE-9576-4949-9A24-ED6A04E783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6D377-B68B-4EC6-BC98-00063888EBAA}"/>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299434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F72C-8460-4298-991F-00BF739D25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37CD19-3A62-42A8-8EF2-F9381AD69C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7C74AD-C147-4070-BE5C-85AA35C71030}"/>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31A8F76D-1646-48A3-BB3E-F5D455406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3F301F-2E45-4195-9A09-BF5DC16DEBAE}"/>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259313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51EF02-D540-4173-9D00-E1C9570F98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116E7D-D887-4D56-929F-4CA838DDDD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C20E1-84AA-4839-99D1-8BF64ECD1718}"/>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500FF97A-4425-44BE-8E13-84154469BE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66718-D2E2-4AE4-AE29-7A3E4ADF60F2}"/>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3241885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21FF-061C-144A-8141-2CE92753F548}"/>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B9EC0107-76CD-A148-A7F8-521502D26569}"/>
              </a:ext>
            </a:extLst>
          </p:cNvPr>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4" name="Footer Placeholder 3">
            <a:extLst>
              <a:ext uri="{FF2B5EF4-FFF2-40B4-BE49-F238E27FC236}">
                <a16:creationId xmlns:a16="http://schemas.microsoft.com/office/drawing/2014/main" id="{AB843CE7-765D-CF40-A209-F211F94A0B97}"/>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a:t>MSAP Transition</a:t>
            </a:r>
            <a:endParaRPr lang="en-IN" dirty="0"/>
          </a:p>
        </p:txBody>
      </p:sp>
      <p:sp>
        <p:nvSpPr>
          <p:cNvPr id="5" name="Slide Number Placeholder 4">
            <a:extLst>
              <a:ext uri="{FF2B5EF4-FFF2-40B4-BE49-F238E27FC236}">
                <a16:creationId xmlns:a16="http://schemas.microsoft.com/office/drawing/2014/main" id="{820DFCE6-28BF-3F4D-BE90-70BDABA1B43C}"/>
              </a:ext>
            </a:extLst>
          </p:cNvPr>
          <p:cNvSpPr>
            <a:spLocks noGrp="1"/>
          </p:cNvSpPr>
          <p:nvPr>
            <p:ph type="sldNum" sz="quarter" idx="12"/>
          </p:nvPr>
        </p:nvSpPr>
        <p:spPr/>
        <p:txBody>
          <a:bodyPr/>
          <a:lstStyle/>
          <a:p>
            <a:fld id="{D1446411-14F9-4305-8B1C-E2A80EC794FA}" type="slidenum">
              <a:rPr lang="en-IN" smtClean="0"/>
              <a:pPr/>
              <a:t>‹#›</a:t>
            </a:fld>
            <a:endParaRPr lang="en-IN" dirty="0"/>
          </a:p>
        </p:txBody>
      </p:sp>
    </p:spTree>
    <p:extLst>
      <p:ext uri="{BB962C8B-B14F-4D97-AF65-F5344CB8AC3E}">
        <p14:creationId xmlns:p14="http://schemas.microsoft.com/office/powerpoint/2010/main" val="198870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78F2-5973-4A1F-9263-0A00FA989D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0DA771-962D-4C98-BE94-1F89EAC57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29BC2-E203-4801-A6C0-664439FB48F4}"/>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E9CA6C4B-8309-48AE-9792-CEA728BF4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271AE-D8B8-4E6E-987B-915BE2CE7AA4}"/>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412204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9F70-3D2C-4338-8693-7619B80405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C51352-7B74-4894-8477-968A31F56E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89D6E0-59BF-48D1-8155-81DF5CBC0E91}"/>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1FEB508D-9322-4A90-BB48-CB1D79287B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3806D8-D02F-4E8A-9F1A-86A37DDA73D6}"/>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392800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138F-8004-498C-B8D3-E2B6FA427A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5C7876-FF1B-4FE3-AF3C-0F27700ED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C2F5C5-1F9F-4D29-84F6-1849E8DE2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DCD72A-6E1A-4C16-BB4A-12BD2361F01A}"/>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6" name="Footer Placeholder 5">
            <a:extLst>
              <a:ext uri="{FF2B5EF4-FFF2-40B4-BE49-F238E27FC236}">
                <a16:creationId xmlns:a16="http://schemas.microsoft.com/office/drawing/2014/main" id="{0D51E848-7953-40D0-BE05-5F3B9C9E61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A76D82-4383-4B5F-A198-F9281196461E}"/>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40769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A42A-E1BD-45B3-9564-30CB92EE3D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E8D303-EACC-48CC-B321-E620E34C2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C06D1-7FA7-4FF7-BACA-D056CDB192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F611C7-F560-4861-B032-4283CEA34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35CB1A-CD1F-47C5-BA55-796A66BC5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96080E-098D-4D68-80FA-B56303B8FE6C}"/>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8" name="Footer Placeholder 7">
            <a:extLst>
              <a:ext uri="{FF2B5EF4-FFF2-40B4-BE49-F238E27FC236}">
                <a16:creationId xmlns:a16="http://schemas.microsoft.com/office/drawing/2014/main" id="{637D0991-20C0-41DD-B5A2-03FAFF5A92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D748CD-B16C-42C0-977A-C96115B33BE9}"/>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28134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18985-D2BC-420D-B716-585883122E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F69E69-7233-44E8-BD85-355D95BD88DA}"/>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4" name="Footer Placeholder 3">
            <a:extLst>
              <a:ext uri="{FF2B5EF4-FFF2-40B4-BE49-F238E27FC236}">
                <a16:creationId xmlns:a16="http://schemas.microsoft.com/office/drawing/2014/main" id="{0C3860CB-0982-47A4-88F8-9F6EC4D2CD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C30517-4204-4B92-8319-AA63FDF42076}"/>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354064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4B6B78-2E01-42A8-9620-C8238FC10689}"/>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3" name="Footer Placeholder 2">
            <a:extLst>
              <a:ext uri="{FF2B5EF4-FFF2-40B4-BE49-F238E27FC236}">
                <a16:creationId xmlns:a16="http://schemas.microsoft.com/office/drawing/2014/main" id="{D4E2E556-57CB-42FA-9AD9-887081FFBB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2E24A9-F990-4B00-A101-A4426A31D5A7}"/>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347383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9451-C389-472C-978E-B7ECFA582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F40A9C-CC11-46CE-8959-36644C1CA8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0857B9-2C0C-4617-8A17-B8C59BE02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9C72E-EDF6-4571-A2FD-59A764627A1B}"/>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6" name="Footer Placeholder 5">
            <a:extLst>
              <a:ext uri="{FF2B5EF4-FFF2-40B4-BE49-F238E27FC236}">
                <a16:creationId xmlns:a16="http://schemas.microsoft.com/office/drawing/2014/main" id="{F2F966BB-907E-43E7-B165-128D24E3E7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04A8F2-15D1-4A0D-BDBA-7E4DC5DE17AB}"/>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1735490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B67A-F1E5-497A-81D9-16656E842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13E844-039A-44B3-924E-BD440CAEF9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05C9CE-0058-4EFB-8AAB-B6C51978C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D02A9-DF87-45C9-AE0C-E8A27BC4315E}"/>
              </a:ext>
            </a:extLst>
          </p:cNvPr>
          <p:cNvSpPr>
            <a:spLocks noGrp="1"/>
          </p:cNvSpPr>
          <p:nvPr>
            <p:ph type="dt" sz="half" idx="10"/>
          </p:nvPr>
        </p:nvSpPr>
        <p:spPr/>
        <p:txBody>
          <a:bodyPr/>
          <a:lstStyle/>
          <a:p>
            <a:fld id="{0C939D92-7238-4E7C-9459-1C7B780E206C}" type="datetimeFigureOut">
              <a:rPr lang="en-IN" smtClean="0"/>
              <a:t>31-10-2021</a:t>
            </a:fld>
            <a:endParaRPr lang="en-IN"/>
          </a:p>
        </p:txBody>
      </p:sp>
      <p:sp>
        <p:nvSpPr>
          <p:cNvPr id="6" name="Footer Placeholder 5">
            <a:extLst>
              <a:ext uri="{FF2B5EF4-FFF2-40B4-BE49-F238E27FC236}">
                <a16:creationId xmlns:a16="http://schemas.microsoft.com/office/drawing/2014/main" id="{B2BC25BB-5206-4DC8-9357-F285BCD561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6E839F-1ABF-4A0F-831D-C761835D5F7E}"/>
              </a:ext>
            </a:extLst>
          </p:cNvPr>
          <p:cNvSpPr>
            <a:spLocks noGrp="1"/>
          </p:cNvSpPr>
          <p:nvPr>
            <p:ph type="sldNum" sz="quarter" idx="12"/>
          </p:nvPr>
        </p:nvSpPr>
        <p:spPr/>
        <p:txBody>
          <a:bodyPr/>
          <a:lstStyle/>
          <a:p>
            <a:fld id="{0AF268DA-5777-48C6-A888-72FBE5098CFF}" type="slidenum">
              <a:rPr lang="en-IN" smtClean="0"/>
              <a:t>‹#›</a:t>
            </a:fld>
            <a:endParaRPr lang="en-IN"/>
          </a:p>
        </p:txBody>
      </p:sp>
    </p:spTree>
    <p:extLst>
      <p:ext uri="{BB962C8B-B14F-4D97-AF65-F5344CB8AC3E}">
        <p14:creationId xmlns:p14="http://schemas.microsoft.com/office/powerpoint/2010/main" val="190977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83921-669A-4002-A0B4-51BEF70D04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03FC48-8BF5-4D4D-B369-32B17C27B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EE30AA-7CD4-4CEC-B53C-95D7AD844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39D92-7238-4E7C-9459-1C7B780E206C}" type="datetimeFigureOut">
              <a:rPr lang="en-IN" smtClean="0"/>
              <a:t>31-10-2021</a:t>
            </a:fld>
            <a:endParaRPr lang="en-IN"/>
          </a:p>
        </p:txBody>
      </p:sp>
      <p:sp>
        <p:nvSpPr>
          <p:cNvPr id="5" name="Footer Placeholder 4">
            <a:extLst>
              <a:ext uri="{FF2B5EF4-FFF2-40B4-BE49-F238E27FC236}">
                <a16:creationId xmlns:a16="http://schemas.microsoft.com/office/drawing/2014/main" id="{921B81AB-2C26-41BA-9B1C-50430C879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AE2FAA-C7EE-4A4B-97E0-CB1A1D697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268DA-5777-48C6-A888-72FBE5098CFF}" type="slidenum">
              <a:rPr lang="en-IN" smtClean="0"/>
              <a:t>‹#›</a:t>
            </a:fld>
            <a:endParaRPr lang="en-IN"/>
          </a:p>
        </p:txBody>
      </p:sp>
    </p:spTree>
    <p:extLst>
      <p:ext uri="{BB962C8B-B14F-4D97-AF65-F5344CB8AC3E}">
        <p14:creationId xmlns:p14="http://schemas.microsoft.com/office/powerpoint/2010/main" val="316472555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hyperlink" Target="http://casacio.blogspot.com/2011/10/my-experience-getting-aadhar-card.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080/UIDAI_HackthonProject/UserResult" TargetMode="External"/><Relationship Id="rId2" Type="http://schemas.openxmlformats.org/officeDocument/2006/relationships/hyperlink" Target="http://localhost:8080/UIDAI_HackthonProje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nspiringsocsci.pressbooks.com/front-matter/a-huge-thank-you/" TargetMode="External"/><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502" y="1185950"/>
            <a:ext cx="9144000" cy="1235114"/>
          </a:xfrm>
        </p:spPr>
        <p:txBody>
          <a:bodyPr>
            <a:normAutofit/>
          </a:bodyPr>
          <a:lstStyle/>
          <a:p>
            <a:r>
              <a:rPr lang="en-IN" dirty="0">
                <a:latin typeface="Arial" panose="020B0604020202020204" pitchFamily="34" charset="0"/>
                <a:cs typeface="Arial" panose="020B0604020202020204" pitchFamily="34" charset="0"/>
              </a:rPr>
              <a:t>UIDAI Hackathon 2021</a:t>
            </a:r>
          </a:p>
        </p:txBody>
      </p:sp>
      <p:pic>
        <p:nvPicPr>
          <p:cNvPr id="5" name="Picture 4">
            <a:extLst>
              <a:ext uri="{FF2B5EF4-FFF2-40B4-BE49-F238E27FC236}">
                <a16:creationId xmlns:a16="http://schemas.microsoft.com/office/drawing/2014/main" id="{A93B4A87-E548-5445-AA53-F9F92436D2E6}"/>
              </a:ext>
            </a:extLst>
          </p:cNvPr>
          <p:cNvPicPr>
            <a:picLocks noChangeAspect="1"/>
          </p:cNvPicPr>
          <p:nvPr/>
        </p:nvPicPr>
        <p:blipFill>
          <a:blip r:embed="rId2"/>
          <a:stretch>
            <a:fillRect/>
          </a:stretch>
        </p:blipFill>
        <p:spPr>
          <a:xfrm>
            <a:off x="315299" y="288505"/>
            <a:ext cx="3219589" cy="57209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061786104"/>
              </p:ext>
            </p:extLst>
          </p:nvPr>
        </p:nvGraphicFramePr>
        <p:xfrm>
          <a:off x="1590502" y="4649865"/>
          <a:ext cx="9748058" cy="1727080"/>
        </p:xfrm>
        <a:graphic>
          <a:graphicData uri="http://schemas.openxmlformats.org/drawingml/2006/table">
            <a:tbl>
              <a:tblPr firstRow="1" bandRow="1">
                <a:tableStyleId>{5C22544A-7EE6-4342-B048-85BDC9FD1C3A}</a:tableStyleId>
              </a:tblPr>
              <a:tblGrid>
                <a:gridCol w="1370085">
                  <a:extLst>
                    <a:ext uri="{9D8B030D-6E8A-4147-A177-3AD203B41FA5}">
                      <a16:colId xmlns:a16="http://schemas.microsoft.com/office/drawing/2014/main" val="20000"/>
                    </a:ext>
                  </a:extLst>
                </a:gridCol>
                <a:gridCol w="4620620">
                  <a:extLst>
                    <a:ext uri="{9D8B030D-6E8A-4147-A177-3AD203B41FA5}">
                      <a16:colId xmlns:a16="http://schemas.microsoft.com/office/drawing/2014/main" val="20001"/>
                    </a:ext>
                  </a:extLst>
                </a:gridCol>
                <a:gridCol w="3757353">
                  <a:extLst>
                    <a:ext uri="{9D8B030D-6E8A-4147-A177-3AD203B41FA5}">
                      <a16:colId xmlns:a16="http://schemas.microsoft.com/office/drawing/2014/main" val="20002"/>
                    </a:ext>
                  </a:extLst>
                </a:gridCol>
              </a:tblGrid>
              <a:tr h="431770">
                <a:tc>
                  <a:txBody>
                    <a:bodyPr/>
                    <a:lstStyle/>
                    <a:p>
                      <a:r>
                        <a:rPr lang="en-US" dirty="0" err="1"/>
                        <a:t>Sl</a:t>
                      </a:r>
                      <a:r>
                        <a:rPr lang="en-US" dirty="0"/>
                        <a:t> No</a:t>
                      </a:r>
                      <a:endParaRPr lang="en-IN" dirty="0"/>
                    </a:p>
                  </a:txBody>
                  <a:tcPr/>
                </a:tc>
                <a:tc>
                  <a:txBody>
                    <a:bodyPr/>
                    <a:lstStyle/>
                    <a:p>
                      <a:r>
                        <a:rPr lang="en-US" dirty="0"/>
                        <a:t>Name</a:t>
                      </a:r>
                      <a:endParaRPr lang="en-IN" dirty="0"/>
                    </a:p>
                  </a:txBody>
                  <a:tcPr/>
                </a:tc>
                <a:tc>
                  <a:txBody>
                    <a:bodyPr/>
                    <a:lstStyle/>
                    <a:p>
                      <a:r>
                        <a:rPr lang="en-US" dirty="0"/>
                        <a:t>E Mail ID</a:t>
                      </a:r>
                      <a:endParaRPr lang="en-IN" dirty="0"/>
                    </a:p>
                  </a:txBody>
                  <a:tcPr/>
                </a:tc>
                <a:extLst>
                  <a:ext uri="{0D108BD9-81ED-4DB2-BD59-A6C34878D82A}">
                    <a16:rowId xmlns:a16="http://schemas.microsoft.com/office/drawing/2014/main" val="10000"/>
                  </a:ext>
                </a:extLst>
              </a:tr>
              <a:tr h="431770">
                <a:tc>
                  <a:txBody>
                    <a:bodyPr/>
                    <a:lstStyle/>
                    <a:p>
                      <a:r>
                        <a:rPr lang="en-US" dirty="0"/>
                        <a:t>1.</a:t>
                      </a:r>
                      <a:endParaRPr lang="en-IN" dirty="0"/>
                    </a:p>
                  </a:txBody>
                  <a:tcPr/>
                </a:tc>
                <a:tc>
                  <a:txBody>
                    <a:bodyPr/>
                    <a:lstStyle/>
                    <a:p>
                      <a:r>
                        <a:rPr lang="en-US" dirty="0"/>
                        <a:t>Aayushi</a:t>
                      </a:r>
                      <a:endParaRPr lang="en-IN" dirty="0"/>
                    </a:p>
                  </a:txBody>
                  <a:tcPr/>
                </a:tc>
                <a:tc>
                  <a:txBody>
                    <a:bodyPr/>
                    <a:lstStyle/>
                    <a:p>
                      <a:r>
                        <a:rPr lang="en-US" dirty="0"/>
                        <a:t>aayushi20csu142@ncuindia.edu</a:t>
                      </a:r>
                      <a:endParaRPr lang="en-IN" dirty="0"/>
                    </a:p>
                  </a:txBody>
                  <a:tcPr/>
                </a:tc>
                <a:extLst>
                  <a:ext uri="{0D108BD9-81ED-4DB2-BD59-A6C34878D82A}">
                    <a16:rowId xmlns:a16="http://schemas.microsoft.com/office/drawing/2014/main" val="10001"/>
                  </a:ext>
                </a:extLst>
              </a:tr>
              <a:tr h="431770">
                <a:tc>
                  <a:txBody>
                    <a:bodyPr/>
                    <a:lstStyle/>
                    <a:p>
                      <a:r>
                        <a:rPr lang="en-US" dirty="0"/>
                        <a:t>2.</a:t>
                      </a:r>
                      <a:endParaRPr lang="en-IN" dirty="0"/>
                    </a:p>
                  </a:txBody>
                  <a:tcPr/>
                </a:tc>
                <a:tc>
                  <a:txBody>
                    <a:bodyPr/>
                    <a:lstStyle/>
                    <a:p>
                      <a:r>
                        <a:rPr lang="en-US" dirty="0"/>
                        <a:t>Neha</a:t>
                      </a:r>
                      <a:endParaRPr lang="en-IN" dirty="0"/>
                    </a:p>
                  </a:txBody>
                  <a:tcPr/>
                </a:tc>
                <a:tc>
                  <a:txBody>
                    <a:bodyPr/>
                    <a:lstStyle/>
                    <a:p>
                      <a:r>
                        <a:rPr lang="en-US" dirty="0"/>
                        <a:t>neha20csu149@ncuindia.edu</a:t>
                      </a:r>
                      <a:endParaRPr lang="en-IN" dirty="0"/>
                    </a:p>
                  </a:txBody>
                  <a:tcPr/>
                </a:tc>
                <a:extLst>
                  <a:ext uri="{0D108BD9-81ED-4DB2-BD59-A6C34878D82A}">
                    <a16:rowId xmlns:a16="http://schemas.microsoft.com/office/drawing/2014/main" val="10002"/>
                  </a:ext>
                </a:extLst>
              </a:tr>
              <a:tr h="431770">
                <a:tc>
                  <a:txBody>
                    <a:bodyPr/>
                    <a:lstStyle/>
                    <a:p>
                      <a:r>
                        <a:rPr lang="en-US" dirty="0"/>
                        <a:t>3.</a:t>
                      </a:r>
                      <a:endParaRPr lang="en-IN" dirty="0"/>
                    </a:p>
                  </a:txBody>
                  <a:tcPr/>
                </a:tc>
                <a:tc>
                  <a:txBody>
                    <a:bodyPr/>
                    <a:lstStyle/>
                    <a:p>
                      <a:r>
                        <a:rPr lang="en-US" dirty="0"/>
                        <a:t>Shubham</a:t>
                      </a:r>
                      <a:endParaRPr lang="en-IN" dirty="0"/>
                    </a:p>
                  </a:txBody>
                  <a:tcPr/>
                </a:tc>
                <a:tc>
                  <a:txBody>
                    <a:bodyPr/>
                    <a:lstStyle/>
                    <a:p>
                      <a:r>
                        <a:rPr lang="en-US" dirty="0"/>
                        <a:t>shubham20csu158@ncuindia.edu</a:t>
                      </a:r>
                      <a:endParaRPr lang="en-IN" dirty="0"/>
                    </a:p>
                  </a:txBody>
                  <a:tcPr/>
                </a:tc>
                <a:extLst>
                  <a:ext uri="{0D108BD9-81ED-4DB2-BD59-A6C34878D82A}">
                    <a16:rowId xmlns:a16="http://schemas.microsoft.com/office/drawing/2014/main" val="3091953418"/>
                  </a:ext>
                </a:extLst>
              </a:tr>
            </a:tbl>
          </a:graphicData>
        </a:graphic>
      </p:graphicFrame>
      <p:sp>
        <p:nvSpPr>
          <p:cNvPr id="4" name="TextBox 3"/>
          <p:cNvSpPr txBox="1"/>
          <p:nvPr/>
        </p:nvSpPr>
        <p:spPr>
          <a:xfrm>
            <a:off x="4532244" y="2752821"/>
            <a:ext cx="420624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Team Reference ID : </a:t>
            </a:r>
            <a:r>
              <a:rPr lang="en-IN" b="0" i="0" dirty="0">
                <a:solidFill>
                  <a:srgbClr val="222222"/>
                </a:solidFill>
                <a:effectLst/>
                <a:latin typeface="Arial" panose="020B0604020202020204" pitchFamily="34" charset="0"/>
              </a:rPr>
              <a:t>qsgaTZtvLo</a:t>
            </a:r>
          </a:p>
          <a:p>
            <a:endParaRPr lang="en-IN" dirty="0">
              <a:solidFill>
                <a:srgbClr val="222222"/>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Team Name: </a:t>
            </a:r>
            <a:r>
              <a:rPr lang="en-IN" dirty="0">
                <a:solidFill>
                  <a:srgbClr val="222222"/>
                </a:solidFill>
                <a:latin typeface="Arial" panose="020B0604020202020204" pitchFamily="34" charset="0"/>
                <a:cs typeface="Arial" panose="020B0604020202020204" pitchFamily="34" charset="0"/>
              </a:rPr>
              <a:t>Elite_Squad</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4881532" y="4087431"/>
            <a:ext cx="253999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Team Member Details</a:t>
            </a:r>
            <a:endParaRPr lang="en-IN"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E0B32BE-DD33-474D-B766-7349DB993E1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575235" y="288505"/>
            <a:ext cx="1301466" cy="606969"/>
          </a:xfrm>
          <a:prstGeom prst="rect">
            <a:avLst/>
          </a:prstGeom>
        </p:spPr>
      </p:pic>
    </p:spTree>
    <p:extLst>
      <p:ext uri="{BB962C8B-B14F-4D97-AF65-F5344CB8AC3E}">
        <p14:creationId xmlns:p14="http://schemas.microsoft.com/office/powerpoint/2010/main" val="181755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46204" y="1506022"/>
            <a:ext cx="6917635" cy="369332"/>
          </a:xfrm>
          <a:prstGeom prst="rect">
            <a:avLst/>
          </a:prstGeom>
          <a:noFill/>
        </p:spPr>
        <p:txBody>
          <a:bodyPr wrap="square" rtlCol="0">
            <a:spAutoFit/>
          </a:bodyPr>
          <a:lstStyle/>
          <a:p>
            <a:r>
              <a:rPr lang="en-US" dirty="0"/>
              <a:t>Case 4: When users enter pin code other than digit -</a:t>
            </a:r>
            <a:endParaRPr lang="en-IN" dirty="0"/>
          </a:p>
        </p:txBody>
      </p:sp>
      <p:pic>
        <p:nvPicPr>
          <p:cNvPr id="5" name="Picture 4">
            <a:extLst>
              <a:ext uri="{FF2B5EF4-FFF2-40B4-BE49-F238E27FC236}">
                <a16:creationId xmlns:a16="http://schemas.microsoft.com/office/drawing/2014/main" id="{D4D9F78D-0D65-491F-BDEF-AA8C463E1563}"/>
              </a:ext>
            </a:extLst>
          </p:cNvPr>
          <p:cNvPicPr>
            <a:picLocks noChangeAspect="1"/>
          </p:cNvPicPr>
          <p:nvPr/>
        </p:nvPicPr>
        <p:blipFill>
          <a:blip r:embed="rId2"/>
          <a:stretch>
            <a:fillRect/>
          </a:stretch>
        </p:blipFill>
        <p:spPr>
          <a:xfrm>
            <a:off x="1097279" y="2170706"/>
            <a:ext cx="10098157" cy="4150581"/>
          </a:xfrm>
          <a:prstGeom prst="rect">
            <a:avLst/>
          </a:prstGeom>
        </p:spPr>
      </p:pic>
    </p:spTree>
    <p:extLst>
      <p:ext uri="{BB962C8B-B14F-4D97-AF65-F5344CB8AC3E}">
        <p14:creationId xmlns:p14="http://schemas.microsoft.com/office/powerpoint/2010/main" val="196839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Eclipse workspace Snapshot:</a:t>
            </a:r>
            <a:endParaRPr lang="en-IN" dirty="0"/>
          </a:p>
        </p:txBody>
      </p:sp>
      <p:pic>
        <p:nvPicPr>
          <p:cNvPr id="6" name="Picture 5">
            <a:extLst>
              <a:ext uri="{FF2B5EF4-FFF2-40B4-BE49-F238E27FC236}">
                <a16:creationId xmlns:a16="http://schemas.microsoft.com/office/drawing/2014/main" id="{4D2357D4-B7DC-4619-8250-10C0CB0356D8}"/>
              </a:ext>
            </a:extLst>
          </p:cNvPr>
          <p:cNvPicPr>
            <a:picLocks noChangeAspect="1"/>
          </p:cNvPicPr>
          <p:nvPr/>
        </p:nvPicPr>
        <p:blipFill>
          <a:blip r:embed="rId2"/>
          <a:stretch>
            <a:fillRect/>
          </a:stretch>
        </p:blipFill>
        <p:spPr>
          <a:xfrm>
            <a:off x="934278" y="1630017"/>
            <a:ext cx="10515600" cy="4230094"/>
          </a:xfrm>
          <a:prstGeom prst="rect">
            <a:avLst/>
          </a:prstGeom>
        </p:spPr>
      </p:pic>
    </p:spTree>
    <p:extLst>
      <p:ext uri="{BB962C8B-B14F-4D97-AF65-F5344CB8AC3E}">
        <p14:creationId xmlns:p14="http://schemas.microsoft.com/office/powerpoint/2010/main" val="203416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Eclipse workspace Snapshot:</a:t>
            </a:r>
            <a:endParaRPr lang="en-IN" dirty="0"/>
          </a:p>
        </p:txBody>
      </p:sp>
      <p:pic>
        <p:nvPicPr>
          <p:cNvPr id="4" name="Picture 3">
            <a:extLst>
              <a:ext uri="{FF2B5EF4-FFF2-40B4-BE49-F238E27FC236}">
                <a16:creationId xmlns:a16="http://schemas.microsoft.com/office/drawing/2014/main" id="{CD5DE133-E903-4691-BDD4-9FDF8ACC6BCA}"/>
              </a:ext>
            </a:extLst>
          </p:cNvPr>
          <p:cNvPicPr>
            <a:picLocks noChangeAspect="1"/>
          </p:cNvPicPr>
          <p:nvPr/>
        </p:nvPicPr>
        <p:blipFill>
          <a:blip r:embed="rId2"/>
          <a:stretch>
            <a:fillRect/>
          </a:stretch>
        </p:blipFill>
        <p:spPr>
          <a:xfrm>
            <a:off x="970060" y="1510747"/>
            <a:ext cx="10050448" cy="4579951"/>
          </a:xfrm>
          <a:prstGeom prst="rect">
            <a:avLst/>
          </a:prstGeom>
        </p:spPr>
      </p:pic>
    </p:spTree>
    <p:extLst>
      <p:ext uri="{BB962C8B-B14F-4D97-AF65-F5344CB8AC3E}">
        <p14:creationId xmlns:p14="http://schemas.microsoft.com/office/powerpoint/2010/main" val="60159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Eclipse workspace Snapshot:</a:t>
            </a:r>
            <a:endParaRPr lang="en-IN" dirty="0"/>
          </a:p>
        </p:txBody>
      </p:sp>
      <p:pic>
        <p:nvPicPr>
          <p:cNvPr id="5" name="Picture 4">
            <a:extLst>
              <a:ext uri="{FF2B5EF4-FFF2-40B4-BE49-F238E27FC236}">
                <a16:creationId xmlns:a16="http://schemas.microsoft.com/office/drawing/2014/main" id="{AFB129F5-5904-4CD2-892C-1F5285235EE0}"/>
              </a:ext>
            </a:extLst>
          </p:cNvPr>
          <p:cNvPicPr>
            <a:picLocks noChangeAspect="1"/>
          </p:cNvPicPr>
          <p:nvPr/>
        </p:nvPicPr>
        <p:blipFill>
          <a:blip r:embed="rId2"/>
          <a:stretch>
            <a:fillRect/>
          </a:stretch>
        </p:blipFill>
        <p:spPr>
          <a:xfrm>
            <a:off x="838200" y="1463040"/>
            <a:ext cx="10341334" cy="4866198"/>
          </a:xfrm>
          <a:prstGeom prst="rect">
            <a:avLst/>
          </a:prstGeom>
        </p:spPr>
      </p:pic>
    </p:spTree>
    <p:extLst>
      <p:ext uri="{BB962C8B-B14F-4D97-AF65-F5344CB8AC3E}">
        <p14:creationId xmlns:p14="http://schemas.microsoft.com/office/powerpoint/2010/main" val="2747073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Eclipse workspace Snapshot:</a:t>
            </a:r>
            <a:endParaRPr lang="en-IN" dirty="0"/>
          </a:p>
        </p:txBody>
      </p:sp>
      <p:pic>
        <p:nvPicPr>
          <p:cNvPr id="4" name="Picture 3">
            <a:extLst>
              <a:ext uri="{FF2B5EF4-FFF2-40B4-BE49-F238E27FC236}">
                <a16:creationId xmlns:a16="http://schemas.microsoft.com/office/drawing/2014/main" id="{8A84B101-7931-4D34-A1E6-D0268089D6C4}"/>
              </a:ext>
            </a:extLst>
          </p:cNvPr>
          <p:cNvPicPr>
            <a:picLocks noChangeAspect="1"/>
          </p:cNvPicPr>
          <p:nvPr/>
        </p:nvPicPr>
        <p:blipFill>
          <a:blip r:embed="rId2"/>
          <a:stretch>
            <a:fillRect/>
          </a:stretch>
        </p:blipFill>
        <p:spPr>
          <a:xfrm>
            <a:off x="1009816" y="1478943"/>
            <a:ext cx="10050448" cy="4389120"/>
          </a:xfrm>
          <a:prstGeom prst="rect">
            <a:avLst/>
          </a:prstGeom>
        </p:spPr>
      </p:pic>
    </p:spTree>
    <p:extLst>
      <p:ext uri="{BB962C8B-B14F-4D97-AF65-F5344CB8AC3E}">
        <p14:creationId xmlns:p14="http://schemas.microsoft.com/office/powerpoint/2010/main" val="2699180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dirty="0"/>
              <a:t>API Usage</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825624"/>
            <a:ext cx="10515600" cy="4679347"/>
          </a:xfrm>
        </p:spPr>
        <p:txBody>
          <a:bodyPr>
            <a:normAutofit/>
          </a:bodyPr>
          <a:lstStyle/>
          <a:p>
            <a:pPr>
              <a:lnSpc>
                <a:spcPct val="150000"/>
              </a:lnSpc>
            </a:pPr>
            <a:r>
              <a:rPr lang="en-US" sz="2400" dirty="0"/>
              <a:t>We have used java servlet api and jdbc along with database MySQL.</a:t>
            </a:r>
          </a:p>
          <a:p>
            <a:pPr>
              <a:lnSpc>
                <a:spcPct val="150000"/>
              </a:lnSpc>
            </a:pPr>
            <a:r>
              <a:rPr lang="en-US" sz="2400" dirty="0"/>
              <a:t>We have used dependencies mentioned below:-</a:t>
            </a:r>
          </a:p>
          <a:p>
            <a:pPr marL="914400" lvl="1" indent="-457200">
              <a:lnSpc>
                <a:spcPct val="150000"/>
              </a:lnSpc>
              <a:buFont typeface="+mj-lt"/>
              <a:buAutoNum type="arabicPeriod"/>
            </a:pPr>
            <a:r>
              <a:rPr lang="en-US" sz="2000" dirty="0"/>
              <a:t>mysql-connector-java-8.0.25 jar</a:t>
            </a:r>
          </a:p>
          <a:p>
            <a:pPr marL="914400" lvl="1" indent="-457200">
              <a:lnSpc>
                <a:spcPct val="150000"/>
              </a:lnSpc>
              <a:buFont typeface="+mj-lt"/>
              <a:buAutoNum type="arabicPeriod"/>
            </a:pPr>
            <a:r>
              <a:rPr lang="en-US" sz="2000" dirty="0"/>
              <a:t>Jstl-1.2 jar</a:t>
            </a:r>
          </a:p>
          <a:p>
            <a:pPr marL="914400" lvl="1" indent="-457200">
              <a:lnSpc>
                <a:spcPct val="150000"/>
              </a:lnSpc>
              <a:buFont typeface="+mj-lt"/>
              <a:buAutoNum type="arabicPeriod"/>
            </a:pPr>
            <a:r>
              <a:rPr lang="en-US" sz="2000" dirty="0"/>
              <a:t>Jsp-api-2.2.jar</a:t>
            </a:r>
          </a:p>
          <a:p>
            <a:pPr marL="914400" lvl="1" indent="-457200">
              <a:lnSpc>
                <a:spcPct val="150000"/>
              </a:lnSpc>
              <a:buFont typeface="+mj-lt"/>
              <a:buAutoNum type="arabicPeriod"/>
            </a:pPr>
            <a:r>
              <a:rPr lang="en-US" sz="2000" dirty="0"/>
              <a:t>Servlet-api-2.5</a:t>
            </a:r>
            <a:endParaRPr lang="en-US" sz="2000" b="1" dirty="0"/>
          </a:p>
          <a:p>
            <a:pPr>
              <a:lnSpc>
                <a:spcPct val="150000"/>
              </a:lnSpc>
            </a:pPr>
            <a:r>
              <a:rPr lang="en-US" sz="2400" dirty="0"/>
              <a:t>We have used “Apache tomcat version 9.0” as a local server.</a:t>
            </a:r>
          </a:p>
          <a:p>
            <a:pPr>
              <a:lnSpc>
                <a:spcPct val="150000"/>
              </a:lnSpc>
            </a:pPr>
            <a:endParaRPr lang="en-US" sz="3200" dirty="0"/>
          </a:p>
        </p:txBody>
      </p:sp>
    </p:spTree>
    <p:extLst>
      <p:ext uri="{BB962C8B-B14F-4D97-AF65-F5344CB8AC3E}">
        <p14:creationId xmlns:p14="http://schemas.microsoft.com/office/powerpoint/2010/main" val="69224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348D-C4C6-8446-BE60-440A395AE506}"/>
              </a:ext>
            </a:extLst>
          </p:cNvPr>
          <p:cNvSpPr>
            <a:spLocks noGrp="1"/>
          </p:cNvSpPr>
          <p:nvPr>
            <p:ph type="title"/>
          </p:nvPr>
        </p:nvSpPr>
        <p:spPr/>
        <p:txBody>
          <a:bodyPr/>
          <a:lstStyle/>
          <a:p>
            <a:r>
              <a:rPr lang="en-US" dirty="0"/>
              <a:t>Security Consideration:</a:t>
            </a:r>
          </a:p>
        </p:txBody>
      </p:sp>
      <p:sp>
        <p:nvSpPr>
          <p:cNvPr id="3" name="Content Placeholder 2">
            <a:extLst>
              <a:ext uri="{FF2B5EF4-FFF2-40B4-BE49-F238E27FC236}">
                <a16:creationId xmlns:a16="http://schemas.microsoft.com/office/drawing/2014/main" id="{16DE3B0A-CA53-D84E-B635-EB466026091E}"/>
              </a:ext>
            </a:extLst>
          </p:cNvPr>
          <p:cNvSpPr>
            <a:spLocks noGrp="1"/>
          </p:cNvSpPr>
          <p:nvPr>
            <p:ph idx="1"/>
          </p:nvPr>
        </p:nvSpPr>
        <p:spPr/>
        <p:txBody>
          <a:bodyPr/>
          <a:lstStyle/>
          <a:p>
            <a:pPr marL="0" indent="0">
              <a:buNone/>
            </a:pPr>
            <a:r>
              <a:rPr lang="en-US" dirty="0"/>
              <a:t>We have used local server in our project.</a:t>
            </a:r>
          </a:p>
          <a:p>
            <a:pPr marL="0" indent="0">
              <a:buNone/>
            </a:pPr>
            <a:endParaRPr lang="en-US" dirty="0"/>
          </a:p>
          <a:p>
            <a:pPr marL="0" indent="0">
              <a:buNone/>
            </a:pPr>
            <a:r>
              <a:rPr lang="en-US" b="1" u="sng" dirty="0"/>
              <a:t>This is our project URL in local system.</a:t>
            </a:r>
          </a:p>
          <a:p>
            <a:r>
              <a:rPr lang="en-US" dirty="0">
                <a:latin typeface="Times New Roman" panose="02020603050405020304" pitchFamily="18" charset="0"/>
                <a:cs typeface="Times New Roman" panose="02020603050405020304" pitchFamily="18" charset="0"/>
                <a:hlinkClick r:id="rId2"/>
              </a:rPr>
              <a:t>http://localhost:8080/UIDAI_HackthonProject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http://localhost:8080/UIDAI_HackthonProject/UserResult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109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FAE92C-4D2B-4E2B-B02A-DCA9626B8DA8}"/>
              </a:ext>
            </a:extLst>
          </p:cNvPr>
          <p:cNvSpPr>
            <a:spLocks noGrp="1"/>
          </p:cNvSpPr>
          <p:nvPr>
            <p:ph type="title" idx="4294967295"/>
          </p:nvPr>
        </p:nvSpPr>
        <p:spPr>
          <a:xfrm>
            <a:off x="0" y="2703513"/>
            <a:ext cx="10515600" cy="1325562"/>
          </a:xfrm>
        </p:spPr>
        <p:txBody>
          <a:bodyPr>
            <a:normAutofit/>
          </a:bodyPr>
          <a:lstStyle/>
          <a:p>
            <a:r>
              <a:rPr lang="en-US" sz="5400" b="1" dirty="0">
                <a:solidFill>
                  <a:srgbClr val="002060"/>
                </a:solidFill>
              </a:rPr>
              <a:t>	</a:t>
            </a:r>
            <a:endParaRPr lang="en-IN" sz="5400" b="1" dirty="0">
              <a:solidFill>
                <a:srgbClr val="002060"/>
              </a:solidFill>
            </a:endParaRPr>
          </a:p>
        </p:txBody>
      </p:sp>
      <p:pic>
        <p:nvPicPr>
          <p:cNvPr id="6" name="Picture 5">
            <a:extLst>
              <a:ext uri="{FF2B5EF4-FFF2-40B4-BE49-F238E27FC236}">
                <a16:creationId xmlns:a16="http://schemas.microsoft.com/office/drawing/2014/main" id="{018366DF-5C96-44D7-A7D0-90D296BBA8D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86894" y="922351"/>
            <a:ext cx="9028706" cy="4985468"/>
          </a:xfrm>
          <a:prstGeom prst="rect">
            <a:avLst/>
          </a:prstGeom>
        </p:spPr>
      </p:pic>
      <p:sp>
        <p:nvSpPr>
          <p:cNvPr id="7" name="TextBox 6">
            <a:extLst>
              <a:ext uri="{FF2B5EF4-FFF2-40B4-BE49-F238E27FC236}">
                <a16:creationId xmlns:a16="http://schemas.microsoft.com/office/drawing/2014/main" id="{68EDE091-89E9-4029-BB2C-7263886F1221}"/>
              </a:ext>
            </a:extLst>
          </p:cNvPr>
          <p:cNvSpPr txBox="1"/>
          <p:nvPr/>
        </p:nvSpPr>
        <p:spPr>
          <a:xfrm>
            <a:off x="2381250" y="5519737"/>
            <a:ext cx="7429500" cy="230832"/>
          </a:xfrm>
          <a:prstGeom prst="rect">
            <a:avLst/>
          </a:prstGeom>
          <a:noFill/>
        </p:spPr>
        <p:txBody>
          <a:bodyPr wrap="square" rtlCol="0">
            <a:spAutoFit/>
          </a:bodyPr>
          <a:lstStyle/>
          <a:p>
            <a:r>
              <a:rPr lang="en-IN" sz="900" dirty="0"/>
              <a:t> </a:t>
            </a:r>
          </a:p>
        </p:txBody>
      </p:sp>
    </p:spTree>
    <p:extLst>
      <p:ext uri="{BB962C8B-B14F-4D97-AF65-F5344CB8AC3E}">
        <p14:creationId xmlns:p14="http://schemas.microsoft.com/office/powerpoint/2010/main" val="404696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u="sng" dirty="0"/>
              <a:t>Problem Statement :</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825624"/>
            <a:ext cx="10515600" cy="4679347"/>
          </a:xfrm>
        </p:spPr>
        <p:txBody>
          <a:bodyPr>
            <a:normAutofit/>
          </a:bodyPr>
          <a:lstStyle/>
          <a:p>
            <a:pPr marL="914400" lvl="2" indent="0">
              <a:buNone/>
            </a:pPr>
            <a:r>
              <a:rPr lang="en-US" sz="16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Theme: Address Update</a:t>
            </a:r>
          </a:p>
          <a:p>
            <a:pPr marL="914400" lvl="2" indent="0">
              <a:buNone/>
            </a:pP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Problem Statement: </a:t>
            </a:r>
            <a:r>
              <a:rPr lang="en-US" sz="2400" b="1" dirty="0">
                <a:latin typeface="Times New Roman" panose="02020603050405020304" pitchFamily="18" charset="0"/>
                <a:cs typeface="Times New Roman" panose="02020603050405020304" pitchFamily="18" charset="0"/>
              </a:rPr>
              <a:t>Address Formatting Issue.</a:t>
            </a:r>
          </a:p>
          <a:p>
            <a:pPr marL="0" indent="0">
              <a:buNone/>
            </a:pPr>
            <a:r>
              <a:rPr lang="en-US" sz="2400" dirty="0">
                <a:latin typeface="Times New Roman" panose="02020603050405020304" pitchFamily="18" charset="0"/>
                <a:cs typeface="Times New Roman" panose="02020603050405020304" pitchFamily="18" charset="0"/>
              </a:rPr>
              <a:t> Imagine you belong to the capital city of India and you reside within IIT Delhi campus. You have just enrolled yourself to the Aadhar identity platform and after successful enrolment, you have received your letter containing the Aadhar number, demographics data such as name and address. Alas, in the address field you see the repetition of ‘Delhi’ multiple times, making the address a little convoluted. Like you, many of the residents especially those who are residing in the urban areas see the repetition of the same content in the final address.</a:t>
            </a:r>
          </a:p>
          <a:p>
            <a:endParaRPr lang="en-US" sz="24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0485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0631-1B56-405E-9386-D5C3AAEFDDD7}"/>
              </a:ext>
            </a:extLst>
          </p:cNvPr>
          <p:cNvSpPr>
            <a:spLocks noGrp="1"/>
          </p:cNvSpPr>
          <p:nvPr>
            <p:ph type="title"/>
          </p:nvPr>
        </p:nvSpPr>
        <p:spPr>
          <a:xfrm>
            <a:off x="838200" y="365126"/>
            <a:ext cx="10515600" cy="806970"/>
          </a:xfrm>
        </p:spPr>
        <p:txBody>
          <a:bodyPr/>
          <a:lstStyle/>
          <a:p>
            <a:r>
              <a:rPr lang="en-US" dirty="0"/>
              <a:t>Problem Statement (Contd..)</a:t>
            </a:r>
            <a:endParaRPr lang="en-IN" dirty="0"/>
          </a:p>
        </p:txBody>
      </p:sp>
      <p:sp>
        <p:nvSpPr>
          <p:cNvPr id="3" name="Content Placeholder 2">
            <a:extLst>
              <a:ext uri="{FF2B5EF4-FFF2-40B4-BE49-F238E27FC236}">
                <a16:creationId xmlns:a16="http://schemas.microsoft.com/office/drawing/2014/main" id="{01DCA8CB-85CB-4A72-975D-CB06199DA2E5}"/>
              </a:ext>
            </a:extLst>
          </p:cNvPr>
          <p:cNvSpPr>
            <a:spLocks noGrp="1"/>
          </p:cNvSpPr>
          <p:nvPr>
            <p:ph idx="1"/>
          </p:nvPr>
        </p:nvSpPr>
        <p:spPr/>
        <p:txBody>
          <a:bodyPr>
            <a:normAutofit/>
          </a:bodyPr>
          <a:lstStyle/>
          <a:p>
            <a:r>
              <a:rPr lang="en-US" sz="2000" dirty="0"/>
              <a:t>4.1 You have to devise an innovative solution to identify repetitive content (like Delhi in the instant use case) and merge it in a manner that the overall address remains intact and usable. The solution must comply with the following:- </a:t>
            </a:r>
          </a:p>
          <a:p>
            <a:r>
              <a:rPr lang="en-US" sz="2000" dirty="0"/>
              <a:t>4.1.1 Essential fields like District and State can be merged into a single entity. </a:t>
            </a:r>
          </a:p>
          <a:p>
            <a:r>
              <a:rPr lang="en-US" sz="2000" dirty="0"/>
              <a:t>4.1.2 If the repetitive text is a subpart of a field, then merger should be avoided. For example, ‘</a:t>
            </a:r>
            <a:r>
              <a:rPr lang="en-US" sz="2000" dirty="0" err="1"/>
              <a:t>Purani</a:t>
            </a:r>
            <a:r>
              <a:rPr lang="en-US" sz="2000" dirty="0"/>
              <a:t> Delhi’ as locality and ‘Delhi’ as State can’t be merged. </a:t>
            </a:r>
          </a:p>
          <a:p>
            <a:r>
              <a:rPr lang="en-US" sz="2000" dirty="0"/>
              <a:t>4.1.3 An API is to be developed which will take the address in its raw form as input and optimized/formatted response should be the output. No user interface would be required.</a:t>
            </a:r>
          </a:p>
          <a:p>
            <a:r>
              <a:rPr lang="en-US" sz="2000" dirty="0"/>
              <a:t> 4.1.4 Bonus credit would be given to the team who can also consider the address in the local language and optimize the same. </a:t>
            </a:r>
          </a:p>
          <a:p>
            <a:r>
              <a:rPr lang="en-US" sz="2000" dirty="0"/>
              <a:t>4.1.5 You can use any open-source technologies to demonstrate the solution.</a:t>
            </a:r>
            <a:endParaRPr lang="en-IN" sz="2000" dirty="0"/>
          </a:p>
        </p:txBody>
      </p:sp>
    </p:spTree>
    <p:extLst>
      <p:ext uri="{BB962C8B-B14F-4D97-AF65-F5344CB8AC3E}">
        <p14:creationId xmlns:p14="http://schemas.microsoft.com/office/powerpoint/2010/main" val="115948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0631-1B56-405E-9386-D5C3AAEFDDD7}"/>
              </a:ext>
            </a:extLst>
          </p:cNvPr>
          <p:cNvSpPr>
            <a:spLocks noGrp="1"/>
          </p:cNvSpPr>
          <p:nvPr>
            <p:ph type="title"/>
          </p:nvPr>
        </p:nvSpPr>
        <p:spPr>
          <a:xfrm>
            <a:off x="838200" y="365126"/>
            <a:ext cx="10515600" cy="806970"/>
          </a:xfrm>
        </p:spPr>
        <p:txBody>
          <a:bodyPr/>
          <a:lstStyle/>
          <a:p>
            <a:r>
              <a:rPr lang="en-US" dirty="0"/>
              <a:t>Packages and classes :</a:t>
            </a:r>
            <a:endParaRPr lang="en-IN" dirty="0"/>
          </a:p>
        </p:txBody>
      </p:sp>
      <p:sp>
        <p:nvSpPr>
          <p:cNvPr id="3" name="Content Placeholder 2">
            <a:extLst>
              <a:ext uri="{FF2B5EF4-FFF2-40B4-BE49-F238E27FC236}">
                <a16:creationId xmlns:a16="http://schemas.microsoft.com/office/drawing/2014/main" id="{01DCA8CB-85CB-4A72-975D-CB06199DA2E5}"/>
              </a:ext>
            </a:extLst>
          </p:cNvPr>
          <p:cNvSpPr>
            <a:spLocks noGrp="1"/>
          </p:cNvSpPr>
          <p:nvPr>
            <p:ph idx="1"/>
          </p:nvPr>
        </p:nvSpPr>
        <p:spPr/>
        <p:txBody>
          <a:bodyPr>
            <a:normAutofit/>
          </a:bodyPr>
          <a:lstStyle/>
          <a:p>
            <a:r>
              <a:rPr lang="en-US" sz="2000" dirty="0"/>
              <a:t>We have made two java file, one servlet file and one </a:t>
            </a:r>
            <a:r>
              <a:rPr lang="en-US" sz="2000" dirty="0" err="1"/>
              <a:t>jsp</a:t>
            </a:r>
            <a:r>
              <a:rPr lang="en-US" sz="2000" dirty="0"/>
              <a:t> file for this project.</a:t>
            </a:r>
          </a:p>
          <a:p>
            <a:r>
              <a:rPr lang="en-US" sz="2000" dirty="0"/>
              <a:t>Package name:  uidai</a:t>
            </a:r>
          </a:p>
          <a:p>
            <a:r>
              <a:rPr lang="en-US" sz="2000" dirty="0"/>
              <a:t>Java file name:   </a:t>
            </a:r>
          </a:p>
          <a:p>
            <a:pPr marL="800100" lvl="1" indent="-342900">
              <a:buFont typeface="+mj-lt"/>
              <a:buAutoNum type="arabicPeriod"/>
            </a:pPr>
            <a:r>
              <a:rPr lang="en-US" sz="1600" dirty="0"/>
              <a:t>UserInput.java</a:t>
            </a:r>
          </a:p>
          <a:p>
            <a:pPr marL="800100" lvl="1" indent="-342900">
              <a:buFont typeface="+mj-lt"/>
              <a:buAutoNum type="arabicPeriod"/>
            </a:pPr>
            <a:r>
              <a:rPr lang="en-US" sz="1600" dirty="0"/>
              <a:t>UserDatabase.java</a:t>
            </a:r>
          </a:p>
          <a:p>
            <a:pPr lvl="1"/>
            <a:endParaRPr lang="en-US" sz="1600" dirty="0"/>
          </a:p>
          <a:p>
            <a:r>
              <a:rPr lang="en-IN" sz="2000" dirty="0"/>
              <a:t>Servlet file name: UserResult.java</a:t>
            </a:r>
          </a:p>
          <a:p>
            <a:r>
              <a:rPr lang="en-IN" sz="2000" dirty="0"/>
              <a:t>JSP file name: RegistrationUser.jsp</a:t>
            </a:r>
          </a:p>
        </p:txBody>
      </p:sp>
    </p:spTree>
    <p:extLst>
      <p:ext uri="{BB962C8B-B14F-4D97-AF65-F5344CB8AC3E}">
        <p14:creationId xmlns:p14="http://schemas.microsoft.com/office/powerpoint/2010/main" val="41709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p:txBody>
          <a:bodyPr>
            <a:normAutofit/>
          </a:bodyPr>
          <a:lstStyle/>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We will ask user to enter the required address field in client view.</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It will send request to the servlet which will apply validations check on all values and perform address formatting.</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For address formatting, we will use linkedHashSet as it takes only unique value and maintains the insertion order.</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After address formatting, data is stored in the database.</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Formatted address is displayed to the client side.</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59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838200" y="365126"/>
            <a:ext cx="10515600" cy="906722"/>
          </a:xfrm>
        </p:spPr>
        <p:txBody>
          <a:bodyPr/>
          <a:lstStyle/>
          <a:p>
            <a:r>
              <a:rPr lang="en-US" dirty="0"/>
              <a:t>Architectural Diagram</a:t>
            </a:r>
          </a:p>
        </p:txBody>
      </p:sp>
      <p:sp>
        <p:nvSpPr>
          <p:cNvPr id="4" name="Rectangle 3">
            <a:extLst>
              <a:ext uri="{FF2B5EF4-FFF2-40B4-BE49-F238E27FC236}">
                <a16:creationId xmlns:a16="http://schemas.microsoft.com/office/drawing/2014/main" id="{7181B06D-F205-42D3-9F7D-9A8B76D8EDDA}"/>
              </a:ext>
            </a:extLst>
          </p:cNvPr>
          <p:cNvSpPr/>
          <p:nvPr/>
        </p:nvSpPr>
        <p:spPr>
          <a:xfrm>
            <a:off x="1457497" y="1853738"/>
            <a:ext cx="1543397" cy="1471349"/>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Client-page</a:t>
            </a:r>
          </a:p>
          <a:p>
            <a:pPr algn="ctr"/>
            <a:r>
              <a:rPr lang="en-US" dirty="0">
                <a:solidFill>
                  <a:schemeClr val="tx1"/>
                </a:solidFill>
                <a:latin typeface="Arial" panose="020B0604020202020204" pitchFamily="34" charset="0"/>
                <a:cs typeface="Arial" panose="020B0604020202020204" pitchFamily="34" charset="0"/>
              </a:rPr>
              <a:t>(User input)</a:t>
            </a:r>
            <a:endParaRPr lang="en-IN"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54B941EB-B3C0-4A84-AC3B-AE13AF2BA4A9}"/>
              </a:ext>
            </a:extLst>
          </p:cNvPr>
          <p:cNvSpPr/>
          <p:nvPr/>
        </p:nvSpPr>
        <p:spPr>
          <a:xfrm>
            <a:off x="1457498" y="4498572"/>
            <a:ext cx="1463040" cy="157526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Client-page</a:t>
            </a:r>
          </a:p>
          <a:p>
            <a:pPr algn="ctr"/>
            <a:r>
              <a:rPr lang="en-US" dirty="0">
                <a:solidFill>
                  <a:schemeClr val="tx1"/>
                </a:solidFill>
                <a:latin typeface="Arial" panose="020B0604020202020204" pitchFamily="34" charset="0"/>
                <a:cs typeface="Arial" panose="020B0604020202020204" pitchFamily="34" charset="0"/>
              </a:rPr>
              <a:t>(Displays the result)</a:t>
            </a:r>
            <a:endParaRPr lang="en-IN" dirty="0">
              <a:solidFill>
                <a:schemeClr val="tx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5C627887-D0A9-4E3D-9E26-AB91ACFF88F8}"/>
              </a:ext>
            </a:extLst>
          </p:cNvPr>
          <p:cNvSpPr/>
          <p:nvPr/>
        </p:nvSpPr>
        <p:spPr>
          <a:xfrm>
            <a:off x="5029200" y="4498572"/>
            <a:ext cx="2261062" cy="157526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JSP</a:t>
            </a:r>
          </a:p>
          <a:p>
            <a:pPr algn="ctr"/>
            <a:r>
              <a:rPr lang="en-US" dirty="0">
                <a:solidFill>
                  <a:schemeClr val="tx1"/>
                </a:solidFill>
                <a:latin typeface="Arial" panose="020B0604020202020204" pitchFamily="34" charset="0"/>
                <a:cs typeface="Arial" panose="020B0604020202020204" pitchFamily="34" charset="0"/>
              </a:rPr>
              <a:t>(It takes response from the servlet)</a:t>
            </a:r>
            <a:endParaRPr lang="en-IN"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F4F032B-9A44-4A80-B65C-C5711E949F88}"/>
              </a:ext>
            </a:extLst>
          </p:cNvPr>
          <p:cNvSpPr/>
          <p:nvPr/>
        </p:nvSpPr>
        <p:spPr>
          <a:xfrm>
            <a:off x="8944495" y="1853738"/>
            <a:ext cx="2409305" cy="157526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Database</a:t>
            </a:r>
          </a:p>
          <a:p>
            <a:pPr algn="ctr"/>
            <a:r>
              <a:rPr lang="en-US" dirty="0">
                <a:solidFill>
                  <a:schemeClr val="tx1"/>
                </a:solidFill>
                <a:latin typeface="Arial" panose="020B0604020202020204" pitchFamily="34" charset="0"/>
                <a:cs typeface="Arial" panose="020B0604020202020204" pitchFamily="34" charset="0"/>
              </a:rPr>
              <a:t>(creates table, stores values in it and execute the required query)</a:t>
            </a:r>
            <a:endParaRPr lang="en-IN"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D6C74A98-871B-48A1-961E-C343799BC662}"/>
              </a:ext>
            </a:extLst>
          </p:cNvPr>
          <p:cNvSpPr/>
          <p:nvPr/>
        </p:nvSpPr>
        <p:spPr>
          <a:xfrm>
            <a:off x="5029200" y="1853738"/>
            <a:ext cx="2261062" cy="1575262"/>
          </a:xfrm>
          <a:prstGeom prst="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Servlet</a:t>
            </a:r>
          </a:p>
          <a:p>
            <a:pPr algn="ctr"/>
            <a:r>
              <a:rPr lang="en-US" dirty="0">
                <a:solidFill>
                  <a:schemeClr val="tx1"/>
                </a:solidFill>
                <a:latin typeface="Arial" panose="020B0604020202020204" pitchFamily="34" charset="0"/>
                <a:cs typeface="Arial" panose="020B0604020202020204" pitchFamily="34" charset="0"/>
              </a:rPr>
              <a:t>(Validates and sends values to database)</a:t>
            </a:r>
            <a:endParaRPr lang="en-IN" dirty="0">
              <a:solidFill>
                <a:schemeClr val="tx1"/>
              </a:solidFill>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E1A92C68-26DC-466E-B8BA-E2A3445AF338}"/>
              </a:ext>
            </a:extLst>
          </p:cNvPr>
          <p:cNvCxnSpPr>
            <a:cxnSpLocks/>
          </p:cNvCxnSpPr>
          <p:nvPr/>
        </p:nvCxnSpPr>
        <p:spPr>
          <a:xfrm>
            <a:off x="3408217" y="2641369"/>
            <a:ext cx="111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7648122-DE51-4E8F-BCA6-666E1BFC3CC2}"/>
              </a:ext>
            </a:extLst>
          </p:cNvPr>
          <p:cNvCxnSpPr>
            <a:cxnSpLocks/>
          </p:cNvCxnSpPr>
          <p:nvPr/>
        </p:nvCxnSpPr>
        <p:spPr>
          <a:xfrm>
            <a:off x="7534101" y="2477885"/>
            <a:ext cx="108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7E875E7-734A-443C-9580-AE712BE0975F}"/>
              </a:ext>
            </a:extLst>
          </p:cNvPr>
          <p:cNvCxnSpPr>
            <a:cxnSpLocks/>
          </p:cNvCxnSpPr>
          <p:nvPr/>
        </p:nvCxnSpPr>
        <p:spPr>
          <a:xfrm flipH="1">
            <a:off x="7568737" y="2768831"/>
            <a:ext cx="108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72C1013-CE68-4B6E-83BA-175186EEE615}"/>
              </a:ext>
            </a:extLst>
          </p:cNvPr>
          <p:cNvCxnSpPr>
            <a:cxnSpLocks/>
          </p:cNvCxnSpPr>
          <p:nvPr/>
        </p:nvCxnSpPr>
        <p:spPr>
          <a:xfrm>
            <a:off x="6091843" y="3616728"/>
            <a:ext cx="0" cy="730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7A070DB-B1D6-422B-BEC1-860379FA3E27}"/>
              </a:ext>
            </a:extLst>
          </p:cNvPr>
          <p:cNvCxnSpPr>
            <a:cxnSpLocks/>
          </p:cNvCxnSpPr>
          <p:nvPr/>
        </p:nvCxnSpPr>
        <p:spPr>
          <a:xfrm flipH="1">
            <a:off x="3408217" y="5149043"/>
            <a:ext cx="111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AEF6FDFC-F22F-4872-AE58-2A8F5E58BB76}"/>
              </a:ext>
            </a:extLst>
          </p:cNvPr>
          <p:cNvSpPr txBox="1"/>
          <p:nvPr/>
        </p:nvSpPr>
        <p:spPr>
          <a:xfrm>
            <a:off x="3425521" y="4808114"/>
            <a:ext cx="1463039" cy="369332"/>
          </a:xfrm>
          <a:prstGeom prst="rect">
            <a:avLst/>
          </a:prstGeom>
          <a:noFill/>
        </p:spPr>
        <p:txBody>
          <a:bodyPr wrap="square">
            <a:spAutoFit/>
          </a:bodyPr>
          <a:lstStyle/>
          <a:p>
            <a:r>
              <a:rPr lang="en-US" dirty="0">
                <a:solidFill>
                  <a:schemeClr val="tx1"/>
                </a:solidFill>
                <a:latin typeface="Arial" panose="020B0604020202020204" pitchFamily="34" charset="0"/>
                <a:cs typeface="Arial" panose="020B0604020202020204" pitchFamily="34" charset="0"/>
              </a:rPr>
              <a:t>Response</a:t>
            </a:r>
            <a:endParaRPr lang="en-IN" dirty="0"/>
          </a:p>
        </p:txBody>
      </p:sp>
      <p:sp>
        <p:nvSpPr>
          <p:cNvPr id="30" name="TextBox 29">
            <a:extLst>
              <a:ext uri="{FF2B5EF4-FFF2-40B4-BE49-F238E27FC236}">
                <a16:creationId xmlns:a16="http://schemas.microsoft.com/office/drawing/2014/main" id="{CED799FF-2716-4B3D-9F95-F73A6EC466F2}"/>
              </a:ext>
            </a:extLst>
          </p:cNvPr>
          <p:cNvSpPr txBox="1"/>
          <p:nvPr/>
        </p:nvSpPr>
        <p:spPr>
          <a:xfrm>
            <a:off x="3408217" y="2285599"/>
            <a:ext cx="1692401" cy="369332"/>
          </a:xfrm>
          <a:prstGeom prst="rect">
            <a:avLst/>
          </a:prstGeom>
          <a:noFill/>
        </p:spPr>
        <p:txBody>
          <a:bodyPr wrap="square">
            <a:spAutoFit/>
          </a:bodyPr>
          <a:lstStyle/>
          <a:p>
            <a:r>
              <a:rPr lang="en-US" dirty="0">
                <a:solidFill>
                  <a:schemeClr val="tx1"/>
                </a:solidFill>
                <a:latin typeface="Arial" panose="020B0604020202020204" pitchFamily="34" charset="0"/>
                <a:cs typeface="Arial" panose="020B0604020202020204" pitchFamily="34" charset="0"/>
              </a:rPr>
              <a:t>Reques</a:t>
            </a:r>
            <a:r>
              <a:rPr lang="en-US" dirty="0">
                <a:latin typeface="Arial" panose="020B0604020202020204" pitchFamily="34" charset="0"/>
                <a:cs typeface="Arial" panose="020B0604020202020204" pitchFamily="34" charset="0"/>
              </a:rPr>
              <a:t>t </a:t>
            </a:r>
            <a:endParaRPr lang="en-IN" dirty="0"/>
          </a:p>
        </p:txBody>
      </p:sp>
      <p:sp>
        <p:nvSpPr>
          <p:cNvPr id="31" name="TextBox 30">
            <a:extLst>
              <a:ext uri="{FF2B5EF4-FFF2-40B4-BE49-F238E27FC236}">
                <a16:creationId xmlns:a16="http://schemas.microsoft.com/office/drawing/2014/main" id="{12ED0B63-D557-48D2-AAF6-9C4424E94B98}"/>
              </a:ext>
            </a:extLst>
          </p:cNvPr>
          <p:cNvSpPr txBox="1"/>
          <p:nvPr/>
        </p:nvSpPr>
        <p:spPr>
          <a:xfrm>
            <a:off x="7506416" y="2149716"/>
            <a:ext cx="1463039" cy="369332"/>
          </a:xfrm>
          <a:prstGeom prst="rect">
            <a:avLst/>
          </a:prstGeom>
          <a:noFill/>
        </p:spPr>
        <p:txBody>
          <a:bodyPr wrap="square">
            <a:spAutoFit/>
          </a:bodyPr>
          <a:lstStyle/>
          <a:p>
            <a:r>
              <a:rPr lang="en-US" dirty="0">
                <a:solidFill>
                  <a:schemeClr val="tx1"/>
                </a:solidFill>
                <a:latin typeface="Arial" panose="020B0604020202020204" pitchFamily="34" charset="0"/>
                <a:cs typeface="Arial" panose="020B0604020202020204" pitchFamily="34" charset="0"/>
              </a:rPr>
              <a:t>Request</a:t>
            </a:r>
            <a:endParaRPr lang="en-IN" dirty="0"/>
          </a:p>
        </p:txBody>
      </p:sp>
      <p:sp>
        <p:nvSpPr>
          <p:cNvPr id="32" name="TextBox 31">
            <a:extLst>
              <a:ext uri="{FF2B5EF4-FFF2-40B4-BE49-F238E27FC236}">
                <a16:creationId xmlns:a16="http://schemas.microsoft.com/office/drawing/2014/main" id="{24756FB6-27A5-45CC-BF23-D53BAB6F0FDA}"/>
              </a:ext>
            </a:extLst>
          </p:cNvPr>
          <p:cNvSpPr txBox="1"/>
          <p:nvPr/>
        </p:nvSpPr>
        <p:spPr>
          <a:xfrm>
            <a:off x="7586020" y="2735871"/>
            <a:ext cx="1463039" cy="369332"/>
          </a:xfrm>
          <a:prstGeom prst="rect">
            <a:avLst/>
          </a:prstGeom>
          <a:noFill/>
        </p:spPr>
        <p:txBody>
          <a:bodyPr wrap="square">
            <a:spAutoFit/>
          </a:bodyPr>
          <a:lstStyle/>
          <a:p>
            <a:r>
              <a:rPr lang="en-US" dirty="0">
                <a:solidFill>
                  <a:schemeClr val="tx1"/>
                </a:solidFill>
                <a:latin typeface="Arial" panose="020B0604020202020204" pitchFamily="34" charset="0"/>
                <a:cs typeface="Arial" panose="020B0604020202020204" pitchFamily="34" charset="0"/>
              </a:rPr>
              <a:t>Response</a:t>
            </a:r>
            <a:endParaRPr lang="en-IN" dirty="0"/>
          </a:p>
        </p:txBody>
      </p:sp>
    </p:spTree>
    <p:extLst>
      <p:ext uri="{BB962C8B-B14F-4D97-AF65-F5344CB8AC3E}">
        <p14:creationId xmlns:p14="http://schemas.microsoft.com/office/powerpoint/2010/main" val="227144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97889" y="1506022"/>
            <a:ext cx="5001370" cy="369332"/>
          </a:xfrm>
          <a:prstGeom prst="rect">
            <a:avLst/>
          </a:prstGeom>
          <a:noFill/>
        </p:spPr>
        <p:txBody>
          <a:bodyPr wrap="square" rtlCol="0">
            <a:spAutoFit/>
          </a:bodyPr>
          <a:lstStyle/>
          <a:p>
            <a:r>
              <a:rPr lang="en-US" dirty="0"/>
              <a:t>Case 1: When connection might not established-</a:t>
            </a:r>
            <a:endParaRPr lang="en-IN" dirty="0"/>
          </a:p>
        </p:txBody>
      </p:sp>
      <p:pic>
        <p:nvPicPr>
          <p:cNvPr id="6" name="Picture 5">
            <a:extLst>
              <a:ext uri="{FF2B5EF4-FFF2-40B4-BE49-F238E27FC236}">
                <a16:creationId xmlns:a16="http://schemas.microsoft.com/office/drawing/2014/main" id="{A7673073-402B-4847-9556-278B3075BCAB}"/>
              </a:ext>
            </a:extLst>
          </p:cNvPr>
          <p:cNvPicPr>
            <a:picLocks noChangeAspect="1"/>
          </p:cNvPicPr>
          <p:nvPr/>
        </p:nvPicPr>
        <p:blipFill>
          <a:blip r:embed="rId2"/>
          <a:stretch>
            <a:fillRect/>
          </a:stretch>
        </p:blipFill>
        <p:spPr>
          <a:xfrm>
            <a:off x="1097280" y="2170706"/>
            <a:ext cx="9803958" cy="4322169"/>
          </a:xfrm>
          <a:prstGeom prst="rect">
            <a:avLst/>
          </a:prstGeom>
        </p:spPr>
      </p:pic>
    </p:spTree>
    <p:extLst>
      <p:ext uri="{BB962C8B-B14F-4D97-AF65-F5344CB8AC3E}">
        <p14:creationId xmlns:p14="http://schemas.microsoft.com/office/powerpoint/2010/main" val="250809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30302" y="1506022"/>
            <a:ext cx="5001370" cy="369332"/>
          </a:xfrm>
          <a:prstGeom prst="rect">
            <a:avLst/>
          </a:prstGeom>
          <a:noFill/>
        </p:spPr>
        <p:txBody>
          <a:bodyPr wrap="square" rtlCol="0">
            <a:spAutoFit/>
          </a:bodyPr>
          <a:lstStyle/>
          <a:p>
            <a:r>
              <a:rPr lang="en-US" dirty="0"/>
              <a:t>Case 2: When all validation check are correct -</a:t>
            </a:r>
            <a:endParaRPr lang="en-IN" dirty="0"/>
          </a:p>
        </p:txBody>
      </p:sp>
      <p:pic>
        <p:nvPicPr>
          <p:cNvPr id="5" name="Picture 4">
            <a:extLst>
              <a:ext uri="{FF2B5EF4-FFF2-40B4-BE49-F238E27FC236}">
                <a16:creationId xmlns:a16="http://schemas.microsoft.com/office/drawing/2014/main" id="{8686EC3C-AA10-460E-A2FB-20CB77150BFD}"/>
              </a:ext>
            </a:extLst>
          </p:cNvPr>
          <p:cNvPicPr>
            <a:picLocks noChangeAspect="1"/>
          </p:cNvPicPr>
          <p:nvPr/>
        </p:nvPicPr>
        <p:blipFill>
          <a:blip r:embed="rId2"/>
          <a:stretch>
            <a:fillRect/>
          </a:stretch>
        </p:blipFill>
        <p:spPr>
          <a:xfrm>
            <a:off x="1256306" y="2019631"/>
            <a:ext cx="9859617" cy="4555793"/>
          </a:xfrm>
          <a:prstGeom prst="rect">
            <a:avLst/>
          </a:prstGeom>
        </p:spPr>
      </p:pic>
    </p:spTree>
    <p:extLst>
      <p:ext uri="{BB962C8B-B14F-4D97-AF65-F5344CB8AC3E}">
        <p14:creationId xmlns:p14="http://schemas.microsoft.com/office/powerpoint/2010/main" val="192105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E93-D62C-4C4A-AE6A-0CD03D17AC89}"/>
              </a:ext>
            </a:extLst>
          </p:cNvPr>
          <p:cNvSpPr>
            <a:spLocks noGrp="1"/>
          </p:cNvSpPr>
          <p:nvPr>
            <p:ph type="title"/>
          </p:nvPr>
        </p:nvSpPr>
        <p:spPr>
          <a:xfrm>
            <a:off x="838200" y="365126"/>
            <a:ext cx="10515600" cy="946840"/>
          </a:xfrm>
        </p:spPr>
        <p:txBody>
          <a:bodyPr/>
          <a:lstStyle/>
          <a:p>
            <a:r>
              <a:rPr lang="en-US" dirty="0"/>
              <a:t>Output Snapshot:</a:t>
            </a:r>
            <a:endParaRPr lang="en-IN" dirty="0"/>
          </a:p>
        </p:txBody>
      </p:sp>
      <p:sp>
        <p:nvSpPr>
          <p:cNvPr id="4" name="TextBox 3">
            <a:extLst>
              <a:ext uri="{FF2B5EF4-FFF2-40B4-BE49-F238E27FC236}">
                <a16:creationId xmlns:a16="http://schemas.microsoft.com/office/drawing/2014/main" id="{671E611E-C267-435B-A7B2-8CAA4020B424}"/>
              </a:ext>
            </a:extLst>
          </p:cNvPr>
          <p:cNvSpPr txBox="1"/>
          <p:nvPr/>
        </p:nvSpPr>
        <p:spPr>
          <a:xfrm>
            <a:off x="906448" y="1463040"/>
            <a:ext cx="6917635" cy="369332"/>
          </a:xfrm>
          <a:prstGeom prst="rect">
            <a:avLst/>
          </a:prstGeom>
          <a:noFill/>
        </p:spPr>
        <p:txBody>
          <a:bodyPr wrap="square" rtlCol="0">
            <a:spAutoFit/>
          </a:bodyPr>
          <a:lstStyle/>
          <a:p>
            <a:r>
              <a:rPr lang="en-US" dirty="0"/>
              <a:t>Case 3: When users enter Aadhaar number other than digit -</a:t>
            </a:r>
            <a:endParaRPr lang="en-IN" dirty="0"/>
          </a:p>
        </p:txBody>
      </p:sp>
      <p:pic>
        <p:nvPicPr>
          <p:cNvPr id="8" name="Picture 7">
            <a:extLst>
              <a:ext uri="{FF2B5EF4-FFF2-40B4-BE49-F238E27FC236}">
                <a16:creationId xmlns:a16="http://schemas.microsoft.com/office/drawing/2014/main" id="{791EFE04-DF11-420B-95F5-7D24EC0EB110}"/>
              </a:ext>
            </a:extLst>
          </p:cNvPr>
          <p:cNvPicPr>
            <a:picLocks noChangeAspect="1"/>
          </p:cNvPicPr>
          <p:nvPr/>
        </p:nvPicPr>
        <p:blipFill>
          <a:blip r:embed="rId2"/>
          <a:stretch>
            <a:fillRect/>
          </a:stretch>
        </p:blipFill>
        <p:spPr>
          <a:xfrm>
            <a:off x="1033670" y="2059389"/>
            <a:ext cx="10098156" cy="4433486"/>
          </a:xfrm>
          <a:prstGeom prst="rect">
            <a:avLst/>
          </a:prstGeom>
        </p:spPr>
      </p:pic>
    </p:spTree>
    <p:extLst>
      <p:ext uri="{BB962C8B-B14F-4D97-AF65-F5344CB8AC3E}">
        <p14:creationId xmlns:p14="http://schemas.microsoft.com/office/powerpoint/2010/main" val="3013874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TotalTime>
  <Words>672</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UIDAI Hackathon 2021</vt:lpstr>
      <vt:lpstr>Problem Statement :</vt:lpstr>
      <vt:lpstr>Problem Statement (Contd..)</vt:lpstr>
      <vt:lpstr>Packages and classes :</vt:lpstr>
      <vt:lpstr>Approach</vt:lpstr>
      <vt:lpstr>Architectural Diagram</vt:lpstr>
      <vt:lpstr>Output Snapshot:</vt:lpstr>
      <vt:lpstr>Output Snapshot:</vt:lpstr>
      <vt:lpstr>Output Snapshot:</vt:lpstr>
      <vt:lpstr>Output Snapshot:</vt:lpstr>
      <vt:lpstr>Eclipse workspace Snapshot:</vt:lpstr>
      <vt:lpstr>Eclipse workspace Snapshot:</vt:lpstr>
      <vt:lpstr>Eclipse workspace Snapshot:</vt:lpstr>
      <vt:lpstr>Eclipse workspace Snapshot:</vt:lpstr>
      <vt:lpstr>API Usage</vt:lpstr>
      <vt:lpstr>Security Consideration: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UIDAI Hackathon 2021</dc:title>
  <dc:creator>Shubham Kumar</dc:creator>
  <cp:lastModifiedBy>Shubham Kumar</cp:lastModifiedBy>
  <cp:revision>2</cp:revision>
  <dcterms:created xsi:type="dcterms:W3CDTF">2021-10-31T05:04:19Z</dcterms:created>
  <dcterms:modified xsi:type="dcterms:W3CDTF">2021-10-31T06:29:42Z</dcterms:modified>
</cp:coreProperties>
</file>