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EF82-FFED-4108-8678-848CD9B5C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BE1D7-1966-4BB6-A87D-31CF088EA7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2B7493-8A68-4D7A-B5FB-BE52F30916C2}"/>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54F28890-666F-4019-8DAD-537A67140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C06FC-BE59-4518-A391-21D2BA2A7B5E}"/>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110411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009C-E1F3-422A-A690-672E542110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9FA0DF-3590-4A02-9CE3-FAF8E5C88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65D87-9D18-4553-A6A4-F09992F558F9}"/>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27DF8588-44D7-4D97-890E-30830A9AF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99A0-167E-4CC1-81EB-162B4364FE5F}"/>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316889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5D14A-F0A8-4DAA-A29C-8348993E0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F37BF9-E434-4341-87FB-271FF408ED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DBF3D-18E1-4040-A640-F42874A20B1F}"/>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D170ED52-1CA1-4E3F-9802-09B8F64E8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4572D-B5EF-470A-ADD5-E7DCDDBF9276}"/>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304356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F079-52D5-405F-AD7D-890B6BC749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ACEA8-765F-4EE1-B9A2-F00315FFB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77D97-6D1A-42B8-8215-A9608250AD6C}"/>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864846F6-0964-4E79-878E-7CCAA8B9C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C9C7E-FE21-413A-97A6-5283DF246449}"/>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290498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C7F6-1369-4C75-A849-90F3F55B4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6D1BE-05F1-4632-95CD-5A2F4D454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89A254-ECF1-4E26-ABF8-F3E1A5CC8513}"/>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B261C3E1-0D7D-48E5-BDB3-BDB26A944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5B84F-4196-41F9-8565-64064E2C2C5F}"/>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6445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6A6E-2933-4734-96CB-E5370C1A3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5134D-4212-4B34-A9AC-4BA2A0D6FF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A0370-5EE9-4A02-9E7A-2859162DDA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28C0F-2D3E-4203-BFCC-F8925B73ACFD}"/>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6" name="Footer Placeholder 5">
            <a:extLst>
              <a:ext uri="{FF2B5EF4-FFF2-40B4-BE49-F238E27FC236}">
                <a16:creationId xmlns:a16="http://schemas.microsoft.com/office/drawing/2014/main" id="{F922B3D6-F1C2-4D22-A65C-42C0B2AF6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99326-268C-438F-BDAE-95B6B9817047}"/>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25879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4D60-DFD2-44AC-8736-ACE456C07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7DBF1-3E04-49E3-8CAB-03834E29E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B116A-13BD-41DD-B54C-CF23190C0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DF739-77ED-4963-BF54-DDB4181B5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BFEB1-84EF-4A9D-8A1D-41196D2BC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28816-ADA4-4FA9-BA65-E14253DDF5FF}"/>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8" name="Footer Placeholder 7">
            <a:extLst>
              <a:ext uri="{FF2B5EF4-FFF2-40B4-BE49-F238E27FC236}">
                <a16:creationId xmlns:a16="http://schemas.microsoft.com/office/drawing/2014/main" id="{4C074B3A-38A6-4161-924C-42C7F656B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F5221-6A7B-4567-9142-C5BF2209F51F}"/>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11703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6AC4-4DC1-468F-8B92-40CBD203DB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D73F2-8157-4709-9687-A1803BF4F5F1}"/>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4" name="Footer Placeholder 3">
            <a:extLst>
              <a:ext uri="{FF2B5EF4-FFF2-40B4-BE49-F238E27FC236}">
                <a16:creationId xmlns:a16="http://schemas.microsoft.com/office/drawing/2014/main" id="{B2804A82-EBD1-4B2A-B3B4-3540CF02E8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6B0835-2FD9-4370-AD2F-CCB4BEBAAA6B}"/>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40239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45C30-8E12-476A-A951-EA4B843F621B}"/>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3" name="Footer Placeholder 2">
            <a:extLst>
              <a:ext uri="{FF2B5EF4-FFF2-40B4-BE49-F238E27FC236}">
                <a16:creationId xmlns:a16="http://schemas.microsoft.com/office/drawing/2014/main" id="{A287C167-6DDA-4FF8-8C08-98DAACE50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9800E7-2E88-4E6A-8074-BD82E48001B9}"/>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19480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D0B0-9BDC-43E5-9E46-680D002A5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908E77-96C3-43E5-9992-FB10F8D3F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93730-7CC3-45DD-8512-148CDE810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F3E0F-73D8-4DAB-855D-A3A95728B8EB}"/>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6" name="Footer Placeholder 5">
            <a:extLst>
              <a:ext uri="{FF2B5EF4-FFF2-40B4-BE49-F238E27FC236}">
                <a16:creationId xmlns:a16="http://schemas.microsoft.com/office/drawing/2014/main" id="{B528C0A6-EEA7-4762-9D6A-AD793B29A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871A3-DA40-45B3-9710-796C8CA1706B}"/>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257666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1A50-2BB0-41E6-A09E-A8D861FEF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E8FC5-7299-4EB9-8043-9647F3A9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90F89-E1B8-45DB-BCBA-FE0E0F2C5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2E295-1931-4E11-BF44-39BD90931DA8}"/>
              </a:ext>
            </a:extLst>
          </p:cNvPr>
          <p:cNvSpPr>
            <a:spLocks noGrp="1"/>
          </p:cNvSpPr>
          <p:nvPr>
            <p:ph type="dt" sz="half" idx="10"/>
          </p:nvPr>
        </p:nvSpPr>
        <p:spPr/>
        <p:txBody>
          <a:bodyPr/>
          <a:lstStyle/>
          <a:p>
            <a:fld id="{01FD7AEF-4133-4871-8CD0-33FDAB82A469}" type="datetimeFigureOut">
              <a:rPr lang="en-US" smtClean="0"/>
              <a:t>5/7/2020</a:t>
            </a:fld>
            <a:endParaRPr lang="en-US"/>
          </a:p>
        </p:txBody>
      </p:sp>
      <p:sp>
        <p:nvSpPr>
          <p:cNvPr id="6" name="Footer Placeholder 5">
            <a:extLst>
              <a:ext uri="{FF2B5EF4-FFF2-40B4-BE49-F238E27FC236}">
                <a16:creationId xmlns:a16="http://schemas.microsoft.com/office/drawing/2014/main" id="{2EBA11C2-197E-4F72-81AA-4F8F7C0F6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ED35B-A46E-44D8-AC9E-63EED69FDC43}"/>
              </a:ext>
            </a:extLst>
          </p:cNvPr>
          <p:cNvSpPr>
            <a:spLocks noGrp="1"/>
          </p:cNvSpPr>
          <p:nvPr>
            <p:ph type="sldNum" sz="quarter" idx="12"/>
          </p:nvPr>
        </p:nvSpPr>
        <p:spPr/>
        <p:txBody>
          <a:bodyPr/>
          <a:lstStyle/>
          <a:p>
            <a:fld id="{B29FBE0A-B9E0-428A-A4FB-C193577790C5}" type="slidenum">
              <a:rPr lang="en-US" smtClean="0"/>
              <a:t>‹#›</a:t>
            </a:fld>
            <a:endParaRPr lang="en-US"/>
          </a:p>
        </p:txBody>
      </p:sp>
    </p:spTree>
    <p:extLst>
      <p:ext uri="{BB962C8B-B14F-4D97-AF65-F5344CB8AC3E}">
        <p14:creationId xmlns:p14="http://schemas.microsoft.com/office/powerpoint/2010/main" val="65403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9D5C4-A199-4316-A407-B5A88363D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9FDE2-B1DB-4A5C-843A-90A28D45C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1C0BE-04EF-4CB5-AC0D-D6E656B67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D7AEF-4133-4871-8CD0-33FDAB82A469}" type="datetimeFigureOut">
              <a:rPr lang="en-US" smtClean="0"/>
              <a:t>5/7/2020</a:t>
            </a:fld>
            <a:endParaRPr lang="en-US"/>
          </a:p>
        </p:txBody>
      </p:sp>
      <p:sp>
        <p:nvSpPr>
          <p:cNvPr id="5" name="Footer Placeholder 4">
            <a:extLst>
              <a:ext uri="{FF2B5EF4-FFF2-40B4-BE49-F238E27FC236}">
                <a16:creationId xmlns:a16="http://schemas.microsoft.com/office/drawing/2014/main" id="{29FFCABD-B222-4F79-9CD8-9F5D0C43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2B7D13-8C26-4ED7-BCE1-1B504457E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FBE0A-B9E0-428A-A4FB-C193577790C5}" type="slidenum">
              <a:rPr lang="en-US" smtClean="0"/>
              <a:t>‹#›</a:t>
            </a:fld>
            <a:endParaRPr lang="en-US"/>
          </a:p>
        </p:txBody>
      </p:sp>
    </p:spTree>
    <p:extLst>
      <p:ext uri="{BB962C8B-B14F-4D97-AF65-F5344CB8AC3E}">
        <p14:creationId xmlns:p14="http://schemas.microsoft.com/office/powerpoint/2010/main" val="160813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17814D-5B62-4F6A-8301-59B96D195783}"/>
              </a:ext>
            </a:extLst>
          </p:cNvPr>
          <p:cNvSpPr>
            <a:spLocks noGrp="1"/>
          </p:cNvSpPr>
          <p:nvPr>
            <p:ph type="subTitle" idx="1"/>
          </p:nvPr>
        </p:nvSpPr>
        <p:spPr>
          <a:xfrm>
            <a:off x="1524000" y="408374"/>
            <a:ext cx="9144000" cy="435005"/>
          </a:xfrm>
        </p:spPr>
        <p:txBody>
          <a:bodyPr/>
          <a:lstStyle/>
          <a:p>
            <a:r>
              <a:rPr lang="en-US" u="sng" dirty="0">
                <a:latin typeface="Arial Black" panose="020B0A04020102020204" pitchFamily="34" charset="0"/>
              </a:rPr>
              <a:t>Executive Summary</a:t>
            </a:r>
            <a:r>
              <a:rPr lang="en-US" u="sng" dirty="0"/>
              <a:t> </a:t>
            </a:r>
          </a:p>
        </p:txBody>
      </p:sp>
      <p:sp>
        <p:nvSpPr>
          <p:cNvPr id="5" name="TextBox 4">
            <a:extLst>
              <a:ext uri="{FF2B5EF4-FFF2-40B4-BE49-F238E27FC236}">
                <a16:creationId xmlns:a16="http://schemas.microsoft.com/office/drawing/2014/main" id="{A42332B0-C3B4-4360-8423-6921937B3EDF}"/>
              </a:ext>
            </a:extLst>
          </p:cNvPr>
          <p:cNvSpPr txBox="1"/>
          <p:nvPr/>
        </p:nvSpPr>
        <p:spPr>
          <a:xfrm>
            <a:off x="994300" y="949911"/>
            <a:ext cx="10218198" cy="646331"/>
          </a:xfrm>
          <a:prstGeom prst="rect">
            <a:avLst/>
          </a:prstGeom>
          <a:noFill/>
          <a:ln w="19050">
            <a:solidFill>
              <a:schemeClr val="tx1"/>
            </a:solidFill>
          </a:ln>
        </p:spPr>
        <p:txBody>
          <a:bodyPr wrap="square" rtlCol="0">
            <a:spAutoFit/>
          </a:bodyPr>
          <a:lstStyle/>
          <a:p>
            <a:r>
              <a:rPr lang="en-US" dirty="0">
                <a:solidFill>
                  <a:schemeClr val="tx2">
                    <a:lumMod val="75000"/>
                  </a:schemeClr>
                </a:solidFill>
              </a:rPr>
              <a:t>Due to declining Profit , Telecom company wants to enter into Handset Leasing business to increase its profitability.</a:t>
            </a:r>
            <a:r>
              <a:rPr lang="en-US" dirty="0"/>
              <a:t>	</a:t>
            </a:r>
          </a:p>
        </p:txBody>
      </p:sp>
      <p:sp>
        <p:nvSpPr>
          <p:cNvPr id="6" name="TextBox 5">
            <a:extLst>
              <a:ext uri="{FF2B5EF4-FFF2-40B4-BE49-F238E27FC236}">
                <a16:creationId xmlns:a16="http://schemas.microsoft.com/office/drawing/2014/main" id="{9E00759B-2E6C-4865-9275-711C7F169C04}"/>
              </a:ext>
            </a:extLst>
          </p:cNvPr>
          <p:cNvSpPr txBox="1"/>
          <p:nvPr/>
        </p:nvSpPr>
        <p:spPr>
          <a:xfrm>
            <a:off x="958792" y="2132511"/>
            <a:ext cx="10218198" cy="923330"/>
          </a:xfrm>
          <a:prstGeom prst="rect">
            <a:avLst/>
          </a:prstGeom>
          <a:noFill/>
          <a:ln w="19050">
            <a:solidFill>
              <a:schemeClr val="tx1"/>
            </a:solidFill>
          </a:ln>
        </p:spPr>
        <p:txBody>
          <a:bodyPr wrap="square" rtlCol="0">
            <a:spAutoFit/>
          </a:bodyPr>
          <a:lstStyle/>
          <a:p>
            <a:r>
              <a:rPr lang="en-US" dirty="0">
                <a:solidFill>
                  <a:schemeClr val="tx2">
                    <a:lumMod val="75000"/>
                  </a:schemeClr>
                </a:solidFill>
              </a:rPr>
              <a:t>Around 63% of the customer, change their mobile phones every 12 months or more. So, instead of selling mobile phones at upfront cost at discounted rate. Bundling up of tariff plan along with mobile leasing will create more business.</a:t>
            </a:r>
          </a:p>
        </p:txBody>
      </p:sp>
      <p:sp>
        <p:nvSpPr>
          <p:cNvPr id="7" name="TextBox 6">
            <a:extLst>
              <a:ext uri="{FF2B5EF4-FFF2-40B4-BE49-F238E27FC236}">
                <a16:creationId xmlns:a16="http://schemas.microsoft.com/office/drawing/2014/main" id="{2390C5C4-3017-4E4B-BD7E-1E2CC20C8607}"/>
              </a:ext>
            </a:extLst>
          </p:cNvPr>
          <p:cNvSpPr txBox="1"/>
          <p:nvPr/>
        </p:nvSpPr>
        <p:spPr>
          <a:xfrm>
            <a:off x="958792" y="3592110"/>
            <a:ext cx="10218198" cy="646331"/>
          </a:xfrm>
          <a:prstGeom prst="rect">
            <a:avLst/>
          </a:prstGeom>
          <a:noFill/>
          <a:ln w="19050">
            <a:solidFill>
              <a:schemeClr val="tx1"/>
            </a:solidFill>
          </a:ln>
        </p:spPr>
        <p:txBody>
          <a:bodyPr wrap="square" rtlCol="0">
            <a:spAutoFit/>
          </a:bodyPr>
          <a:lstStyle/>
          <a:p>
            <a:r>
              <a:rPr lang="en-US" dirty="0">
                <a:solidFill>
                  <a:schemeClr val="tx2">
                    <a:lumMod val="75000"/>
                  </a:schemeClr>
                </a:solidFill>
              </a:rPr>
              <a:t>Considering 63% customer will remain constant through the year i.e. they will be inclined towards changing handset every 12 months.</a:t>
            </a:r>
          </a:p>
        </p:txBody>
      </p:sp>
      <p:sp>
        <p:nvSpPr>
          <p:cNvPr id="8" name="TextBox 7">
            <a:extLst>
              <a:ext uri="{FF2B5EF4-FFF2-40B4-BE49-F238E27FC236}">
                <a16:creationId xmlns:a16="http://schemas.microsoft.com/office/drawing/2014/main" id="{36D8B549-6AD7-4C38-B7C5-88529FF88C9D}"/>
              </a:ext>
            </a:extLst>
          </p:cNvPr>
          <p:cNvSpPr txBox="1"/>
          <p:nvPr/>
        </p:nvSpPr>
        <p:spPr>
          <a:xfrm>
            <a:off x="994300" y="4774710"/>
            <a:ext cx="10218198" cy="923330"/>
          </a:xfrm>
          <a:prstGeom prst="rect">
            <a:avLst/>
          </a:prstGeom>
          <a:noFill/>
          <a:ln w="19050">
            <a:solidFill>
              <a:schemeClr val="tx1"/>
            </a:solidFill>
          </a:ln>
        </p:spPr>
        <p:txBody>
          <a:bodyPr wrap="square" rtlCol="0">
            <a:spAutoFit/>
          </a:bodyPr>
          <a:lstStyle/>
          <a:p>
            <a:r>
              <a:rPr lang="en-US" dirty="0">
                <a:solidFill>
                  <a:schemeClr val="tx2">
                    <a:lumMod val="75000"/>
                  </a:schemeClr>
                </a:solidFill>
              </a:rPr>
              <a:t>Bundling of existing tariff plan along with Handset leasing with accurate pricing will help us gathering more customer base.  </a:t>
            </a:r>
          </a:p>
          <a:p>
            <a:r>
              <a:rPr lang="en-US" dirty="0">
                <a:solidFill>
                  <a:schemeClr val="tx2">
                    <a:lumMod val="75000"/>
                  </a:schemeClr>
                </a:solidFill>
              </a:rPr>
              <a:t>It will increase the overall revenue by 5 % with handset lease plan. </a:t>
            </a:r>
          </a:p>
        </p:txBody>
      </p:sp>
      <p:sp>
        <p:nvSpPr>
          <p:cNvPr id="9" name="Arrow: Down 8">
            <a:extLst>
              <a:ext uri="{FF2B5EF4-FFF2-40B4-BE49-F238E27FC236}">
                <a16:creationId xmlns:a16="http://schemas.microsoft.com/office/drawing/2014/main" id="{CFA72184-FD97-41DE-8807-31EAD32DA0A5}"/>
              </a:ext>
            </a:extLst>
          </p:cNvPr>
          <p:cNvSpPr/>
          <p:nvPr/>
        </p:nvSpPr>
        <p:spPr>
          <a:xfrm>
            <a:off x="5964316" y="1628249"/>
            <a:ext cx="139083" cy="4722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4B09F1D-5A93-41AD-85E5-8C39229C0204}"/>
              </a:ext>
            </a:extLst>
          </p:cNvPr>
          <p:cNvSpPr/>
          <p:nvPr/>
        </p:nvSpPr>
        <p:spPr>
          <a:xfrm>
            <a:off x="5956917" y="3078983"/>
            <a:ext cx="139083" cy="4722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C2385EA6-6F89-4EEC-8B53-46B653A6528C}"/>
              </a:ext>
            </a:extLst>
          </p:cNvPr>
          <p:cNvSpPr/>
          <p:nvPr/>
        </p:nvSpPr>
        <p:spPr>
          <a:xfrm>
            <a:off x="5928808" y="4279313"/>
            <a:ext cx="139083" cy="4722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0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126</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Shubham X. -ND</dc:creator>
  <cp:lastModifiedBy>Kumar, Shubham X. -ND</cp:lastModifiedBy>
  <cp:revision>5</cp:revision>
  <dcterms:created xsi:type="dcterms:W3CDTF">2020-05-07T17:08:03Z</dcterms:created>
  <dcterms:modified xsi:type="dcterms:W3CDTF">2020-05-07T18:13:55Z</dcterms:modified>
</cp:coreProperties>
</file>