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Economica"/>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52C9A4-7AC2-45B1-B06A-1372406C1EE0}">
  <a:tblStyle styleId="{8C52C9A4-7AC2-45B1-B06A-1372406C1E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Economica-boldItalic.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a752ebfa8_0_1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a752ebfa8_0_1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a752ebfa8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a752ebfa8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a752ebfa8_0_1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a752ebfa8_0_1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a752ebfa8_0_1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a752ebfa8_0_1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a752ebfa8_0_1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a752ebfa8_0_1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a752ebfa8_0_1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a752ebfa8_0_1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a752ebfa8_0_1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a752ebfa8_0_1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a752ebfa8_0_1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a752ebfa8_0_1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a752ebfa8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a752ebfa8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a752ebfa8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ba752ebfa8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a752ebfa8_0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a752ebfa8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a752ebfa8_0_1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a752ebfa8_0_1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a752ebfa8_0_1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a752ebfa8_0_1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a752ebfa8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a752ebfa8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a752ebfa8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a752ebfa8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a752ebfa8_0_1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a752ebfa8_0_1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a752ebfa8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a752ebfa8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a752ebfa8_0_1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a752ebfa8_0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a752ebfa8_0_1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a752ebfa8_0_1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21756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4" name="Google Shape;14;p2"/>
          <p:cNvSpPr/>
          <p:nvPr/>
        </p:nvSpPr>
        <p:spPr>
          <a:xfrm rot="10800000">
            <a:off x="7734075" y="328687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5" name="Google Shape;15;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6" name="Google Shape;16;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700"/>
              <a:buFont typeface="Georgia"/>
              <a:buNone/>
              <a:defRPr sz="1700">
                <a:latin typeface="Georgia"/>
                <a:ea typeface="Georgia"/>
                <a:cs typeface="Georgia"/>
                <a:sym typeface="Georgi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7" name="Google Shape;17;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flipH="1">
            <a:off x="7687363" y="78437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0" name="Google Shape;20;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1" name="Google Shape;21;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5" name="Google Shape;25;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9" name="Google Shape;29;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7" name="Google Shape;37;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6" name="Google Shape;46;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580375" y="0"/>
            <a:ext cx="1563625" cy="689775"/>
          </a:xfrm>
          <a:prstGeom prst="rect">
            <a:avLst/>
          </a:prstGeom>
          <a:noFill/>
          <a:ln>
            <a:noFill/>
          </a:ln>
        </p:spPr>
      </p:pic>
      <p:sp>
        <p:nvSpPr>
          <p:cNvPr id="10" name="Google Shape;10;p1"/>
          <p:cNvSpPr/>
          <p:nvPr/>
        </p:nvSpPr>
        <p:spPr>
          <a:xfrm>
            <a:off x="25150" y="4933200"/>
            <a:ext cx="9118800" cy="19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 name="Google Shape;11;p1"/>
          <p:cNvSpPr txBox="1"/>
          <p:nvPr/>
        </p:nvSpPr>
        <p:spPr>
          <a:xfrm>
            <a:off x="48000" y="4956050"/>
            <a:ext cx="9018300" cy="19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Open Sans"/>
                <a:ea typeface="Open Sans"/>
                <a:cs typeface="Open Sans"/>
                <a:sym typeface="Open Sans"/>
              </a:rPr>
              <a:t>Keeping it Real </a:t>
            </a:r>
            <a:endParaRPr sz="1100">
              <a:solidFill>
                <a:schemeClr val="lt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www.youtube.com/watch?v=6ErnFfpn-es" TargetMode="Externa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572000" y="154212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Sleepy Owl Coffee</a:t>
            </a:r>
            <a:endParaRPr/>
          </a:p>
        </p:txBody>
      </p:sp>
      <p:sp>
        <p:nvSpPr>
          <p:cNvPr id="63" name="Google Shape;63;p13"/>
          <p:cNvSpPr txBox="1"/>
          <p:nvPr>
            <p:ph idx="1" type="subTitle"/>
          </p:nvPr>
        </p:nvSpPr>
        <p:spPr>
          <a:xfrm>
            <a:off x="4632350" y="3121350"/>
            <a:ext cx="3054600" cy="6927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700">
                <a:latin typeface="Georgia"/>
                <a:ea typeface="Georgia"/>
                <a:cs typeface="Georgia"/>
                <a:sym typeface="Georgia"/>
              </a:rPr>
              <a:t>Audit &amp; Strategize the Brand Marketing </a:t>
            </a:r>
            <a:endParaRPr sz="1700">
              <a:latin typeface="Georgia"/>
              <a:ea typeface="Georgia"/>
              <a:cs typeface="Georgia"/>
              <a:sym typeface="Georgia"/>
            </a:endParaRPr>
          </a:p>
        </p:txBody>
      </p:sp>
      <p:pic>
        <p:nvPicPr>
          <p:cNvPr id="64" name="Google Shape;64;p13"/>
          <p:cNvPicPr preferRelativeResize="0"/>
          <p:nvPr/>
        </p:nvPicPr>
        <p:blipFill>
          <a:blip r:embed="rId3">
            <a:alphaModFix/>
          </a:blip>
          <a:stretch>
            <a:fillRect/>
          </a:stretch>
        </p:blipFill>
        <p:spPr>
          <a:xfrm>
            <a:off x="1386525" y="1329450"/>
            <a:ext cx="2484600" cy="248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aphicFrame>
        <p:nvGraphicFramePr>
          <p:cNvPr id="137" name="Google Shape;137;p22"/>
          <p:cNvGraphicFramePr/>
          <p:nvPr/>
        </p:nvGraphicFramePr>
        <p:xfrm>
          <a:off x="22963" y="992050"/>
          <a:ext cx="3000000" cy="3000000"/>
        </p:xfrm>
        <a:graphic>
          <a:graphicData uri="http://schemas.openxmlformats.org/drawingml/2006/table">
            <a:tbl>
              <a:tblPr>
                <a:noFill/>
                <a:tableStyleId>{8C52C9A4-7AC2-45B1-B06A-1372406C1EE0}</a:tableStyleId>
              </a:tblPr>
              <a:tblGrid>
                <a:gridCol w="1441775"/>
                <a:gridCol w="2303675"/>
                <a:gridCol w="2538925"/>
                <a:gridCol w="2813700"/>
              </a:tblGrid>
              <a:tr h="662775">
                <a:tc>
                  <a:txBody>
                    <a:bodyPr/>
                    <a:lstStyle/>
                    <a:p>
                      <a:pPr indent="0" lvl="0" marL="0" rtl="0" algn="l">
                        <a:spcBef>
                          <a:spcPts val="0"/>
                        </a:spcBef>
                        <a:spcAft>
                          <a:spcPts val="0"/>
                        </a:spcAft>
                        <a:buNone/>
                      </a:pPr>
                      <a:r>
                        <a:rPr lang="en" sz="2000">
                          <a:latin typeface="Open Sans"/>
                          <a:ea typeface="Open Sans"/>
                          <a:cs typeface="Open Sans"/>
                          <a:sym typeface="Open Sans"/>
                        </a:rPr>
                        <a:t>BRAND</a:t>
                      </a:r>
                      <a:endParaRPr sz="20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2000"/>
                        <a:t>DEMOGRAPHICS</a:t>
                      </a:r>
                      <a:endParaRPr sz="2000"/>
                    </a:p>
                  </a:txBody>
                  <a:tcPr marT="91425" marB="91425" marR="91425" marL="91425"/>
                </a:tc>
                <a:tc>
                  <a:txBody>
                    <a:bodyPr/>
                    <a:lstStyle/>
                    <a:p>
                      <a:pPr indent="0" lvl="0" marL="0" rtl="0" algn="l">
                        <a:spcBef>
                          <a:spcPts val="0"/>
                        </a:spcBef>
                        <a:spcAft>
                          <a:spcPts val="0"/>
                        </a:spcAft>
                        <a:buNone/>
                      </a:pPr>
                      <a:r>
                        <a:rPr lang="en" sz="2000">
                          <a:latin typeface="Open Sans"/>
                          <a:ea typeface="Open Sans"/>
                          <a:cs typeface="Open Sans"/>
                          <a:sym typeface="Open Sans"/>
                        </a:rPr>
                        <a:t>PSYCHOGRAPHIC</a:t>
                      </a:r>
                      <a:endParaRPr sz="20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2000">
                          <a:latin typeface="Open Sans"/>
                          <a:ea typeface="Open Sans"/>
                          <a:cs typeface="Open Sans"/>
                          <a:sym typeface="Open Sans"/>
                        </a:rPr>
                        <a:t>BEHAVIORAL</a:t>
                      </a:r>
                      <a:endParaRPr sz="2000">
                        <a:latin typeface="Open Sans"/>
                        <a:ea typeface="Open Sans"/>
                        <a:cs typeface="Open Sans"/>
                        <a:sym typeface="Open Sans"/>
                      </a:endParaRPr>
                    </a:p>
                  </a:txBody>
                  <a:tcPr marT="91425" marB="91425" marR="91425" marL="91425"/>
                </a:tc>
              </a:tr>
              <a:tr h="2982650">
                <a:tc>
                  <a:txBody>
                    <a:bodyPr/>
                    <a:lstStyle/>
                    <a:p>
                      <a:pPr indent="0" lvl="0" marL="0" rtl="0" algn="ctr">
                        <a:spcBef>
                          <a:spcPts val="0"/>
                        </a:spcBef>
                        <a:spcAft>
                          <a:spcPts val="0"/>
                        </a:spcAft>
                        <a:buNone/>
                      </a:pPr>
                      <a:r>
                        <a:rPr lang="en" sz="1700">
                          <a:solidFill>
                            <a:schemeClr val="dk1"/>
                          </a:solidFill>
                          <a:highlight>
                            <a:schemeClr val="lt1"/>
                          </a:highlight>
                          <a:latin typeface="Georgia"/>
                          <a:ea typeface="Georgia"/>
                          <a:cs typeface="Georgia"/>
                          <a:sym typeface="Georgia"/>
                        </a:rPr>
                        <a:t>Third Wave Coffee Roasters</a:t>
                      </a:r>
                      <a:endParaRPr sz="1700">
                        <a:solidFill>
                          <a:schemeClr val="dk1"/>
                        </a:solidFill>
                        <a:highlight>
                          <a:schemeClr val="lt1"/>
                        </a:highlight>
                        <a:latin typeface="Georgia"/>
                        <a:ea typeface="Georgia"/>
                        <a:cs typeface="Georgia"/>
                        <a:sym typeface="Georgia"/>
                      </a:endParaRPr>
                    </a:p>
                  </a:txBody>
                  <a:tcPr marT="91425" marB="91425" marR="91425" marL="91425"/>
                </a:tc>
                <a:tc>
                  <a:txBody>
                    <a:bodyPr/>
                    <a:lstStyle/>
                    <a:p>
                      <a:pPr indent="-311150" lvl="0" marL="457200" rtl="0" algn="l">
                        <a:spcBef>
                          <a:spcPts val="0"/>
                        </a:spcBef>
                        <a:spcAft>
                          <a:spcPts val="0"/>
                        </a:spcAft>
                        <a:buSzPts val="1300"/>
                        <a:buChar char="●"/>
                      </a:pPr>
                      <a:r>
                        <a:rPr b="1" lang="en" sz="1300"/>
                        <a:t>Age</a:t>
                      </a:r>
                      <a:r>
                        <a:rPr lang="en" sz="1300"/>
                        <a:t>: Millennials and Generation Z consumers aged 18-35.</a:t>
                      </a:r>
                      <a:endParaRPr sz="1300"/>
                    </a:p>
                    <a:p>
                      <a:pPr indent="-311150" lvl="0" marL="457200" rtl="0" algn="l">
                        <a:spcBef>
                          <a:spcPts val="0"/>
                        </a:spcBef>
                        <a:spcAft>
                          <a:spcPts val="0"/>
                        </a:spcAft>
                        <a:buSzPts val="1300"/>
                        <a:buChar char="●"/>
                      </a:pPr>
                      <a:r>
                        <a:rPr b="1" lang="en" sz="1300"/>
                        <a:t>Gende</a:t>
                      </a:r>
                      <a:r>
                        <a:rPr lang="en" sz="1300"/>
                        <a:t>r: Both male and female, </a:t>
                      </a:r>
                      <a:endParaRPr sz="1300"/>
                    </a:p>
                    <a:p>
                      <a:pPr indent="-311150" lvl="0" marL="457200" rtl="0" algn="l">
                        <a:spcBef>
                          <a:spcPts val="0"/>
                        </a:spcBef>
                        <a:spcAft>
                          <a:spcPts val="0"/>
                        </a:spcAft>
                        <a:buSzPts val="1300"/>
                        <a:buChar char="●"/>
                      </a:pPr>
                      <a:r>
                        <a:rPr b="1" lang="en" sz="1300"/>
                        <a:t>Income</a:t>
                      </a:r>
                      <a:r>
                        <a:rPr lang="en" sz="1300"/>
                        <a:t>: Moderate to high-income earners, willing to invest in specialty coffee experiences.</a:t>
                      </a:r>
                      <a:endParaRPr sz="1300"/>
                    </a:p>
                    <a:p>
                      <a:pPr indent="-311150" lvl="0" marL="457200" rtl="0" algn="l">
                        <a:spcBef>
                          <a:spcPts val="0"/>
                        </a:spcBef>
                        <a:spcAft>
                          <a:spcPts val="0"/>
                        </a:spcAft>
                        <a:buSzPts val="1300"/>
                        <a:buChar char="●"/>
                      </a:pPr>
                      <a:r>
                        <a:rPr b="1" lang="en" sz="1300"/>
                        <a:t>Location</a:t>
                      </a:r>
                      <a:r>
                        <a:rPr lang="en" sz="1300"/>
                        <a:t>: Residents of urban areas, cities with a vibrant coffee culture.</a:t>
                      </a:r>
                      <a:endParaRPr sz="1300"/>
                    </a:p>
                  </a:txBody>
                  <a:tcPr marT="91425" marB="91425" marR="91425" marL="91425"/>
                </a:tc>
                <a:tc>
                  <a:txBody>
                    <a:bodyPr/>
                    <a:lstStyle/>
                    <a:p>
                      <a:pPr indent="-311150" lvl="0" marL="457200" rtl="0" algn="l">
                        <a:spcBef>
                          <a:spcPts val="0"/>
                        </a:spcBef>
                        <a:spcAft>
                          <a:spcPts val="0"/>
                        </a:spcAft>
                        <a:buClr>
                          <a:schemeClr val="dk1"/>
                        </a:buClr>
                        <a:buSzPts val="1300"/>
                        <a:buChar char="●"/>
                      </a:pPr>
                      <a:r>
                        <a:rPr lang="en" sz="1300">
                          <a:solidFill>
                            <a:schemeClr val="dk1"/>
                          </a:solidFill>
                        </a:rPr>
                        <a:t>Health-conscious individuals with an interest in sustainability and ethical consumption.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Emphasis on supporting local businesses, environmental responsibility, and community engagement.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Passionate about coffee as a lifestyle choice, eager to explore different origins and brewing techniques . </a:t>
                      </a:r>
                      <a:endParaRPr sz="1300">
                        <a:solidFill>
                          <a:schemeClr val="dk1"/>
                        </a:solidFill>
                      </a:endParaRPr>
                    </a:p>
                  </a:txBody>
                  <a:tcPr marT="91425" marB="91425" marR="91425" marL="91425"/>
                </a:tc>
                <a:tc>
                  <a:txBody>
                    <a:bodyPr/>
                    <a:lstStyle/>
                    <a:p>
                      <a:pPr indent="-311150" lvl="0" marL="285750" rtl="0" algn="l">
                        <a:spcBef>
                          <a:spcPts val="0"/>
                        </a:spcBef>
                        <a:spcAft>
                          <a:spcPts val="0"/>
                        </a:spcAft>
                        <a:buClr>
                          <a:schemeClr val="dk1"/>
                        </a:buClr>
                        <a:buSzPts val="1300"/>
                        <a:buChar char="●"/>
                      </a:pPr>
                      <a:r>
                        <a:rPr lang="en" sz="1300">
                          <a:solidFill>
                            <a:schemeClr val="dk1"/>
                          </a:solidFill>
                        </a:rPr>
                        <a:t>Willing to experiment with new coffee offerings and pay a premium for high-quality, ethically sourced products.</a:t>
                      </a:r>
                      <a:endParaRPr sz="1300">
                        <a:solidFill>
                          <a:schemeClr val="dk1"/>
                        </a:solidFill>
                      </a:endParaRPr>
                    </a:p>
                    <a:p>
                      <a:pPr indent="-311150" lvl="0" marL="285750" rtl="0" algn="l">
                        <a:spcBef>
                          <a:spcPts val="0"/>
                        </a:spcBef>
                        <a:spcAft>
                          <a:spcPts val="0"/>
                        </a:spcAft>
                        <a:buClr>
                          <a:schemeClr val="dk1"/>
                        </a:buClr>
                        <a:buSzPts val="1300"/>
                        <a:buChar char="●"/>
                      </a:pPr>
                      <a:r>
                        <a:rPr lang="en" sz="1300">
                          <a:solidFill>
                            <a:schemeClr val="dk1"/>
                          </a:solidFill>
                        </a:rPr>
                        <a:t>Actively participates in coffee-related events, workshops, and online communities.</a:t>
                      </a:r>
                      <a:endParaRPr sz="1300">
                        <a:solidFill>
                          <a:schemeClr val="dk1"/>
                        </a:solidFill>
                      </a:endParaRPr>
                    </a:p>
                    <a:p>
                      <a:pPr indent="-311150" lvl="0" marL="285750" rtl="0" algn="l">
                        <a:spcBef>
                          <a:spcPts val="0"/>
                        </a:spcBef>
                        <a:spcAft>
                          <a:spcPts val="0"/>
                        </a:spcAft>
                        <a:buClr>
                          <a:schemeClr val="dk1"/>
                        </a:buClr>
                        <a:buSzPts val="1300"/>
                        <a:buChar char="●"/>
                      </a:pPr>
                      <a:r>
                        <a:rPr lang="en" sz="1300">
                          <a:solidFill>
                            <a:schemeClr val="dk1"/>
                          </a:solidFill>
                        </a:rPr>
                        <a:t>Values brands that prioritize sustainability and social impact, influencing purchase decisions accordingly.</a:t>
                      </a:r>
                      <a:endParaRPr sz="1300">
                        <a:solidFill>
                          <a:schemeClr val="dk1"/>
                        </a:solidFill>
                      </a:endParaRPr>
                    </a:p>
                  </a:txBody>
                  <a:tcPr marT="91425" marB="91425" marR="91425" marL="91425"/>
                </a:tc>
              </a:tr>
            </a:tbl>
          </a:graphicData>
        </a:graphic>
      </p:graphicFrame>
      <p:sp>
        <p:nvSpPr>
          <p:cNvPr id="138" name="Google Shape;138;p22"/>
          <p:cNvSpPr/>
          <p:nvPr/>
        </p:nvSpPr>
        <p:spPr>
          <a:xfrm>
            <a:off x="2378875" y="84950"/>
            <a:ext cx="4845000" cy="53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9" name="Google Shape;139;p22"/>
          <p:cNvSpPr txBox="1"/>
          <p:nvPr/>
        </p:nvSpPr>
        <p:spPr>
          <a:xfrm>
            <a:off x="2482200" y="165325"/>
            <a:ext cx="46383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Target Audience of Competition</a:t>
            </a:r>
            <a:endParaRPr sz="2100">
              <a:solidFill>
                <a:schemeClr val="lt1"/>
              </a:solidFill>
              <a:latin typeface="Open Sans"/>
              <a:ea typeface="Open Sans"/>
              <a:cs typeface="Open Sans"/>
              <a:sym typeface="Open Sans"/>
            </a:endParaRPr>
          </a:p>
        </p:txBody>
      </p:sp>
      <p:pic>
        <p:nvPicPr>
          <p:cNvPr id="140" name="Google Shape;140;p22"/>
          <p:cNvPicPr preferRelativeResize="0"/>
          <p:nvPr/>
        </p:nvPicPr>
        <p:blipFill>
          <a:blip r:embed="rId3">
            <a:alphaModFix/>
          </a:blip>
          <a:stretch>
            <a:fillRect/>
          </a:stretch>
        </p:blipFill>
        <p:spPr>
          <a:xfrm>
            <a:off x="270425" y="84950"/>
            <a:ext cx="1108326" cy="8312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p23"/>
          <p:cNvGraphicFramePr/>
          <p:nvPr/>
        </p:nvGraphicFramePr>
        <p:xfrm>
          <a:off x="22963" y="992050"/>
          <a:ext cx="3000000" cy="3000000"/>
        </p:xfrm>
        <a:graphic>
          <a:graphicData uri="http://schemas.openxmlformats.org/drawingml/2006/table">
            <a:tbl>
              <a:tblPr>
                <a:noFill/>
                <a:tableStyleId>{8C52C9A4-7AC2-45B1-B06A-1372406C1EE0}</a:tableStyleId>
              </a:tblPr>
              <a:tblGrid>
                <a:gridCol w="1441775"/>
                <a:gridCol w="2303675"/>
                <a:gridCol w="2538925"/>
                <a:gridCol w="2813700"/>
              </a:tblGrid>
              <a:tr h="662775">
                <a:tc>
                  <a:txBody>
                    <a:bodyPr/>
                    <a:lstStyle/>
                    <a:p>
                      <a:pPr indent="0" lvl="0" marL="0" rtl="0" algn="l">
                        <a:spcBef>
                          <a:spcPts val="0"/>
                        </a:spcBef>
                        <a:spcAft>
                          <a:spcPts val="0"/>
                        </a:spcAft>
                        <a:buNone/>
                      </a:pPr>
                      <a:r>
                        <a:rPr lang="en" sz="2000">
                          <a:latin typeface="Open Sans"/>
                          <a:ea typeface="Open Sans"/>
                          <a:cs typeface="Open Sans"/>
                          <a:sym typeface="Open Sans"/>
                        </a:rPr>
                        <a:t>BRAND</a:t>
                      </a:r>
                      <a:endParaRPr sz="20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2000"/>
                        <a:t>DEMOGRAPHICS</a:t>
                      </a:r>
                      <a:endParaRPr sz="2000"/>
                    </a:p>
                  </a:txBody>
                  <a:tcPr marT="91425" marB="91425" marR="91425" marL="91425"/>
                </a:tc>
                <a:tc>
                  <a:txBody>
                    <a:bodyPr/>
                    <a:lstStyle/>
                    <a:p>
                      <a:pPr indent="0" lvl="0" marL="0" rtl="0" algn="l">
                        <a:spcBef>
                          <a:spcPts val="0"/>
                        </a:spcBef>
                        <a:spcAft>
                          <a:spcPts val="0"/>
                        </a:spcAft>
                        <a:buNone/>
                      </a:pPr>
                      <a:r>
                        <a:rPr lang="en" sz="2000">
                          <a:latin typeface="Open Sans"/>
                          <a:ea typeface="Open Sans"/>
                          <a:cs typeface="Open Sans"/>
                          <a:sym typeface="Open Sans"/>
                        </a:rPr>
                        <a:t>PSYCHOGRAPHIC</a:t>
                      </a:r>
                      <a:endParaRPr sz="20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2000">
                          <a:latin typeface="Open Sans"/>
                          <a:ea typeface="Open Sans"/>
                          <a:cs typeface="Open Sans"/>
                          <a:sym typeface="Open Sans"/>
                        </a:rPr>
                        <a:t>BEHAVIORAL</a:t>
                      </a:r>
                      <a:endParaRPr sz="2000">
                        <a:latin typeface="Open Sans"/>
                        <a:ea typeface="Open Sans"/>
                        <a:cs typeface="Open Sans"/>
                        <a:sym typeface="Open Sans"/>
                      </a:endParaRPr>
                    </a:p>
                  </a:txBody>
                  <a:tcPr marT="91425" marB="91425" marR="91425" marL="91425"/>
                </a:tc>
              </a:tr>
              <a:tr h="2982650">
                <a:tc>
                  <a:txBody>
                    <a:bodyPr/>
                    <a:lstStyle/>
                    <a:p>
                      <a:pPr indent="0" lvl="0" marL="0" rtl="0" algn="ctr">
                        <a:spcBef>
                          <a:spcPts val="0"/>
                        </a:spcBef>
                        <a:spcAft>
                          <a:spcPts val="0"/>
                        </a:spcAft>
                        <a:buNone/>
                      </a:pPr>
                      <a:r>
                        <a:rPr lang="en" sz="1700">
                          <a:solidFill>
                            <a:schemeClr val="dk1"/>
                          </a:solidFill>
                          <a:highlight>
                            <a:schemeClr val="lt1"/>
                          </a:highlight>
                          <a:latin typeface="Georgia"/>
                          <a:ea typeface="Georgia"/>
                          <a:cs typeface="Georgia"/>
                          <a:sym typeface="Georgia"/>
                        </a:rPr>
                        <a:t>Starbucks</a:t>
                      </a:r>
                      <a:endParaRPr sz="1700">
                        <a:solidFill>
                          <a:schemeClr val="dk1"/>
                        </a:solidFill>
                        <a:highlight>
                          <a:schemeClr val="lt1"/>
                        </a:highlight>
                        <a:latin typeface="Georgia"/>
                        <a:ea typeface="Georgia"/>
                        <a:cs typeface="Georgia"/>
                        <a:sym typeface="Georgia"/>
                      </a:endParaRPr>
                    </a:p>
                    <a:p>
                      <a:pPr indent="0" lvl="0" marL="0" rtl="0" algn="l">
                        <a:spcBef>
                          <a:spcPts val="0"/>
                        </a:spcBef>
                        <a:spcAft>
                          <a:spcPts val="0"/>
                        </a:spcAft>
                        <a:buNone/>
                      </a:pPr>
                      <a:r>
                        <a:t/>
                      </a:r>
                      <a:endParaRPr sz="1700">
                        <a:solidFill>
                          <a:schemeClr val="dk1"/>
                        </a:solidFill>
                        <a:highlight>
                          <a:schemeClr val="lt1"/>
                        </a:highlight>
                        <a:latin typeface="Georgia"/>
                        <a:ea typeface="Georgia"/>
                        <a:cs typeface="Georgia"/>
                        <a:sym typeface="Georgia"/>
                      </a:endParaRPr>
                    </a:p>
                    <a:p>
                      <a:pPr indent="0" lvl="0" marL="0" rtl="0" algn="l">
                        <a:spcBef>
                          <a:spcPts val="0"/>
                        </a:spcBef>
                        <a:spcAft>
                          <a:spcPts val="0"/>
                        </a:spcAft>
                        <a:buNone/>
                      </a:pPr>
                      <a:r>
                        <a:t/>
                      </a:r>
                      <a:endParaRPr sz="1700">
                        <a:solidFill>
                          <a:schemeClr val="dk1"/>
                        </a:solidFill>
                        <a:highlight>
                          <a:schemeClr val="lt1"/>
                        </a:highlight>
                        <a:latin typeface="Georgia"/>
                        <a:ea typeface="Georgia"/>
                        <a:cs typeface="Georgia"/>
                        <a:sym typeface="Georgia"/>
                      </a:endParaRPr>
                    </a:p>
                    <a:p>
                      <a:pPr indent="0" lvl="0" marL="0" rtl="0" algn="l">
                        <a:spcBef>
                          <a:spcPts val="0"/>
                        </a:spcBef>
                        <a:spcAft>
                          <a:spcPts val="0"/>
                        </a:spcAft>
                        <a:buNone/>
                      </a:pPr>
                      <a:r>
                        <a:t/>
                      </a:r>
                      <a:endParaRPr sz="1700">
                        <a:solidFill>
                          <a:schemeClr val="dk1"/>
                        </a:solidFill>
                        <a:highlight>
                          <a:schemeClr val="lt1"/>
                        </a:highlight>
                        <a:latin typeface="Georgia"/>
                        <a:ea typeface="Georgia"/>
                        <a:cs typeface="Georgia"/>
                        <a:sym typeface="Georgia"/>
                      </a:endParaRPr>
                    </a:p>
                  </a:txBody>
                  <a:tcPr marT="91425" marB="91425" marR="91425" marL="91425"/>
                </a:tc>
                <a:tc>
                  <a:txBody>
                    <a:bodyPr/>
                    <a:lstStyle/>
                    <a:p>
                      <a:pPr indent="-311150" lvl="0" marL="457200" rtl="0" algn="l">
                        <a:spcBef>
                          <a:spcPts val="0"/>
                        </a:spcBef>
                        <a:spcAft>
                          <a:spcPts val="0"/>
                        </a:spcAft>
                        <a:buSzPts val="1300"/>
                        <a:buChar char="●"/>
                      </a:pPr>
                      <a:r>
                        <a:rPr b="1" lang="en" sz="1300"/>
                        <a:t>Age</a:t>
                      </a:r>
                      <a:r>
                        <a:rPr lang="en" sz="1300"/>
                        <a:t>: Broad demographic appeal, targeting consumers aged 18-50.</a:t>
                      </a:r>
                      <a:endParaRPr sz="1300"/>
                    </a:p>
                    <a:p>
                      <a:pPr indent="-311150" lvl="0" marL="457200" rtl="0" algn="l">
                        <a:spcBef>
                          <a:spcPts val="0"/>
                        </a:spcBef>
                        <a:spcAft>
                          <a:spcPts val="0"/>
                        </a:spcAft>
                        <a:buSzPts val="1300"/>
                        <a:buChar char="●"/>
                      </a:pPr>
                      <a:r>
                        <a:rPr b="1" lang="en" sz="1300"/>
                        <a:t>Gende</a:t>
                      </a:r>
                      <a:r>
                        <a:rPr lang="en" sz="1300"/>
                        <a:t>r: Both male and female.</a:t>
                      </a:r>
                      <a:endParaRPr sz="1300"/>
                    </a:p>
                    <a:p>
                      <a:pPr indent="-311150" lvl="0" marL="457200" rtl="0" algn="l">
                        <a:spcBef>
                          <a:spcPts val="0"/>
                        </a:spcBef>
                        <a:spcAft>
                          <a:spcPts val="0"/>
                        </a:spcAft>
                        <a:buSzPts val="1300"/>
                        <a:buChar char="●"/>
                      </a:pPr>
                      <a:r>
                        <a:rPr b="1" lang="en" sz="1300"/>
                        <a:t>Income:</a:t>
                      </a:r>
                      <a:r>
                        <a:rPr lang="en" sz="1300"/>
                        <a:t> Varied income levels, ranging from budget-conscious to affluent consumers.</a:t>
                      </a:r>
                      <a:endParaRPr sz="1300"/>
                    </a:p>
                    <a:p>
                      <a:pPr indent="-311150" lvl="0" marL="457200" rtl="0" algn="l">
                        <a:spcBef>
                          <a:spcPts val="0"/>
                        </a:spcBef>
                        <a:spcAft>
                          <a:spcPts val="0"/>
                        </a:spcAft>
                        <a:buSzPts val="1300"/>
                        <a:buChar char="●"/>
                      </a:pPr>
                      <a:r>
                        <a:rPr b="1" lang="en" sz="1300"/>
                        <a:t>Location</a:t>
                      </a:r>
                      <a:r>
                        <a:rPr lang="en" sz="1300"/>
                        <a:t>: Presence in urban, suburban, areas .</a:t>
                      </a:r>
                      <a:endParaRPr sz="1300"/>
                    </a:p>
                  </a:txBody>
                  <a:tcPr marT="91425" marB="91425" marR="91425" marL="91425"/>
                </a:tc>
                <a:tc>
                  <a:txBody>
                    <a:bodyPr/>
                    <a:lstStyle/>
                    <a:p>
                      <a:pPr indent="-311150" lvl="0" marL="457200" rtl="0" algn="l">
                        <a:spcBef>
                          <a:spcPts val="0"/>
                        </a:spcBef>
                        <a:spcAft>
                          <a:spcPts val="0"/>
                        </a:spcAft>
                        <a:buClr>
                          <a:schemeClr val="dk1"/>
                        </a:buClr>
                        <a:buSzPts val="1300"/>
                        <a:buChar char="●"/>
                      </a:pPr>
                      <a:r>
                        <a:rPr lang="en" sz="1300">
                          <a:solidFill>
                            <a:schemeClr val="dk1"/>
                          </a:solidFill>
                        </a:rPr>
                        <a:t>Lifestyle: Diverse lifestyles, including students, professionals, families, and tourists.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Values: Convenience, social connection, and familiarity with the Starbucks brand.</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Interests: Seeking a consistent and convenient coffee experience, often as a part of their daily routine or social gatherings.</a:t>
                      </a:r>
                      <a:endParaRPr sz="1300">
                        <a:solidFill>
                          <a:schemeClr val="dk1"/>
                        </a:solidFill>
                      </a:endParaRPr>
                    </a:p>
                  </a:txBody>
                  <a:tcPr marT="91425" marB="91425" marR="91425" marL="91425"/>
                </a:tc>
                <a:tc>
                  <a:txBody>
                    <a:bodyPr/>
                    <a:lstStyle/>
                    <a:p>
                      <a:pPr indent="-311150" lvl="0" marL="285750" rtl="0" algn="l">
                        <a:spcBef>
                          <a:spcPts val="0"/>
                        </a:spcBef>
                        <a:spcAft>
                          <a:spcPts val="0"/>
                        </a:spcAft>
                        <a:buClr>
                          <a:schemeClr val="dk1"/>
                        </a:buClr>
                        <a:buSzPts val="1300"/>
                        <a:buChar char="●"/>
                      </a:pPr>
                      <a:r>
                        <a:rPr lang="en" sz="1300">
                          <a:solidFill>
                            <a:schemeClr val="dk1"/>
                          </a:solidFill>
                        </a:rPr>
                        <a:t>Regular patrons who value convenience and consistency in their coffee choices.</a:t>
                      </a:r>
                      <a:endParaRPr sz="1300">
                        <a:solidFill>
                          <a:schemeClr val="dk1"/>
                        </a:solidFill>
                      </a:endParaRPr>
                    </a:p>
                    <a:p>
                      <a:pPr indent="-311150" lvl="0" marL="285750" rtl="0" algn="l">
                        <a:spcBef>
                          <a:spcPts val="0"/>
                        </a:spcBef>
                        <a:spcAft>
                          <a:spcPts val="0"/>
                        </a:spcAft>
                        <a:buClr>
                          <a:schemeClr val="dk1"/>
                        </a:buClr>
                        <a:buSzPts val="1300"/>
                        <a:buChar char="●"/>
                      </a:pPr>
                      <a:r>
                        <a:rPr lang="en" sz="1300">
                          <a:solidFill>
                            <a:schemeClr val="dk1"/>
                          </a:solidFill>
                        </a:rPr>
                        <a:t>Strong brand loyalty among repeat customers, driven by the Starbucks Rewards program and personalized offers.</a:t>
                      </a:r>
                      <a:endParaRPr sz="1300">
                        <a:solidFill>
                          <a:schemeClr val="dk1"/>
                        </a:solidFill>
                      </a:endParaRPr>
                    </a:p>
                    <a:p>
                      <a:pPr indent="-298450" lvl="0" marL="285750" rtl="0" algn="l">
                        <a:spcBef>
                          <a:spcPts val="0"/>
                        </a:spcBef>
                        <a:spcAft>
                          <a:spcPts val="0"/>
                        </a:spcAft>
                        <a:buClr>
                          <a:schemeClr val="dk1"/>
                        </a:buClr>
                        <a:buSzPts val="1100"/>
                        <a:buChar char="●"/>
                      </a:pPr>
                      <a:r>
                        <a:rPr lang="en" sz="1300">
                          <a:solidFill>
                            <a:schemeClr val="dk1"/>
                          </a:solidFill>
                        </a:rPr>
                        <a:t> Coffee is consumed as a daily habit, social ritual, or on-the-go convenience, depending on the individual's lifestyle and preferences</a:t>
                      </a:r>
                      <a:r>
                        <a:rPr lang="en" sz="1100">
                          <a:solidFill>
                            <a:schemeClr val="dk1"/>
                          </a:solidFill>
                        </a:rPr>
                        <a:t>.</a:t>
                      </a:r>
                      <a:endParaRPr sz="1100">
                        <a:solidFill>
                          <a:schemeClr val="dk1"/>
                        </a:solidFill>
                      </a:endParaRPr>
                    </a:p>
                  </a:txBody>
                  <a:tcPr marT="91425" marB="91425" marR="91425" marL="91425"/>
                </a:tc>
              </a:tr>
            </a:tbl>
          </a:graphicData>
        </a:graphic>
      </p:graphicFrame>
      <p:sp>
        <p:nvSpPr>
          <p:cNvPr id="146" name="Google Shape;146;p23"/>
          <p:cNvSpPr/>
          <p:nvPr/>
        </p:nvSpPr>
        <p:spPr>
          <a:xfrm>
            <a:off x="2378875" y="84950"/>
            <a:ext cx="4845000" cy="53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7" name="Google Shape;147;p23"/>
          <p:cNvSpPr txBox="1"/>
          <p:nvPr/>
        </p:nvSpPr>
        <p:spPr>
          <a:xfrm>
            <a:off x="2482200" y="165325"/>
            <a:ext cx="46383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Target Audience of Competition</a:t>
            </a:r>
            <a:endParaRPr sz="2100">
              <a:solidFill>
                <a:schemeClr val="lt1"/>
              </a:solidFill>
              <a:latin typeface="Open Sans"/>
              <a:ea typeface="Open Sans"/>
              <a:cs typeface="Open Sans"/>
              <a:sym typeface="Open Sans"/>
            </a:endParaRPr>
          </a:p>
        </p:txBody>
      </p:sp>
      <p:pic>
        <p:nvPicPr>
          <p:cNvPr id="148" name="Google Shape;148;p23"/>
          <p:cNvPicPr preferRelativeResize="0"/>
          <p:nvPr/>
        </p:nvPicPr>
        <p:blipFill>
          <a:blip r:embed="rId3">
            <a:alphaModFix/>
          </a:blip>
          <a:stretch>
            <a:fillRect/>
          </a:stretch>
        </p:blipFill>
        <p:spPr>
          <a:xfrm>
            <a:off x="516625" y="84950"/>
            <a:ext cx="783000" cy="78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aphicFrame>
        <p:nvGraphicFramePr>
          <p:cNvPr id="153" name="Google Shape;153;p24"/>
          <p:cNvGraphicFramePr/>
          <p:nvPr/>
        </p:nvGraphicFramePr>
        <p:xfrm>
          <a:off x="201525" y="647475"/>
          <a:ext cx="3000000" cy="3000000"/>
        </p:xfrm>
        <a:graphic>
          <a:graphicData uri="http://schemas.openxmlformats.org/drawingml/2006/table">
            <a:tbl>
              <a:tblPr>
                <a:noFill/>
                <a:tableStyleId>{8C52C9A4-7AC2-45B1-B06A-1372406C1EE0}</a:tableStyleId>
              </a:tblPr>
              <a:tblGrid>
                <a:gridCol w="1765375"/>
                <a:gridCol w="7127000"/>
              </a:tblGrid>
              <a:tr h="480925">
                <a:tc>
                  <a:txBody>
                    <a:bodyPr/>
                    <a:lstStyle/>
                    <a:p>
                      <a:pPr indent="0" lvl="0" marL="0" rtl="0" algn="l">
                        <a:spcBef>
                          <a:spcPts val="0"/>
                        </a:spcBef>
                        <a:spcAft>
                          <a:spcPts val="0"/>
                        </a:spcAft>
                        <a:buNone/>
                      </a:pPr>
                      <a:r>
                        <a:rPr lang="en" sz="2000">
                          <a:latin typeface="Open Sans"/>
                          <a:ea typeface="Open Sans"/>
                          <a:cs typeface="Open Sans"/>
                          <a:sym typeface="Open Sans"/>
                        </a:rPr>
                        <a:t>BRAND</a:t>
                      </a:r>
                      <a:endParaRPr sz="20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2000">
                          <a:latin typeface="Open Sans"/>
                          <a:ea typeface="Open Sans"/>
                          <a:cs typeface="Open Sans"/>
                          <a:sym typeface="Open Sans"/>
                        </a:rPr>
                        <a:t>Unique Selling Propositions (USPs)</a:t>
                      </a:r>
                      <a:endParaRPr sz="2000">
                        <a:latin typeface="Open Sans"/>
                        <a:ea typeface="Open Sans"/>
                        <a:cs typeface="Open Sans"/>
                        <a:sym typeface="Open Sans"/>
                      </a:endParaRPr>
                    </a:p>
                  </a:txBody>
                  <a:tcPr marT="91425" marB="91425" marR="91425" marL="91425"/>
                </a:tc>
              </a:tr>
              <a:tr h="943925">
                <a:tc>
                  <a:txBody>
                    <a:bodyPr/>
                    <a:lstStyle/>
                    <a:p>
                      <a:pPr indent="0" lvl="0" marL="0" rtl="0" algn="l">
                        <a:spcBef>
                          <a:spcPts val="0"/>
                        </a:spcBef>
                        <a:spcAft>
                          <a:spcPts val="0"/>
                        </a:spcAft>
                        <a:buNone/>
                      </a:pPr>
                      <a:r>
                        <a:t/>
                      </a:r>
                      <a:endParaRPr sz="1700">
                        <a:solidFill>
                          <a:schemeClr val="dk1"/>
                        </a:solidFill>
                        <a:highlight>
                          <a:schemeClr val="lt1"/>
                        </a:highlight>
                        <a:latin typeface="Georgia"/>
                        <a:ea typeface="Georgia"/>
                        <a:cs typeface="Georgia"/>
                        <a:sym typeface="Georgia"/>
                      </a:endParaRPr>
                    </a:p>
                  </a:txBody>
                  <a:tcPr marT="91425" marB="91425" marR="91425" marL="91425"/>
                </a:tc>
                <a:tc>
                  <a:txBody>
                    <a:bodyPr/>
                    <a:lstStyle/>
                    <a:p>
                      <a:pPr indent="-298450" lvl="0" marL="457200" rtl="0" algn="l">
                        <a:spcBef>
                          <a:spcPts val="0"/>
                        </a:spcBef>
                        <a:spcAft>
                          <a:spcPts val="0"/>
                        </a:spcAft>
                        <a:buSzPts val="1100"/>
                        <a:buChar char="●"/>
                      </a:pPr>
                      <a:r>
                        <a:rPr b="1" lang="en" sz="1100"/>
                        <a:t>Focus on Cold Brew</a:t>
                      </a:r>
                      <a:r>
                        <a:rPr lang="en" sz="1100"/>
                        <a:t>: Sleepy Owl specializes in cold brew coffee, offering a smoother, less acidic alternative to traditional hot coffee</a:t>
                      </a:r>
                      <a:endParaRPr sz="1100"/>
                    </a:p>
                    <a:p>
                      <a:pPr indent="-298450" lvl="0" marL="457200" rtl="0" algn="l">
                        <a:spcBef>
                          <a:spcPts val="0"/>
                        </a:spcBef>
                        <a:spcAft>
                          <a:spcPts val="0"/>
                        </a:spcAft>
                        <a:buSzPts val="1100"/>
                        <a:buChar char="●"/>
                      </a:pPr>
                      <a:r>
                        <a:rPr b="1" lang="en" sz="1100"/>
                        <a:t>Eco-Friendly Packaging</a:t>
                      </a:r>
                      <a:r>
                        <a:rPr lang="en" sz="1100"/>
                        <a:t>: Sleepy Owl uses environmentally friendly packaging materials. These practices resonates with environmentally conscious consumers who prioritize sustainability</a:t>
                      </a:r>
                      <a:endParaRPr sz="1100"/>
                    </a:p>
                  </a:txBody>
                  <a:tcPr marT="91425" marB="91425" marR="91425" marL="91425"/>
                </a:tc>
              </a:tr>
              <a:tr h="841625">
                <a:tc>
                  <a:txBody>
                    <a:bodyPr/>
                    <a:lstStyle/>
                    <a:p>
                      <a:pPr indent="0" lvl="0" marL="0" rtl="0" algn="l">
                        <a:spcBef>
                          <a:spcPts val="0"/>
                        </a:spcBef>
                        <a:spcAft>
                          <a:spcPts val="0"/>
                        </a:spcAft>
                        <a:buNone/>
                      </a:pPr>
                      <a:r>
                        <a:t/>
                      </a:r>
                      <a:endParaRPr/>
                    </a:p>
                  </a:txBody>
                  <a:tcPr marT="91425" marB="91425" marR="91425" marL="91425"/>
                </a:tc>
                <a:tc>
                  <a:txBody>
                    <a:bodyPr/>
                    <a:lstStyle/>
                    <a:p>
                      <a:pPr indent="-298450" lvl="0" marL="457200" rtl="0" algn="l">
                        <a:spcBef>
                          <a:spcPts val="0"/>
                        </a:spcBef>
                        <a:spcAft>
                          <a:spcPts val="0"/>
                        </a:spcAft>
                        <a:buSzPts val="1100"/>
                        <a:buChar char="●"/>
                      </a:pPr>
                      <a:r>
                        <a:rPr b="1" lang="en" sz="1100"/>
                        <a:t>Artisanal Coffee Beans</a:t>
                      </a:r>
                      <a:r>
                        <a:rPr lang="en" sz="1100"/>
                        <a:t>: Blue Tokai prides itself on sourcing and roasting artisanal coffee beans from select regions. This differentiate it from mass-produced alternatives.</a:t>
                      </a:r>
                      <a:endParaRPr sz="1100"/>
                    </a:p>
                    <a:p>
                      <a:pPr indent="-298450" lvl="0" marL="457200" rtl="0" algn="l">
                        <a:spcBef>
                          <a:spcPts val="0"/>
                        </a:spcBef>
                        <a:spcAft>
                          <a:spcPts val="0"/>
                        </a:spcAft>
                        <a:buSzPts val="1100"/>
                        <a:buChar char="●"/>
                      </a:pPr>
                      <a:r>
                        <a:rPr b="1" lang="en" sz="1100"/>
                        <a:t>Cafe Experience</a:t>
                      </a:r>
                      <a:r>
                        <a:rPr lang="en" sz="1100"/>
                        <a:t>: Blue Tokai provides a curated cafe experience, allowing customers to enjoy freshly brewed coffee in a cozy and inviting ambiance. This welcoming environment fosters customer loyalty.</a:t>
                      </a:r>
                      <a:endParaRPr sz="1100"/>
                    </a:p>
                  </a:txBody>
                  <a:tcPr marT="91425" marB="91425" marR="91425" marL="91425"/>
                </a:tc>
              </a:tr>
              <a:tr h="841625">
                <a:tc>
                  <a:txBody>
                    <a:bodyPr/>
                    <a:lstStyle/>
                    <a:p>
                      <a:pPr indent="0" lvl="0" marL="0" rtl="0" algn="l">
                        <a:spcBef>
                          <a:spcPts val="0"/>
                        </a:spcBef>
                        <a:spcAft>
                          <a:spcPts val="0"/>
                        </a:spcAft>
                        <a:buNone/>
                      </a:pPr>
                      <a:r>
                        <a:t/>
                      </a:r>
                      <a:endParaRPr/>
                    </a:p>
                  </a:txBody>
                  <a:tcPr marT="91425" marB="91425" marR="91425" marL="91425"/>
                </a:tc>
                <a:tc>
                  <a:txBody>
                    <a:bodyPr/>
                    <a:lstStyle/>
                    <a:p>
                      <a:pPr indent="-298450" lvl="0" marL="457200" rtl="0" algn="l">
                        <a:spcBef>
                          <a:spcPts val="0"/>
                        </a:spcBef>
                        <a:spcAft>
                          <a:spcPts val="0"/>
                        </a:spcAft>
                        <a:buSzPts val="1100"/>
                        <a:buChar char="●"/>
                      </a:pPr>
                      <a:r>
                        <a:rPr b="1" lang="en" sz="1100"/>
                        <a:t>Community Engagement:</a:t>
                      </a:r>
                      <a:r>
                        <a:rPr lang="en" sz="1100"/>
                        <a:t> Third Wave actively engages with its community through events,collaborations. the brand builds loyalty among customers who value meaningful interactions and shared experiences.</a:t>
                      </a:r>
                      <a:endParaRPr sz="1100"/>
                    </a:p>
                    <a:p>
                      <a:pPr indent="-298450" lvl="0" marL="457200" rtl="0" algn="l">
                        <a:spcBef>
                          <a:spcPts val="0"/>
                        </a:spcBef>
                        <a:spcAft>
                          <a:spcPts val="0"/>
                        </a:spcAft>
                        <a:buSzPts val="1100"/>
                        <a:buChar char="●"/>
                      </a:pPr>
                      <a:r>
                        <a:rPr b="1" lang="en" sz="1100"/>
                        <a:t>Transparency</a:t>
                      </a:r>
                      <a:r>
                        <a:rPr lang="en" sz="1100"/>
                        <a:t>: Third Wave provides its customers with information about the origin and quality of its coffee beans building trust .</a:t>
                      </a:r>
                      <a:endParaRPr sz="1100"/>
                    </a:p>
                  </a:txBody>
                  <a:tcPr marT="91425" marB="91425" marR="91425" marL="91425"/>
                </a:tc>
              </a:tr>
              <a:tr h="845550">
                <a:tc>
                  <a:txBody>
                    <a:bodyPr/>
                    <a:lstStyle/>
                    <a:p>
                      <a:pPr indent="0" lvl="0" marL="0" rtl="0" algn="l">
                        <a:spcBef>
                          <a:spcPts val="0"/>
                        </a:spcBef>
                        <a:spcAft>
                          <a:spcPts val="0"/>
                        </a:spcAft>
                        <a:buNone/>
                      </a:pPr>
                      <a:r>
                        <a:t/>
                      </a:r>
                      <a:endParaRPr/>
                    </a:p>
                  </a:txBody>
                  <a:tcPr marT="91425" marB="91425" marR="91425" marL="91425"/>
                </a:tc>
                <a:tc>
                  <a:txBody>
                    <a:bodyPr/>
                    <a:lstStyle/>
                    <a:p>
                      <a:pPr indent="-298450" lvl="0" marL="457200" rtl="0" algn="l">
                        <a:spcBef>
                          <a:spcPts val="0"/>
                        </a:spcBef>
                        <a:spcAft>
                          <a:spcPts val="0"/>
                        </a:spcAft>
                        <a:buSzPts val="1100"/>
                        <a:buChar char="●"/>
                      </a:pPr>
                      <a:r>
                        <a:rPr b="1" lang="en" sz="1100"/>
                        <a:t>Global Presence</a:t>
                      </a:r>
                      <a:r>
                        <a:rPr lang="en" sz="1100"/>
                        <a:t>: Starbucks has a vast global presence in urban centers, airports, and retail locations, shopping malls providing unparalleled accessibility to customers in diverse locations .</a:t>
                      </a:r>
                      <a:endParaRPr sz="1100"/>
                    </a:p>
                    <a:p>
                      <a:pPr indent="-298450" lvl="0" marL="457200" rtl="0" algn="l">
                        <a:spcBef>
                          <a:spcPts val="0"/>
                        </a:spcBef>
                        <a:spcAft>
                          <a:spcPts val="0"/>
                        </a:spcAft>
                        <a:buSzPts val="1100"/>
                        <a:buChar char="●"/>
                      </a:pPr>
                      <a:r>
                        <a:rPr b="1" lang="en" sz="1100"/>
                        <a:t>Product Innovation</a:t>
                      </a:r>
                      <a:r>
                        <a:rPr lang="en" sz="1100"/>
                        <a:t>: Starbucks continuously innovates its menu with seasonal offerings, customization options. This keeps customers engaged and interested .</a:t>
                      </a:r>
                      <a:endParaRPr sz="1100"/>
                    </a:p>
                  </a:txBody>
                  <a:tcPr marT="91425" marB="91425" marR="91425" marL="91425"/>
                </a:tc>
              </a:tr>
            </a:tbl>
          </a:graphicData>
        </a:graphic>
      </p:graphicFrame>
      <p:sp>
        <p:nvSpPr>
          <p:cNvPr id="154" name="Google Shape;154;p24"/>
          <p:cNvSpPr/>
          <p:nvPr/>
        </p:nvSpPr>
        <p:spPr>
          <a:xfrm>
            <a:off x="2378875" y="84950"/>
            <a:ext cx="4845000" cy="53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5" name="Google Shape;155;p24"/>
          <p:cNvSpPr txBox="1"/>
          <p:nvPr/>
        </p:nvSpPr>
        <p:spPr>
          <a:xfrm>
            <a:off x="2482200" y="165325"/>
            <a:ext cx="46383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Brand vs Competition</a:t>
            </a:r>
            <a:endParaRPr sz="2300">
              <a:solidFill>
                <a:schemeClr val="lt1"/>
              </a:solidFill>
              <a:latin typeface="Open Sans"/>
              <a:ea typeface="Open Sans"/>
              <a:cs typeface="Open Sans"/>
              <a:sym typeface="Open Sans"/>
            </a:endParaRPr>
          </a:p>
        </p:txBody>
      </p:sp>
      <p:pic>
        <p:nvPicPr>
          <p:cNvPr id="156" name="Google Shape;156;p24"/>
          <p:cNvPicPr preferRelativeResize="0"/>
          <p:nvPr/>
        </p:nvPicPr>
        <p:blipFill>
          <a:blip r:embed="rId3">
            <a:alphaModFix/>
          </a:blip>
          <a:stretch>
            <a:fillRect/>
          </a:stretch>
        </p:blipFill>
        <p:spPr>
          <a:xfrm>
            <a:off x="714375" y="4110225"/>
            <a:ext cx="609300" cy="609300"/>
          </a:xfrm>
          <a:prstGeom prst="rect">
            <a:avLst/>
          </a:prstGeom>
          <a:noFill/>
          <a:ln>
            <a:noFill/>
          </a:ln>
        </p:spPr>
      </p:pic>
      <p:pic>
        <p:nvPicPr>
          <p:cNvPr id="157" name="Google Shape;157;p24"/>
          <p:cNvPicPr preferRelativeResize="0"/>
          <p:nvPr/>
        </p:nvPicPr>
        <p:blipFill>
          <a:blip r:embed="rId4">
            <a:alphaModFix/>
          </a:blip>
          <a:stretch>
            <a:fillRect/>
          </a:stretch>
        </p:blipFill>
        <p:spPr>
          <a:xfrm>
            <a:off x="520338" y="3177200"/>
            <a:ext cx="1092999" cy="819749"/>
          </a:xfrm>
          <a:prstGeom prst="rect">
            <a:avLst/>
          </a:prstGeom>
          <a:noFill/>
          <a:ln>
            <a:noFill/>
          </a:ln>
        </p:spPr>
      </p:pic>
      <p:pic>
        <p:nvPicPr>
          <p:cNvPr id="158" name="Google Shape;158;p24"/>
          <p:cNvPicPr preferRelativeResize="0"/>
          <p:nvPr/>
        </p:nvPicPr>
        <p:blipFill>
          <a:blip r:embed="rId5">
            <a:alphaModFix/>
          </a:blip>
          <a:stretch>
            <a:fillRect/>
          </a:stretch>
        </p:blipFill>
        <p:spPr>
          <a:xfrm>
            <a:off x="413325" y="1381550"/>
            <a:ext cx="1421700" cy="609300"/>
          </a:xfrm>
          <a:prstGeom prst="rect">
            <a:avLst/>
          </a:prstGeom>
          <a:noFill/>
          <a:ln>
            <a:noFill/>
          </a:ln>
        </p:spPr>
      </p:pic>
      <p:pic>
        <p:nvPicPr>
          <p:cNvPr id="159" name="Google Shape;159;p24"/>
          <p:cNvPicPr preferRelativeResize="0"/>
          <p:nvPr/>
        </p:nvPicPr>
        <p:blipFill>
          <a:blip r:embed="rId6">
            <a:alphaModFix/>
          </a:blip>
          <a:stretch>
            <a:fillRect/>
          </a:stretch>
        </p:blipFill>
        <p:spPr>
          <a:xfrm>
            <a:off x="301549" y="2201376"/>
            <a:ext cx="1421699" cy="7108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p:nvPr/>
        </p:nvSpPr>
        <p:spPr>
          <a:xfrm>
            <a:off x="2183700" y="189200"/>
            <a:ext cx="4512000" cy="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5" name="Google Shape;165;p25"/>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166" name="Google Shape;166;p25"/>
          <p:cNvSpPr txBox="1"/>
          <p:nvPr/>
        </p:nvSpPr>
        <p:spPr>
          <a:xfrm>
            <a:off x="1557175" y="297950"/>
            <a:ext cx="55242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Competitive Advantage</a:t>
            </a:r>
            <a:endParaRPr sz="2300">
              <a:solidFill>
                <a:schemeClr val="lt1"/>
              </a:solidFill>
              <a:latin typeface="Open Sans"/>
              <a:ea typeface="Open Sans"/>
              <a:cs typeface="Open Sans"/>
              <a:sym typeface="Open Sans"/>
            </a:endParaRPr>
          </a:p>
        </p:txBody>
      </p:sp>
      <p:sp>
        <p:nvSpPr>
          <p:cNvPr id="167" name="Google Shape;167;p25"/>
          <p:cNvSpPr txBox="1"/>
          <p:nvPr/>
        </p:nvSpPr>
        <p:spPr>
          <a:xfrm>
            <a:off x="445200" y="1003450"/>
            <a:ext cx="8253600" cy="3788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Georgia"/>
              <a:buChar char="●"/>
            </a:pPr>
            <a:r>
              <a:rPr b="1" lang="en" sz="1700">
                <a:solidFill>
                  <a:schemeClr val="dk1"/>
                </a:solidFill>
                <a:highlight>
                  <a:schemeClr val="lt1"/>
                </a:highlight>
                <a:latin typeface="Georgia"/>
                <a:ea typeface="Georgia"/>
                <a:cs typeface="Georgia"/>
                <a:sym typeface="Georgia"/>
              </a:rPr>
              <a:t>Focus on Cold Brew:</a:t>
            </a:r>
            <a:r>
              <a:rPr lang="en" sz="1700">
                <a:solidFill>
                  <a:schemeClr val="dk1"/>
                </a:solidFill>
                <a:highlight>
                  <a:schemeClr val="lt1"/>
                </a:highlight>
                <a:latin typeface="Georgia"/>
                <a:ea typeface="Georgia"/>
                <a:cs typeface="Georgia"/>
                <a:sym typeface="Georgia"/>
              </a:rPr>
              <a:t> Sleepy Owl's Cold brew coffee has gained popularity due to its smoother, less acidic taste, making it appealing to a wide range of consumers, including those with sensitive stomach .</a:t>
            </a:r>
            <a:endParaRPr sz="1700">
              <a:solidFill>
                <a:schemeClr val="dk1"/>
              </a:solidFill>
              <a:highlight>
                <a:schemeClr val="lt1"/>
              </a:highlight>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highlight>
                <a:schemeClr val="lt1"/>
              </a:highlight>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b="1" lang="en" sz="1700">
                <a:solidFill>
                  <a:schemeClr val="dk1"/>
                </a:solidFill>
                <a:highlight>
                  <a:schemeClr val="lt1"/>
                </a:highlight>
                <a:latin typeface="Georgia"/>
                <a:ea typeface="Georgia"/>
                <a:cs typeface="Georgia"/>
                <a:sym typeface="Georgia"/>
              </a:rPr>
              <a:t>Convenience </a:t>
            </a:r>
            <a:r>
              <a:rPr lang="en" sz="1700">
                <a:solidFill>
                  <a:schemeClr val="dk1"/>
                </a:solidFill>
                <a:highlight>
                  <a:schemeClr val="lt1"/>
                </a:highlight>
                <a:latin typeface="Georgia"/>
                <a:ea typeface="Georgia"/>
                <a:cs typeface="Georgia"/>
                <a:sym typeface="Georgia"/>
              </a:rPr>
              <a:t>: Sleepy Owl's ready-to-drink cold brew bottles and DIY cold brew packs offer convenience and flexibility to consumers with busy lifestyles. Customer reviews frequently mention the convenience of Sleepy Owl's products, especially for on-the-go consumption .</a:t>
            </a:r>
            <a:endParaRPr sz="1700">
              <a:solidFill>
                <a:schemeClr val="dk1"/>
              </a:solidFill>
              <a:highlight>
                <a:schemeClr val="lt1"/>
              </a:highlight>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highlight>
                <a:schemeClr val="lt1"/>
              </a:highlight>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b="1" lang="en" sz="1700">
                <a:solidFill>
                  <a:schemeClr val="dk1"/>
                </a:solidFill>
                <a:highlight>
                  <a:schemeClr val="lt1"/>
                </a:highlight>
                <a:latin typeface="Georgia"/>
                <a:ea typeface="Georgia"/>
                <a:cs typeface="Georgia"/>
                <a:sym typeface="Georgia"/>
              </a:rPr>
              <a:t>Eco-Friendly Packaging</a:t>
            </a:r>
            <a:r>
              <a:rPr lang="en" sz="1700">
                <a:solidFill>
                  <a:schemeClr val="dk1"/>
                </a:solidFill>
                <a:highlight>
                  <a:schemeClr val="lt1"/>
                </a:highlight>
                <a:latin typeface="Georgia"/>
                <a:ea typeface="Georgia"/>
                <a:cs typeface="Georgia"/>
                <a:sym typeface="Georgia"/>
              </a:rPr>
              <a:t>: Positive market feedback often commends Sleepy Owl for its eco-friendly practices, contributing to its positive brand image and customer loyalty.</a:t>
            </a:r>
            <a:endParaRPr sz="1700">
              <a:solidFill>
                <a:schemeClr val="dk1"/>
              </a:solidFill>
              <a:highlight>
                <a:schemeClr val="lt1"/>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p:nvPr/>
        </p:nvSpPr>
        <p:spPr>
          <a:xfrm>
            <a:off x="1315725" y="189200"/>
            <a:ext cx="6047700" cy="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3" name="Google Shape;173;p26"/>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174" name="Google Shape;174;p26"/>
          <p:cNvSpPr txBox="1"/>
          <p:nvPr/>
        </p:nvSpPr>
        <p:spPr>
          <a:xfrm>
            <a:off x="1597300" y="287000"/>
            <a:ext cx="55242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Identifying Existing Target Audience</a:t>
            </a:r>
            <a:endParaRPr sz="2300">
              <a:solidFill>
                <a:schemeClr val="lt1"/>
              </a:solidFill>
              <a:latin typeface="Open Sans"/>
              <a:ea typeface="Open Sans"/>
              <a:cs typeface="Open Sans"/>
              <a:sym typeface="Open Sans"/>
            </a:endParaRPr>
          </a:p>
        </p:txBody>
      </p:sp>
      <p:pic>
        <p:nvPicPr>
          <p:cNvPr id="175" name="Google Shape;175;p26" title="Sleepy Owl Coffee - You've Got Taste, Friend.">
            <a:hlinkClick r:id="rId3"/>
          </p:cNvPr>
          <p:cNvPicPr preferRelativeResize="0"/>
          <p:nvPr/>
        </p:nvPicPr>
        <p:blipFill>
          <a:blip r:embed="rId4">
            <a:alphaModFix/>
          </a:blip>
          <a:stretch>
            <a:fillRect/>
          </a:stretch>
        </p:blipFill>
        <p:spPr>
          <a:xfrm>
            <a:off x="1597300" y="1310388"/>
            <a:ext cx="5524200" cy="310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181" name="Google Shape;181;p27"/>
          <p:cNvSpPr txBox="1"/>
          <p:nvPr/>
        </p:nvSpPr>
        <p:spPr>
          <a:xfrm>
            <a:off x="94150" y="1095300"/>
            <a:ext cx="8891100" cy="37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solidFill>
                <a:schemeClr val="dk1"/>
              </a:solidFill>
              <a:latin typeface="Georgia"/>
              <a:ea typeface="Georgia"/>
              <a:cs typeface="Georgia"/>
              <a:sym typeface="Georgia"/>
            </a:endParaRPr>
          </a:p>
          <a:p>
            <a:pPr indent="-298450" lvl="0" marL="457200" rtl="0" algn="l">
              <a:lnSpc>
                <a:spcPct val="115000"/>
              </a:lnSpc>
              <a:spcBef>
                <a:spcPts val="1200"/>
              </a:spcBef>
              <a:spcAft>
                <a:spcPts val="0"/>
              </a:spcAft>
              <a:buClr>
                <a:schemeClr val="dk1"/>
              </a:buClr>
              <a:buSzPts val="1100"/>
              <a:buChar char="●"/>
            </a:pPr>
            <a:r>
              <a:rPr b="1" lang="en" sz="1700">
                <a:solidFill>
                  <a:schemeClr val="dk1"/>
                </a:solidFill>
                <a:latin typeface="Georgia"/>
                <a:ea typeface="Georgia"/>
                <a:cs typeface="Georgia"/>
                <a:sym typeface="Georgia"/>
              </a:rPr>
              <a:t>Demographic</a:t>
            </a:r>
            <a:r>
              <a:rPr lang="en" sz="1700">
                <a:solidFill>
                  <a:schemeClr val="dk1"/>
                </a:solidFill>
                <a:latin typeface="Georgia"/>
                <a:ea typeface="Georgia"/>
                <a:cs typeface="Georgia"/>
                <a:sym typeface="Georgia"/>
              </a:rPr>
              <a:t>: The target audience consists of </a:t>
            </a:r>
            <a:r>
              <a:rPr lang="en" sz="1700">
                <a:solidFill>
                  <a:schemeClr val="dk1"/>
                </a:solidFill>
                <a:latin typeface="Georgia"/>
                <a:ea typeface="Georgia"/>
                <a:cs typeface="Georgia"/>
                <a:sym typeface="Georgia"/>
              </a:rPr>
              <a:t>urban millennials and coffee enthusiasts .  Sleepy Owl targets the 24-30 year-old first-time coffee drinker who has just started earning and associating with brands </a:t>
            </a:r>
            <a:r>
              <a:rPr lang="en" sz="1700">
                <a:solidFill>
                  <a:schemeClr val="dk1"/>
                </a:solidFill>
                <a:latin typeface="Georgia"/>
                <a:ea typeface="Georgia"/>
                <a:cs typeface="Georgia"/>
                <a:sym typeface="Georgia"/>
              </a:rPr>
              <a:t>.</a:t>
            </a:r>
            <a:endParaRPr sz="17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Char char="●"/>
            </a:pPr>
            <a:r>
              <a:rPr b="1" lang="en" sz="1700">
                <a:solidFill>
                  <a:schemeClr val="dk1"/>
                </a:solidFill>
                <a:latin typeface="Georgia"/>
                <a:ea typeface="Georgia"/>
                <a:cs typeface="Georgia"/>
                <a:sym typeface="Georgia"/>
              </a:rPr>
              <a:t>Psychographic</a:t>
            </a:r>
            <a:r>
              <a:rPr lang="en" sz="1700">
                <a:solidFill>
                  <a:schemeClr val="dk1"/>
                </a:solidFill>
                <a:latin typeface="Georgia"/>
                <a:ea typeface="Georgia"/>
                <a:cs typeface="Georgia"/>
                <a:sym typeface="Georgia"/>
              </a:rPr>
              <a:t>: Sleepy Owl customers lead busy lifestyles, balancing work, studies, or other commitments. They appreciate convenience and seek products that fit seamlessly into their daily routines. Additionally, they value moments of relaxation and enjoy incorporating coffee breaks into their schedules . </a:t>
            </a:r>
            <a:endParaRPr sz="17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Char char="●"/>
            </a:pPr>
            <a:r>
              <a:rPr b="1" lang="en" sz="1700">
                <a:solidFill>
                  <a:schemeClr val="dk1"/>
                </a:solidFill>
                <a:latin typeface="Georgia"/>
                <a:ea typeface="Georgia"/>
                <a:cs typeface="Georgia"/>
                <a:sym typeface="Georgia"/>
              </a:rPr>
              <a:t>Behavioral</a:t>
            </a:r>
            <a:r>
              <a:rPr lang="en" sz="1700">
                <a:solidFill>
                  <a:schemeClr val="dk1"/>
                </a:solidFill>
                <a:latin typeface="Georgia"/>
                <a:ea typeface="Georgia"/>
                <a:cs typeface="Georgia"/>
                <a:sym typeface="Georgia"/>
              </a:rPr>
              <a:t>: Sleepy Owl's customers have regular and consistent consumption pattern, incorporating coffee into their daily routines. They are frequent purchasers of Sleepy Owl products, either through online orders or visits to cafes and retail outlets </a:t>
            </a:r>
            <a:endParaRPr sz="1700">
              <a:solidFill>
                <a:schemeClr val="dk1"/>
              </a:solidFill>
              <a:latin typeface="Georgia"/>
              <a:ea typeface="Georgia"/>
              <a:cs typeface="Georgia"/>
              <a:sym typeface="Georgia"/>
            </a:endParaRPr>
          </a:p>
          <a:p>
            <a:pPr indent="0" lvl="0" marL="0" rtl="0" algn="l">
              <a:spcBef>
                <a:spcPts val="1200"/>
              </a:spcBef>
              <a:spcAft>
                <a:spcPts val="0"/>
              </a:spcAft>
              <a:buNone/>
            </a:pPr>
            <a:r>
              <a:t/>
            </a:r>
            <a:endParaRPr sz="1700">
              <a:solidFill>
                <a:schemeClr val="dk1"/>
              </a:solidFill>
              <a:latin typeface="Georgia"/>
              <a:ea typeface="Georgia"/>
              <a:cs typeface="Georgia"/>
              <a:sym typeface="Georgia"/>
            </a:endParaRPr>
          </a:p>
        </p:txBody>
      </p:sp>
      <p:sp>
        <p:nvSpPr>
          <p:cNvPr id="182" name="Google Shape;182;p27"/>
          <p:cNvSpPr/>
          <p:nvPr/>
        </p:nvSpPr>
        <p:spPr>
          <a:xfrm>
            <a:off x="989650" y="130575"/>
            <a:ext cx="5935800" cy="7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3" name="Google Shape;183;p27"/>
          <p:cNvSpPr txBox="1"/>
          <p:nvPr/>
        </p:nvSpPr>
        <p:spPr>
          <a:xfrm>
            <a:off x="1138925" y="257100"/>
            <a:ext cx="5533800" cy="7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300">
                <a:solidFill>
                  <a:schemeClr val="lt1"/>
                </a:solidFill>
                <a:latin typeface="Open Sans"/>
                <a:ea typeface="Open Sans"/>
                <a:cs typeface="Open Sans"/>
                <a:sym typeface="Open Sans"/>
              </a:rPr>
              <a:t>Identifying Existing Target Audience</a:t>
            </a:r>
            <a:endParaRPr sz="23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23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189" name="Google Shape;189;p28"/>
          <p:cNvSpPr txBox="1"/>
          <p:nvPr/>
        </p:nvSpPr>
        <p:spPr>
          <a:xfrm>
            <a:off x="94150" y="1095300"/>
            <a:ext cx="8891100" cy="3731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sz="1700">
              <a:solidFill>
                <a:schemeClr val="dk1"/>
              </a:solidFill>
              <a:latin typeface="Georgia"/>
              <a:ea typeface="Georgia"/>
              <a:cs typeface="Georgia"/>
              <a:sym typeface="Georgia"/>
            </a:endParaRPr>
          </a:p>
          <a:p>
            <a:pPr indent="-336550" lvl="0" marL="457200" rtl="0" algn="l">
              <a:lnSpc>
                <a:spcPct val="115000"/>
              </a:lnSpc>
              <a:spcBef>
                <a:spcPts val="1200"/>
              </a:spcBef>
              <a:spcAft>
                <a:spcPts val="0"/>
              </a:spcAft>
              <a:buClr>
                <a:schemeClr val="dk1"/>
              </a:buClr>
              <a:buSzPts val="1700"/>
              <a:buFont typeface="Georgia"/>
              <a:buChar char="●"/>
            </a:pPr>
            <a:r>
              <a:rPr b="1" lang="en" sz="1700">
                <a:solidFill>
                  <a:schemeClr val="dk1"/>
                </a:solidFill>
                <a:latin typeface="Georgia"/>
                <a:ea typeface="Georgia"/>
                <a:cs typeface="Georgia"/>
                <a:sym typeface="Georgia"/>
              </a:rPr>
              <a:t>Health-Conscious Consumers</a:t>
            </a:r>
            <a:r>
              <a:rPr lang="en" sz="1700">
                <a:solidFill>
                  <a:schemeClr val="dk1"/>
                </a:solidFill>
                <a:latin typeface="Georgia"/>
                <a:ea typeface="Georgia"/>
                <a:cs typeface="Georgia"/>
                <a:sym typeface="Georgia"/>
              </a:rPr>
              <a:t>: Individuals who prioritize health and wellness may be attracted to Sleepy Owl's cold brew offerings, which are often perceived as a healthier alternative to traditional coffee due to their lower acidity . These consumers may value use of ethically sourced ingredients and eco-friendly packaging.</a:t>
            </a:r>
            <a:endParaRPr sz="17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sz="1700">
              <a:solidFill>
                <a:schemeClr val="dk1"/>
              </a:solidFill>
              <a:latin typeface="Georgia"/>
              <a:ea typeface="Georgia"/>
              <a:cs typeface="Georgia"/>
              <a:sym typeface="Georgia"/>
            </a:endParaRPr>
          </a:p>
          <a:p>
            <a:pPr indent="-336550" lvl="0" marL="457200" rtl="0" algn="l">
              <a:lnSpc>
                <a:spcPct val="115000"/>
              </a:lnSpc>
              <a:spcBef>
                <a:spcPts val="1200"/>
              </a:spcBef>
              <a:spcAft>
                <a:spcPts val="0"/>
              </a:spcAft>
              <a:buClr>
                <a:schemeClr val="dk1"/>
              </a:buClr>
              <a:buSzPts val="1700"/>
              <a:buFont typeface="Georgia"/>
              <a:buChar char="●"/>
            </a:pPr>
            <a:r>
              <a:rPr b="1" lang="en" sz="1700">
                <a:solidFill>
                  <a:schemeClr val="dk1"/>
                </a:solidFill>
                <a:latin typeface="Georgia"/>
                <a:ea typeface="Georgia"/>
                <a:cs typeface="Georgia"/>
                <a:sym typeface="Georgia"/>
              </a:rPr>
              <a:t>Professionals on Break</a:t>
            </a:r>
            <a:r>
              <a:rPr lang="en" sz="1700">
                <a:solidFill>
                  <a:schemeClr val="dk1"/>
                </a:solidFill>
                <a:latin typeface="Georgia"/>
                <a:ea typeface="Georgia"/>
                <a:cs typeface="Georgia"/>
                <a:sym typeface="Georgia"/>
              </a:rPr>
              <a:t>: Employees from nearby offices or businesses who visit shopping malls during their lunch breaks or coffee breaks. These professionals may seek a refreshing pick-me-up from Sleepy Owl Coffee to help them recharge and stay focused throughout the day.</a:t>
            </a:r>
            <a:endParaRPr sz="1700">
              <a:solidFill>
                <a:schemeClr val="dk1"/>
              </a:solidFill>
              <a:latin typeface="Georgia"/>
              <a:ea typeface="Georgia"/>
              <a:cs typeface="Georgia"/>
              <a:sym typeface="Georgia"/>
            </a:endParaRPr>
          </a:p>
        </p:txBody>
      </p:sp>
      <p:sp>
        <p:nvSpPr>
          <p:cNvPr id="190" name="Google Shape;190;p28"/>
          <p:cNvSpPr/>
          <p:nvPr/>
        </p:nvSpPr>
        <p:spPr>
          <a:xfrm>
            <a:off x="989650" y="130575"/>
            <a:ext cx="5935800" cy="7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1" name="Google Shape;191;p28"/>
          <p:cNvSpPr txBox="1"/>
          <p:nvPr/>
        </p:nvSpPr>
        <p:spPr>
          <a:xfrm>
            <a:off x="1138925" y="257100"/>
            <a:ext cx="5533800" cy="7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Other Potential Target Audiences</a:t>
            </a:r>
            <a:endParaRPr sz="23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23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p:nvPr/>
        </p:nvSpPr>
        <p:spPr>
          <a:xfrm>
            <a:off x="1954075" y="189200"/>
            <a:ext cx="4753200" cy="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7" name="Google Shape;197;p29"/>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198" name="Google Shape;198;p29"/>
          <p:cNvSpPr txBox="1"/>
          <p:nvPr/>
        </p:nvSpPr>
        <p:spPr>
          <a:xfrm>
            <a:off x="1557175" y="297950"/>
            <a:ext cx="55242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Creative Product Idea</a:t>
            </a:r>
            <a:endParaRPr sz="2300">
              <a:solidFill>
                <a:schemeClr val="lt1"/>
              </a:solidFill>
              <a:latin typeface="Open Sans"/>
              <a:ea typeface="Open Sans"/>
              <a:cs typeface="Open Sans"/>
              <a:sym typeface="Open Sans"/>
            </a:endParaRPr>
          </a:p>
        </p:txBody>
      </p:sp>
      <p:sp>
        <p:nvSpPr>
          <p:cNvPr id="199" name="Google Shape;199;p29"/>
          <p:cNvSpPr txBox="1"/>
          <p:nvPr/>
        </p:nvSpPr>
        <p:spPr>
          <a:xfrm>
            <a:off x="445200" y="1003450"/>
            <a:ext cx="8253600" cy="3754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There is a growing demand for affordable and convenient coffee solutions, especially among budget-conscious consumers or those who are new to specialty coffee. </a:t>
            </a:r>
            <a:r>
              <a:rPr b="1" lang="en" sz="1700">
                <a:solidFill>
                  <a:schemeClr val="dk1"/>
                </a:solidFill>
                <a:latin typeface="Georgia"/>
                <a:ea typeface="Georgia"/>
                <a:cs typeface="Georgia"/>
                <a:sym typeface="Georgia"/>
              </a:rPr>
              <a:t>Introducing a Budget Mini Pouch Mix</a:t>
            </a:r>
            <a:r>
              <a:rPr lang="en" sz="1700">
                <a:solidFill>
                  <a:schemeClr val="dk1"/>
                </a:solidFill>
                <a:latin typeface="Georgia"/>
                <a:ea typeface="Georgia"/>
                <a:cs typeface="Georgia"/>
                <a:sym typeface="Georgia"/>
              </a:rPr>
              <a:t> would align with this trend, offering a cost-effective option for consumers to enjoy Sleepy Owl's cold brew at home.</a:t>
            </a:r>
            <a:endParaRPr sz="17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Despite being a budget-friendly option, the Budget Mini Pouch Mix would maintain Sleepy Owl's commitment to quality and taste. The mix would be made using the same high-quality, ethically sourced coffee beans and crafted with the same attention to detail as Sleepy Owl's premium offerings</a:t>
            </a:r>
            <a:endParaRPr sz="17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By offering a Budget Mini Pouch Mix, Sleepy Owl demonstrates its willingness to adapt to needs of its customers. This fosters brand loyalty and trust, as consumers appreciate a brand provides solutions that meet their needs.</a:t>
            </a:r>
            <a:endParaRPr sz="1700">
              <a:solidFill>
                <a:schemeClr val="dk1"/>
              </a:solidFill>
              <a:latin typeface="Georgia"/>
              <a:ea typeface="Georgia"/>
              <a:cs typeface="Georgia"/>
              <a:sym typeface="Georgia"/>
            </a:endParaRPr>
          </a:p>
          <a:p>
            <a:pPr indent="0" lvl="0" marL="0" rtl="0" algn="l">
              <a:spcBef>
                <a:spcPts val="0"/>
              </a:spcBef>
              <a:spcAft>
                <a:spcPts val="0"/>
              </a:spcAft>
              <a:buNone/>
            </a:pPr>
            <a:r>
              <a:t/>
            </a:r>
            <a:endParaRPr sz="1700">
              <a:solidFill>
                <a:schemeClr val="dk1"/>
              </a:solidFill>
              <a:latin typeface="Georgia"/>
              <a:ea typeface="Georgia"/>
              <a:cs typeface="Georgia"/>
              <a:sym typeface="Georgia"/>
            </a:endParaRPr>
          </a:p>
          <a:p>
            <a:pPr indent="0" lvl="0" marL="0" rtl="0" algn="l">
              <a:spcBef>
                <a:spcPts val="0"/>
              </a:spcBef>
              <a:spcAft>
                <a:spcPts val="0"/>
              </a:spcAft>
              <a:buNone/>
            </a:pPr>
            <a:r>
              <a:t/>
            </a:r>
            <a:endParaRPr sz="1700">
              <a:solidFill>
                <a:schemeClr val="dk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p:nvPr/>
        </p:nvSpPr>
        <p:spPr>
          <a:xfrm>
            <a:off x="1954075" y="189200"/>
            <a:ext cx="4753200" cy="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05" name="Google Shape;205;p30"/>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206" name="Google Shape;206;p30"/>
          <p:cNvSpPr txBox="1"/>
          <p:nvPr/>
        </p:nvSpPr>
        <p:spPr>
          <a:xfrm>
            <a:off x="1557175" y="297950"/>
            <a:ext cx="55242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2300">
              <a:solidFill>
                <a:schemeClr val="lt1"/>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n" sz="2300">
                <a:solidFill>
                  <a:schemeClr val="lt1"/>
                </a:solidFill>
                <a:latin typeface="Open Sans"/>
                <a:ea typeface="Open Sans"/>
                <a:cs typeface="Open Sans"/>
                <a:sym typeface="Open Sans"/>
              </a:rPr>
              <a:t>Target Group Strategy (STP)</a:t>
            </a:r>
            <a:endParaRPr sz="2300">
              <a:solidFill>
                <a:schemeClr val="lt1"/>
              </a:solidFill>
              <a:latin typeface="Open Sans"/>
              <a:ea typeface="Open Sans"/>
              <a:cs typeface="Open Sans"/>
              <a:sym typeface="Open Sans"/>
            </a:endParaRPr>
          </a:p>
          <a:p>
            <a:pPr indent="0" lvl="0" marL="0" rtl="0" algn="ctr">
              <a:spcBef>
                <a:spcPts val="0"/>
              </a:spcBef>
              <a:spcAft>
                <a:spcPts val="0"/>
              </a:spcAft>
              <a:buNone/>
            </a:pPr>
            <a:r>
              <a:t/>
            </a:r>
            <a:endParaRPr sz="2300">
              <a:solidFill>
                <a:schemeClr val="lt1"/>
              </a:solidFill>
              <a:latin typeface="Open Sans"/>
              <a:ea typeface="Open Sans"/>
              <a:cs typeface="Open Sans"/>
              <a:sym typeface="Open Sans"/>
            </a:endParaRPr>
          </a:p>
        </p:txBody>
      </p:sp>
      <p:sp>
        <p:nvSpPr>
          <p:cNvPr id="207" name="Google Shape;207;p30"/>
          <p:cNvSpPr txBox="1"/>
          <p:nvPr/>
        </p:nvSpPr>
        <p:spPr>
          <a:xfrm>
            <a:off x="453600" y="1034700"/>
            <a:ext cx="8236800" cy="19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Georgia"/>
                <a:ea typeface="Georgia"/>
                <a:cs typeface="Georgia"/>
                <a:sym typeface="Georgia"/>
              </a:rPr>
              <a:t>New Target Group: Budget-Conscious Coffee Enthusiasts</a:t>
            </a:r>
            <a:endParaRPr b="1" sz="1700">
              <a:solidFill>
                <a:schemeClr val="dk1"/>
              </a:solidFill>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lang="en" sz="1700" u="sng">
                <a:solidFill>
                  <a:schemeClr val="dk1"/>
                </a:solidFill>
                <a:latin typeface="Georgia"/>
                <a:ea typeface="Georgia"/>
                <a:cs typeface="Georgia"/>
                <a:sym typeface="Georgia"/>
              </a:rPr>
              <a:t>Demographics</a:t>
            </a:r>
            <a:r>
              <a:rPr lang="en" sz="1700">
                <a:solidFill>
                  <a:schemeClr val="dk1"/>
                </a:solidFill>
                <a:latin typeface="Georgia"/>
                <a:ea typeface="Georgia"/>
                <a:cs typeface="Georgia"/>
                <a:sym typeface="Georgia"/>
              </a:rPr>
              <a:t>: Primarily young adults aged 18 to 30, moderate income levels, urban and suburban dwellers.</a:t>
            </a:r>
            <a:endParaRPr sz="1700">
              <a:solidFill>
                <a:schemeClr val="dk1"/>
              </a:solidFill>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lang="en" sz="1700" u="sng">
                <a:solidFill>
                  <a:schemeClr val="dk1"/>
                </a:solidFill>
                <a:latin typeface="Georgia"/>
                <a:ea typeface="Georgia"/>
                <a:cs typeface="Georgia"/>
                <a:sym typeface="Georgia"/>
              </a:rPr>
              <a:t>Psychographics</a:t>
            </a:r>
            <a:r>
              <a:rPr lang="en" sz="1700">
                <a:solidFill>
                  <a:schemeClr val="dk1"/>
                </a:solidFill>
                <a:latin typeface="Georgia"/>
                <a:ea typeface="Georgia"/>
                <a:cs typeface="Georgia"/>
                <a:sym typeface="Georgia"/>
              </a:rPr>
              <a:t>: Value-conscious consumers seeking affordability without compromising quality, appreciate simplicity and authenticity.</a:t>
            </a:r>
            <a:endParaRPr sz="1700">
              <a:solidFill>
                <a:schemeClr val="dk1"/>
              </a:solidFill>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lang="en" sz="1700" u="sng">
                <a:solidFill>
                  <a:schemeClr val="dk1"/>
                </a:solidFill>
                <a:latin typeface="Georgia"/>
                <a:ea typeface="Georgia"/>
                <a:cs typeface="Georgia"/>
                <a:sym typeface="Georgia"/>
              </a:rPr>
              <a:t>Behavioral Traits</a:t>
            </a:r>
            <a:r>
              <a:rPr lang="en" sz="1700">
                <a:solidFill>
                  <a:schemeClr val="dk1"/>
                </a:solidFill>
                <a:latin typeface="Georgia"/>
                <a:ea typeface="Georgia"/>
                <a:cs typeface="Georgia"/>
                <a:sym typeface="Georgia"/>
              </a:rPr>
              <a:t>: Regular coffee drinkers, prioritize value for money, willing to try new brands for affordability.</a:t>
            </a:r>
            <a:endParaRPr sz="17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latin typeface="Georgia"/>
              <a:ea typeface="Georgia"/>
              <a:cs typeface="Georgia"/>
              <a:sym typeface="Georgia"/>
            </a:endParaRPr>
          </a:p>
        </p:txBody>
      </p:sp>
      <p:pic>
        <p:nvPicPr>
          <p:cNvPr id="208" name="Google Shape;208;p30"/>
          <p:cNvPicPr preferRelativeResize="0"/>
          <p:nvPr/>
        </p:nvPicPr>
        <p:blipFill>
          <a:blip r:embed="rId3">
            <a:alphaModFix/>
          </a:blip>
          <a:stretch>
            <a:fillRect/>
          </a:stretch>
        </p:blipFill>
        <p:spPr>
          <a:xfrm>
            <a:off x="387620" y="189200"/>
            <a:ext cx="1268251" cy="845500"/>
          </a:xfrm>
          <a:prstGeom prst="rect">
            <a:avLst/>
          </a:prstGeom>
          <a:noFill/>
          <a:ln>
            <a:noFill/>
          </a:ln>
        </p:spPr>
      </p:pic>
      <p:sp>
        <p:nvSpPr>
          <p:cNvPr id="209" name="Google Shape;209;p30"/>
          <p:cNvSpPr txBox="1"/>
          <p:nvPr/>
        </p:nvSpPr>
        <p:spPr>
          <a:xfrm>
            <a:off x="495975" y="3070025"/>
            <a:ext cx="8208900" cy="1836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Georgia"/>
              <a:buChar char="❖"/>
            </a:pPr>
            <a:r>
              <a:rPr b="1" lang="en" sz="1500">
                <a:solidFill>
                  <a:schemeClr val="dk1"/>
                </a:solidFill>
                <a:latin typeface="Georgia"/>
                <a:ea typeface="Georgia"/>
                <a:cs typeface="Georgia"/>
                <a:sym typeface="Georgia"/>
              </a:rPr>
              <a:t>Alignment with Brand Values</a:t>
            </a:r>
            <a:r>
              <a:rPr lang="en" sz="1500">
                <a:solidFill>
                  <a:schemeClr val="dk1"/>
                </a:solidFill>
                <a:latin typeface="Georgia"/>
                <a:ea typeface="Georgia"/>
                <a:cs typeface="Georgia"/>
                <a:sym typeface="Georgia"/>
              </a:rPr>
              <a:t>:  Sleepy Owl's commitment to quality and authenticity aligns with the needs of budget-conscious consumers seeking affordable yet premium coffee options .</a:t>
            </a:r>
            <a:endParaRPr sz="1500">
              <a:solidFill>
                <a:schemeClr val="dk1"/>
              </a:solidFill>
              <a:latin typeface="Georgia"/>
              <a:ea typeface="Georgia"/>
              <a:cs typeface="Georgia"/>
              <a:sym typeface="Georgia"/>
            </a:endParaRPr>
          </a:p>
          <a:p>
            <a:pPr indent="-323850" lvl="0" marL="457200" rtl="0" algn="l">
              <a:spcBef>
                <a:spcPts val="0"/>
              </a:spcBef>
              <a:spcAft>
                <a:spcPts val="0"/>
              </a:spcAft>
              <a:buClr>
                <a:schemeClr val="dk1"/>
              </a:buClr>
              <a:buSzPts val="1500"/>
              <a:buFont typeface="Georgia"/>
              <a:buChar char="❖"/>
            </a:pPr>
            <a:r>
              <a:rPr b="1" lang="en" sz="1500">
                <a:solidFill>
                  <a:schemeClr val="dk1"/>
                </a:solidFill>
                <a:latin typeface="Georgia"/>
                <a:ea typeface="Georgia"/>
                <a:cs typeface="Georgia"/>
                <a:sym typeface="Georgia"/>
              </a:rPr>
              <a:t>Positioning Strategy</a:t>
            </a:r>
            <a:r>
              <a:rPr lang="en" sz="1500">
                <a:solidFill>
                  <a:schemeClr val="dk1"/>
                </a:solidFill>
                <a:latin typeface="Georgia"/>
                <a:ea typeface="Georgia"/>
                <a:cs typeface="Georgia"/>
                <a:sym typeface="Georgia"/>
              </a:rPr>
              <a:t>: Position Sleepy Owl as the affordable luxury coffee brand, emphasizing quality without the premium price tag through targeted marketing campaigns, value bundle offers, and partnerships with budget-friendly retailers.</a:t>
            </a:r>
            <a:endParaRPr sz="15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5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500">
              <a:solidFill>
                <a:schemeClr val="dk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p:nvPr/>
        </p:nvSpPr>
        <p:spPr>
          <a:xfrm>
            <a:off x="805975" y="102350"/>
            <a:ext cx="6681900" cy="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5" name="Google Shape;215;p31"/>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216" name="Google Shape;216;p31"/>
          <p:cNvSpPr txBox="1"/>
          <p:nvPr/>
        </p:nvSpPr>
        <p:spPr>
          <a:xfrm>
            <a:off x="937975" y="200150"/>
            <a:ext cx="64179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Anticipating Challenges, Impact, Solutions</a:t>
            </a:r>
            <a:endParaRPr sz="2300">
              <a:solidFill>
                <a:schemeClr val="lt1"/>
              </a:solidFill>
              <a:latin typeface="Open Sans"/>
              <a:ea typeface="Open Sans"/>
              <a:cs typeface="Open Sans"/>
              <a:sym typeface="Open Sans"/>
            </a:endParaRPr>
          </a:p>
        </p:txBody>
      </p:sp>
      <p:sp>
        <p:nvSpPr>
          <p:cNvPr id="217" name="Google Shape;217;p31"/>
          <p:cNvSpPr txBox="1"/>
          <p:nvPr/>
        </p:nvSpPr>
        <p:spPr>
          <a:xfrm>
            <a:off x="445200" y="877150"/>
            <a:ext cx="8253600" cy="3984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700">
                <a:solidFill>
                  <a:schemeClr val="dk1"/>
                </a:solidFill>
                <a:latin typeface="Georgia"/>
                <a:ea typeface="Georgia"/>
                <a:cs typeface="Georgia"/>
                <a:sym typeface="Georgia"/>
              </a:rPr>
              <a:t>1. Increased Competition</a:t>
            </a:r>
            <a:r>
              <a:rPr lang="en" sz="1700">
                <a:solidFill>
                  <a:schemeClr val="dk1"/>
                </a:solidFill>
                <a:latin typeface="Georgia"/>
                <a:ea typeface="Georgia"/>
                <a:cs typeface="Georgia"/>
                <a:sym typeface="Georgia"/>
              </a:rPr>
              <a:t>:  Competing brands may also target           budget-conscious consumers, intensifying competition. This could lead to pricing pressures and reduced profit margins.</a:t>
            </a:r>
            <a:endParaRPr sz="170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100"/>
              <a:buFont typeface="Arial"/>
              <a:buNone/>
            </a:pPr>
            <a:r>
              <a:t/>
            </a:r>
            <a:endParaRPr sz="1700">
              <a:solidFill>
                <a:schemeClr val="dk1"/>
              </a:solidFill>
              <a:latin typeface="Georgia"/>
              <a:ea typeface="Georgia"/>
              <a:cs typeface="Georgia"/>
              <a:sym typeface="Georgia"/>
            </a:endParaRPr>
          </a:p>
          <a:p>
            <a:pPr indent="0" lvl="0" marL="457200" rtl="0" algn="l">
              <a:spcBef>
                <a:spcPts val="0"/>
              </a:spcBef>
              <a:spcAft>
                <a:spcPts val="0"/>
              </a:spcAft>
              <a:buNone/>
            </a:pPr>
            <a:r>
              <a:rPr b="1" lang="en" sz="1700" u="sng">
                <a:solidFill>
                  <a:schemeClr val="dk1"/>
                </a:solidFill>
                <a:latin typeface="Georgia"/>
                <a:ea typeface="Georgia"/>
                <a:cs typeface="Georgia"/>
                <a:sym typeface="Georgia"/>
              </a:rPr>
              <a:t>Solution</a:t>
            </a:r>
            <a:r>
              <a:rPr lang="en" sz="1700">
                <a:solidFill>
                  <a:schemeClr val="dk1"/>
                </a:solidFill>
                <a:latin typeface="Georgia"/>
                <a:ea typeface="Georgia"/>
                <a:cs typeface="Georgia"/>
                <a:sym typeface="Georgia"/>
              </a:rPr>
              <a:t>: Focus on differentiation through unique value propositions, such as superior quality, sustainability, and brand authenticity, to stand out </a:t>
            </a:r>
            <a:endParaRPr sz="17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latin typeface="Georgia"/>
              <a:ea typeface="Georgia"/>
              <a:cs typeface="Georgia"/>
              <a:sym typeface="Georgia"/>
            </a:endParaRPr>
          </a:p>
          <a:p>
            <a:pPr indent="0" lvl="0" marL="457200" rtl="0" algn="l">
              <a:spcBef>
                <a:spcPts val="0"/>
              </a:spcBef>
              <a:spcAft>
                <a:spcPts val="0"/>
              </a:spcAft>
              <a:buNone/>
            </a:pPr>
            <a:r>
              <a:rPr b="1" lang="en" sz="1700">
                <a:solidFill>
                  <a:schemeClr val="dk1"/>
                </a:solidFill>
                <a:latin typeface="Georgia"/>
                <a:ea typeface="Georgia"/>
                <a:cs typeface="Georgia"/>
                <a:sym typeface="Georgia"/>
              </a:rPr>
              <a:t>2. Consumer Perception:  </a:t>
            </a:r>
            <a:r>
              <a:rPr lang="en" sz="1700">
                <a:solidFill>
                  <a:schemeClr val="dk1"/>
                </a:solidFill>
                <a:latin typeface="Georgia"/>
                <a:ea typeface="Georgia"/>
                <a:cs typeface="Georgia"/>
                <a:sym typeface="Georgia"/>
              </a:rPr>
              <a:t>Budget-conscious initiatives may unintentionally signal lower quality to consumers. This could erode brand equity and undermine Sleepy Owl's premium image.</a:t>
            </a:r>
            <a:endParaRPr sz="17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100"/>
              <a:buFont typeface="Arial"/>
              <a:buNone/>
            </a:pPr>
            <a:r>
              <a:rPr b="1" lang="en" sz="1700" u="sng">
                <a:solidFill>
                  <a:schemeClr val="dk1"/>
                </a:solidFill>
                <a:latin typeface="Georgia"/>
                <a:ea typeface="Georgia"/>
                <a:cs typeface="Georgia"/>
                <a:sym typeface="Georgia"/>
              </a:rPr>
              <a:t>Solution</a:t>
            </a:r>
            <a:r>
              <a:rPr lang="en" sz="1700">
                <a:solidFill>
                  <a:schemeClr val="dk1"/>
                </a:solidFill>
                <a:latin typeface="Georgia"/>
                <a:ea typeface="Georgia"/>
                <a:cs typeface="Georgia"/>
                <a:sym typeface="Georgia"/>
              </a:rPr>
              <a:t>: Communicate the value proposition effectively, highlighting the brand's commitment to quality and sustainability, even within budget-friendly offerings through special marketing campaigns and storytelling personalized ads . </a:t>
            </a:r>
            <a:endParaRPr sz="17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nvSpPr>
        <p:spPr>
          <a:xfrm>
            <a:off x="2817150" y="91350"/>
            <a:ext cx="3509700" cy="63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Brand Overview</a:t>
            </a:r>
            <a:endParaRPr sz="2600">
              <a:solidFill>
                <a:schemeClr val="lt1"/>
              </a:solidFill>
              <a:latin typeface="Open Sans"/>
              <a:ea typeface="Open Sans"/>
              <a:cs typeface="Open Sans"/>
              <a:sym typeface="Open Sans"/>
            </a:endParaRPr>
          </a:p>
        </p:txBody>
      </p:sp>
      <p:pic>
        <p:nvPicPr>
          <p:cNvPr id="70" name="Google Shape;70;p14"/>
          <p:cNvPicPr preferRelativeResize="0"/>
          <p:nvPr/>
        </p:nvPicPr>
        <p:blipFill>
          <a:blip r:embed="rId3">
            <a:alphaModFix/>
          </a:blip>
          <a:stretch>
            <a:fillRect/>
          </a:stretch>
        </p:blipFill>
        <p:spPr>
          <a:xfrm>
            <a:off x="307150" y="1224200"/>
            <a:ext cx="2510001" cy="2510001"/>
          </a:xfrm>
          <a:prstGeom prst="rect">
            <a:avLst/>
          </a:prstGeom>
          <a:noFill/>
          <a:ln>
            <a:noFill/>
          </a:ln>
        </p:spPr>
      </p:pic>
      <p:sp>
        <p:nvSpPr>
          <p:cNvPr id="71" name="Google Shape;71;p14"/>
          <p:cNvSpPr txBox="1"/>
          <p:nvPr/>
        </p:nvSpPr>
        <p:spPr>
          <a:xfrm>
            <a:off x="3199200" y="1613725"/>
            <a:ext cx="5654700" cy="18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700">
                <a:solidFill>
                  <a:schemeClr val="dk1"/>
                </a:solidFill>
                <a:latin typeface="Georgia"/>
                <a:ea typeface="Georgia"/>
                <a:cs typeface="Georgia"/>
                <a:sym typeface="Georgia"/>
              </a:rPr>
              <a:t>Sleepy Owl Coffee was founded in 2016 by two friends with a mission to provide high-quality, specialty coffee to consumers in India. The brand started as a small-scale operation and has since grown to become a prominent player in the specialty coffee market.</a:t>
            </a:r>
            <a:endParaRPr sz="1700">
              <a:solidFill>
                <a:schemeClr val="dk1"/>
              </a:solidFill>
              <a:latin typeface="Georgia"/>
              <a:ea typeface="Georgia"/>
              <a:cs typeface="Georgia"/>
              <a:sym typeface="Georgia"/>
            </a:endParaRPr>
          </a:p>
          <a:p>
            <a:pPr indent="0" lvl="0" marL="0" rtl="0" algn="l">
              <a:spcBef>
                <a:spcPts val="1200"/>
              </a:spcBef>
              <a:spcAft>
                <a:spcPts val="0"/>
              </a:spcAft>
              <a:buNone/>
            </a:pPr>
            <a:r>
              <a:t/>
            </a:r>
            <a:endParaRPr sz="1900">
              <a:solidFill>
                <a:schemeClr val="dk1"/>
              </a:solidFill>
              <a:latin typeface="Georgia"/>
              <a:ea typeface="Georgia"/>
              <a:cs typeface="Georgia"/>
              <a:sym typeface="Georgia"/>
            </a:endParaRPr>
          </a:p>
        </p:txBody>
      </p:sp>
      <p:sp>
        <p:nvSpPr>
          <p:cNvPr id="72" name="Google Shape;72;p14"/>
          <p:cNvSpPr txBox="1"/>
          <p:nvPr/>
        </p:nvSpPr>
        <p:spPr>
          <a:xfrm>
            <a:off x="3199200" y="2527175"/>
            <a:ext cx="55782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p:nvPr/>
        </p:nvSpPr>
        <p:spPr>
          <a:xfrm>
            <a:off x="805975" y="102350"/>
            <a:ext cx="6681900" cy="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3" name="Google Shape;223;p32"/>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224" name="Google Shape;224;p32"/>
          <p:cNvSpPr txBox="1"/>
          <p:nvPr/>
        </p:nvSpPr>
        <p:spPr>
          <a:xfrm>
            <a:off x="937975" y="200150"/>
            <a:ext cx="64179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Anticipating Challenges, Impact, Solutions</a:t>
            </a:r>
            <a:endParaRPr sz="2300">
              <a:solidFill>
                <a:schemeClr val="lt1"/>
              </a:solidFill>
              <a:latin typeface="Open Sans"/>
              <a:ea typeface="Open Sans"/>
              <a:cs typeface="Open Sans"/>
              <a:sym typeface="Open Sans"/>
            </a:endParaRPr>
          </a:p>
        </p:txBody>
      </p:sp>
      <p:sp>
        <p:nvSpPr>
          <p:cNvPr id="225" name="Google Shape;225;p32"/>
          <p:cNvSpPr txBox="1"/>
          <p:nvPr/>
        </p:nvSpPr>
        <p:spPr>
          <a:xfrm>
            <a:off x="445200" y="877150"/>
            <a:ext cx="8253600" cy="27555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b="1" lang="en" sz="1700">
                <a:solidFill>
                  <a:schemeClr val="dk1"/>
                </a:solidFill>
                <a:latin typeface="Georgia"/>
                <a:ea typeface="Georgia"/>
                <a:cs typeface="Georgia"/>
                <a:sym typeface="Georgia"/>
              </a:rPr>
              <a:t>Proactive Measures:</a:t>
            </a:r>
            <a:endParaRPr b="1" sz="1700">
              <a:solidFill>
                <a:schemeClr val="dk1"/>
              </a:solidFill>
              <a:latin typeface="Georgia"/>
              <a:ea typeface="Georgia"/>
              <a:cs typeface="Georgia"/>
              <a:sym typeface="Georgia"/>
            </a:endParaRPr>
          </a:p>
          <a:p>
            <a:pPr indent="0" lvl="0" marL="914400" rtl="0" algn="l">
              <a:spcBef>
                <a:spcPts val="0"/>
              </a:spcBef>
              <a:spcAft>
                <a:spcPts val="0"/>
              </a:spcAft>
              <a:buNone/>
            </a:pPr>
            <a:r>
              <a:t/>
            </a:r>
            <a:endParaRPr sz="1700">
              <a:solidFill>
                <a:schemeClr val="dk1"/>
              </a:solidFill>
              <a:latin typeface="Georgia"/>
              <a:ea typeface="Georgia"/>
              <a:cs typeface="Georgia"/>
              <a:sym typeface="Georgia"/>
            </a:endParaRPr>
          </a:p>
          <a:p>
            <a:pPr indent="-336550" lvl="0" marL="914400" rtl="0" algn="l">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Leverage data analytics and consumer insights to optimize marketing ROI </a:t>
            </a:r>
            <a:endParaRPr sz="1700">
              <a:solidFill>
                <a:schemeClr val="dk1"/>
              </a:solidFill>
              <a:latin typeface="Georgia"/>
              <a:ea typeface="Georgia"/>
              <a:cs typeface="Georgia"/>
              <a:sym typeface="Georgia"/>
            </a:endParaRPr>
          </a:p>
          <a:p>
            <a:pPr indent="-336550" lvl="0" marL="914400" rtl="0" algn="l">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Continuously monitor competitors' activities and adjust marketing strategies accordingly.</a:t>
            </a:r>
            <a:endParaRPr sz="1700">
              <a:solidFill>
                <a:schemeClr val="dk1"/>
              </a:solidFill>
              <a:latin typeface="Georgia"/>
              <a:ea typeface="Georgia"/>
              <a:cs typeface="Georgia"/>
              <a:sym typeface="Georgia"/>
            </a:endParaRPr>
          </a:p>
          <a:p>
            <a:pPr indent="-336550" lvl="0" marL="914400" rtl="0" algn="l">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Engage with customers through feedback channels to gauge satisfaction with budget-conscious offerings and identify areas for improvement.</a:t>
            </a:r>
            <a:endParaRPr sz="1700">
              <a:solidFill>
                <a:schemeClr val="dk1"/>
              </a:solidFill>
              <a:latin typeface="Georgia"/>
              <a:ea typeface="Georgia"/>
              <a:cs typeface="Georgia"/>
              <a:sym typeface="Georgia"/>
            </a:endParaRPr>
          </a:p>
          <a:p>
            <a:pPr indent="-336550" lvl="0" marL="914400" rtl="0" algn="l">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Invest in brand-building initiatives that reinforce Sleepy Owl's values and strengthen brand loyalty among both premium and budget-conscious consumers.</a:t>
            </a:r>
            <a:endParaRPr sz="1700">
              <a:solidFill>
                <a:schemeClr val="dk1"/>
              </a:solidFill>
              <a:latin typeface="Georgia"/>
              <a:ea typeface="Georgia"/>
              <a:cs typeface="Georgia"/>
              <a:sym typeface="Georgia"/>
            </a:endParaRPr>
          </a:p>
          <a:p>
            <a:pPr indent="0" lvl="0" marL="914400" rtl="0" algn="l">
              <a:spcBef>
                <a:spcPts val="0"/>
              </a:spcBef>
              <a:spcAft>
                <a:spcPts val="0"/>
              </a:spcAft>
              <a:buNone/>
            </a:pPr>
            <a:r>
              <a:t/>
            </a:r>
            <a:endParaRPr sz="1700">
              <a:solidFill>
                <a:schemeClr val="dk1"/>
              </a:solidFill>
              <a:latin typeface="Georgia"/>
              <a:ea typeface="Georgia"/>
              <a:cs typeface="Georgia"/>
              <a:sym typeface="Georgia"/>
            </a:endParaRPr>
          </a:p>
        </p:txBody>
      </p:sp>
      <p:pic>
        <p:nvPicPr>
          <p:cNvPr id="226" name="Google Shape;226;p32"/>
          <p:cNvPicPr preferRelativeResize="0"/>
          <p:nvPr/>
        </p:nvPicPr>
        <p:blipFill>
          <a:blip r:embed="rId3">
            <a:alphaModFix/>
          </a:blip>
          <a:stretch>
            <a:fillRect/>
          </a:stretch>
        </p:blipFill>
        <p:spPr>
          <a:xfrm>
            <a:off x="3810153" y="3425375"/>
            <a:ext cx="1523674" cy="1357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ppt_w</p:attrName>
                                        </p:attrNameLst>
                                      </p:cBhvr>
                                      <p:tavLst>
                                        <p:tav fmla="" tm="0">
                                          <p:val>
                                            <p:strVal val="0"/>
                                          </p:val>
                                        </p:tav>
                                        <p:tav fmla="" tm="100000">
                                          <p:val>
                                            <p:strVal val="#ppt_w"/>
                                          </p:val>
                                        </p:tav>
                                      </p:tavLst>
                                    </p:anim>
                                    <p:anim calcmode="lin" valueType="num">
                                      <p:cBhvr additive="base">
                                        <p:cTn dur="1000"/>
                                        <p:tgtEl>
                                          <p:spTgt spid="22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1954075" y="189200"/>
            <a:ext cx="4753200" cy="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8" name="Google Shape;78;p15"/>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79" name="Google Shape;79;p15"/>
          <p:cNvSpPr txBox="1"/>
          <p:nvPr/>
        </p:nvSpPr>
        <p:spPr>
          <a:xfrm>
            <a:off x="1557175" y="297950"/>
            <a:ext cx="55242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Consumer &amp; Brand Truth</a:t>
            </a:r>
            <a:endParaRPr sz="2300">
              <a:solidFill>
                <a:schemeClr val="lt1"/>
              </a:solidFill>
              <a:latin typeface="Open Sans"/>
              <a:ea typeface="Open Sans"/>
              <a:cs typeface="Open Sans"/>
              <a:sym typeface="Open Sans"/>
            </a:endParaRPr>
          </a:p>
        </p:txBody>
      </p:sp>
      <p:sp>
        <p:nvSpPr>
          <p:cNvPr id="80" name="Google Shape;80;p15"/>
          <p:cNvSpPr txBox="1"/>
          <p:nvPr/>
        </p:nvSpPr>
        <p:spPr>
          <a:xfrm>
            <a:off x="445200" y="1494125"/>
            <a:ext cx="8253600" cy="27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700">
                <a:solidFill>
                  <a:schemeClr val="dk1"/>
                </a:solidFill>
                <a:latin typeface="Georgia"/>
                <a:ea typeface="Georgia"/>
                <a:cs typeface="Georgia"/>
                <a:sym typeface="Georgia"/>
              </a:rPr>
              <a:t>➤ Commitment to High-Quality Coffee : </a:t>
            </a:r>
            <a:r>
              <a:rPr lang="en" sz="1700">
                <a:solidFill>
                  <a:schemeClr val="dk1"/>
                </a:solidFill>
                <a:latin typeface="Georgia"/>
                <a:ea typeface="Georgia"/>
                <a:cs typeface="Georgia"/>
                <a:sym typeface="Georgia"/>
              </a:rPr>
              <a:t>Sleepy Owl Coffee ensures that every cup is made with carefully selected beans and expert craftsmanship.</a:t>
            </a:r>
            <a:endParaRPr sz="1700">
              <a:solidFill>
                <a:schemeClr val="dk1"/>
              </a:solidFill>
              <a:latin typeface="Georgia"/>
              <a:ea typeface="Georgia"/>
              <a:cs typeface="Georgia"/>
              <a:sym typeface="Georgia"/>
            </a:endParaRPr>
          </a:p>
          <a:p>
            <a:pPr indent="0" lvl="0" marL="0" rtl="0" algn="l">
              <a:lnSpc>
                <a:spcPct val="115000"/>
              </a:lnSpc>
              <a:spcBef>
                <a:spcPts val="1400"/>
              </a:spcBef>
              <a:spcAft>
                <a:spcPts val="0"/>
              </a:spcAft>
              <a:buNone/>
            </a:pPr>
            <a:r>
              <a:rPr b="1" lang="en" sz="1700">
                <a:solidFill>
                  <a:schemeClr val="dk1"/>
                </a:solidFill>
                <a:latin typeface="Georgia"/>
                <a:ea typeface="Georgia"/>
                <a:cs typeface="Georgia"/>
                <a:sym typeface="Georgia"/>
              </a:rPr>
              <a:t>➤ Sustainability Efforts : </a:t>
            </a:r>
            <a:r>
              <a:rPr lang="en" sz="1700">
                <a:solidFill>
                  <a:schemeClr val="dk1"/>
                </a:solidFill>
                <a:latin typeface="Georgia"/>
                <a:ea typeface="Georgia"/>
                <a:cs typeface="Georgia"/>
                <a:sym typeface="Georgia"/>
              </a:rPr>
              <a:t>The brand is dedicated to sustainable sourcing practices and reducing its environmental impact.</a:t>
            </a:r>
            <a:endParaRPr sz="1700">
              <a:solidFill>
                <a:schemeClr val="dk1"/>
              </a:solidFill>
              <a:latin typeface="Georgia"/>
              <a:ea typeface="Georgia"/>
              <a:cs typeface="Georgia"/>
              <a:sym typeface="Georgia"/>
            </a:endParaRPr>
          </a:p>
          <a:p>
            <a:pPr indent="0" lvl="0" marL="0" rtl="0" algn="l">
              <a:lnSpc>
                <a:spcPct val="115000"/>
              </a:lnSpc>
              <a:spcBef>
                <a:spcPts val="1400"/>
              </a:spcBef>
              <a:spcAft>
                <a:spcPts val="0"/>
              </a:spcAft>
              <a:buNone/>
            </a:pPr>
            <a:r>
              <a:rPr b="1" lang="en" sz="1700">
                <a:solidFill>
                  <a:schemeClr val="dk1"/>
                </a:solidFill>
                <a:latin typeface="Georgia"/>
                <a:ea typeface="Georgia"/>
                <a:cs typeface="Georgia"/>
                <a:sym typeface="Georgia"/>
              </a:rPr>
              <a:t>➤  Values : </a:t>
            </a:r>
            <a:r>
              <a:rPr lang="en" sz="1700">
                <a:solidFill>
                  <a:schemeClr val="dk1"/>
                </a:solidFill>
                <a:latin typeface="Georgia"/>
                <a:ea typeface="Georgia"/>
                <a:cs typeface="Georgia"/>
                <a:sym typeface="Georgia"/>
              </a:rPr>
              <a:t>Sleepy Owl Coffee is driven by a commitment to delivering the highest quality coffee to its customers.</a:t>
            </a:r>
            <a:endParaRPr sz="1700">
              <a:solidFill>
                <a:schemeClr val="dk1"/>
              </a:solidFill>
              <a:latin typeface="Georgia"/>
              <a:ea typeface="Georgia"/>
              <a:cs typeface="Georgia"/>
              <a:sym typeface="Georgia"/>
            </a:endParaRPr>
          </a:p>
          <a:p>
            <a:pPr indent="0" lvl="0" marL="0" rtl="0" algn="l">
              <a:spcBef>
                <a:spcPts val="400"/>
              </a:spcBef>
              <a:spcAft>
                <a:spcPts val="0"/>
              </a:spcAft>
              <a:buNone/>
            </a:pPr>
            <a:r>
              <a:t/>
            </a:r>
            <a:endParaRPr sz="1700">
              <a:solidFill>
                <a:schemeClr val="dk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a:off x="1839250" y="189200"/>
            <a:ext cx="5040300" cy="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6" name="Google Shape;86;p16"/>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87" name="Google Shape;87;p16"/>
          <p:cNvSpPr txBox="1"/>
          <p:nvPr/>
        </p:nvSpPr>
        <p:spPr>
          <a:xfrm>
            <a:off x="1557175" y="297950"/>
            <a:ext cx="55242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Product or Service Offerings</a:t>
            </a:r>
            <a:endParaRPr sz="2300">
              <a:solidFill>
                <a:schemeClr val="lt1"/>
              </a:solidFill>
              <a:latin typeface="Open Sans"/>
              <a:ea typeface="Open Sans"/>
              <a:cs typeface="Open Sans"/>
              <a:sym typeface="Open Sans"/>
            </a:endParaRPr>
          </a:p>
        </p:txBody>
      </p:sp>
      <p:sp>
        <p:nvSpPr>
          <p:cNvPr id="88" name="Google Shape;88;p16"/>
          <p:cNvSpPr txBox="1"/>
          <p:nvPr/>
        </p:nvSpPr>
        <p:spPr>
          <a:xfrm>
            <a:off x="-185500" y="1063250"/>
            <a:ext cx="5635800" cy="3729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 sz="1700">
                <a:solidFill>
                  <a:schemeClr val="dk1"/>
                </a:solidFill>
                <a:latin typeface="Georgia"/>
                <a:ea typeface="Georgia"/>
                <a:cs typeface="Georgia"/>
                <a:sym typeface="Georgia"/>
              </a:rPr>
              <a:t>➤  </a:t>
            </a:r>
            <a:r>
              <a:rPr lang="en" sz="1700">
                <a:solidFill>
                  <a:schemeClr val="dk1"/>
                </a:solidFill>
                <a:latin typeface="Georgia"/>
                <a:ea typeface="Georgia"/>
                <a:cs typeface="Georgia"/>
                <a:sym typeface="Georgia"/>
              </a:rPr>
              <a:t>Sleepy Owl Coffee offers a wide range of hot &amp; cold brew coffee products.</a:t>
            </a:r>
            <a:endParaRPr sz="17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rPr b="1" lang="en" sz="1700">
                <a:solidFill>
                  <a:schemeClr val="dk1"/>
                </a:solidFill>
                <a:latin typeface="Georgia"/>
                <a:ea typeface="Georgia"/>
                <a:cs typeface="Georgia"/>
                <a:sym typeface="Georgia"/>
              </a:rPr>
              <a:t>➤  </a:t>
            </a:r>
            <a:r>
              <a:rPr lang="en" sz="1700">
                <a:solidFill>
                  <a:schemeClr val="dk1"/>
                </a:solidFill>
                <a:latin typeface="Georgia"/>
                <a:ea typeface="Georgia"/>
                <a:cs typeface="Georgia"/>
                <a:sym typeface="Georgia"/>
              </a:rPr>
              <a:t>The cold brew coffee is made from carefully selected beans and brewed slowly in cold water for a smooth and refreshing taste.</a:t>
            </a:r>
            <a:endParaRPr sz="17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rPr b="1" lang="en" sz="1700">
                <a:solidFill>
                  <a:schemeClr val="dk1"/>
                </a:solidFill>
                <a:latin typeface="Georgia"/>
                <a:ea typeface="Georgia"/>
                <a:cs typeface="Georgia"/>
                <a:sym typeface="Georgia"/>
              </a:rPr>
              <a:t>➤  </a:t>
            </a:r>
            <a:r>
              <a:rPr lang="en" sz="1700">
                <a:solidFill>
                  <a:schemeClr val="dk1"/>
                </a:solidFill>
                <a:latin typeface="Georgia"/>
                <a:ea typeface="Georgia"/>
                <a:cs typeface="Georgia"/>
                <a:sym typeface="Georgia"/>
              </a:rPr>
              <a:t>They offer different flavors and strengths to cater to different preferences.</a:t>
            </a:r>
            <a:endParaRPr sz="17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rPr b="1" lang="en" sz="1700">
                <a:solidFill>
                  <a:schemeClr val="dk1"/>
                </a:solidFill>
                <a:latin typeface="Georgia"/>
                <a:ea typeface="Georgia"/>
                <a:cs typeface="Georgia"/>
                <a:sym typeface="Georgia"/>
              </a:rPr>
              <a:t>➤  </a:t>
            </a:r>
            <a:r>
              <a:rPr lang="en" sz="1700">
                <a:solidFill>
                  <a:schemeClr val="dk1"/>
                </a:solidFill>
                <a:latin typeface="Georgia"/>
                <a:ea typeface="Georgia"/>
                <a:cs typeface="Georgia"/>
                <a:sym typeface="Georgia"/>
              </a:rPr>
              <a:t>R</a:t>
            </a:r>
            <a:r>
              <a:rPr lang="en" sz="1700">
                <a:solidFill>
                  <a:schemeClr val="dk1"/>
                </a:solidFill>
                <a:latin typeface="Georgia"/>
                <a:ea typeface="Georgia"/>
                <a:cs typeface="Georgia"/>
                <a:sym typeface="Georgia"/>
              </a:rPr>
              <a:t>eady-to-drink bottles available in a variety of flavors and caffeine levels to suit different preferences.</a:t>
            </a:r>
            <a:endParaRPr sz="17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sz="17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sz="1700">
              <a:solidFill>
                <a:schemeClr val="dk1"/>
              </a:solidFill>
              <a:latin typeface="Georgia"/>
              <a:ea typeface="Georgia"/>
              <a:cs typeface="Georgia"/>
              <a:sym typeface="Georgia"/>
            </a:endParaRPr>
          </a:p>
          <a:p>
            <a:pPr indent="0" lvl="0" marL="0" rtl="0" algn="l">
              <a:spcBef>
                <a:spcPts val="1200"/>
              </a:spcBef>
              <a:spcAft>
                <a:spcPts val="0"/>
              </a:spcAft>
              <a:buNone/>
            </a:pPr>
            <a:r>
              <a:t/>
            </a:r>
            <a:endParaRPr sz="1700">
              <a:solidFill>
                <a:schemeClr val="dk1"/>
              </a:solidFill>
              <a:latin typeface="Georgia"/>
              <a:ea typeface="Georgia"/>
              <a:cs typeface="Georgia"/>
              <a:sym typeface="Georgia"/>
            </a:endParaRPr>
          </a:p>
        </p:txBody>
      </p:sp>
      <p:pic>
        <p:nvPicPr>
          <p:cNvPr id="89" name="Google Shape;89;p16"/>
          <p:cNvPicPr preferRelativeResize="0"/>
          <p:nvPr/>
        </p:nvPicPr>
        <p:blipFill>
          <a:blip r:embed="rId3">
            <a:alphaModFix/>
          </a:blip>
          <a:stretch>
            <a:fillRect/>
          </a:stretch>
        </p:blipFill>
        <p:spPr>
          <a:xfrm>
            <a:off x="5450300" y="1492138"/>
            <a:ext cx="3519624" cy="2267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p:nvPr/>
        </p:nvSpPr>
        <p:spPr>
          <a:xfrm>
            <a:off x="2068875" y="189200"/>
            <a:ext cx="4729800" cy="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5" name="Google Shape;95;p17"/>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96" name="Google Shape;96;p17"/>
          <p:cNvSpPr txBox="1"/>
          <p:nvPr/>
        </p:nvSpPr>
        <p:spPr>
          <a:xfrm>
            <a:off x="1557175" y="297950"/>
            <a:ext cx="55242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Current Market Position</a:t>
            </a:r>
            <a:endParaRPr sz="2300">
              <a:solidFill>
                <a:schemeClr val="lt1"/>
              </a:solidFill>
              <a:latin typeface="Open Sans"/>
              <a:ea typeface="Open Sans"/>
              <a:cs typeface="Open Sans"/>
              <a:sym typeface="Open Sans"/>
            </a:endParaRPr>
          </a:p>
        </p:txBody>
      </p:sp>
      <p:sp>
        <p:nvSpPr>
          <p:cNvPr id="97" name="Google Shape;97;p17"/>
          <p:cNvSpPr txBox="1"/>
          <p:nvPr/>
        </p:nvSpPr>
        <p:spPr>
          <a:xfrm>
            <a:off x="445200" y="1506100"/>
            <a:ext cx="8253600" cy="32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700">
                <a:solidFill>
                  <a:schemeClr val="dk1"/>
                </a:solidFill>
                <a:latin typeface="Georgia"/>
                <a:ea typeface="Georgia"/>
                <a:cs typeface="Georgia"/>
                <a:sym typeface="Georgia"/>
              </a:rPr>
              <a:t>Brand Reputatio</a:t>
            </a:r>
            <a:r>
              <a:rPr b="1" lang="en" sz="1700">
                <a:solidFill>
                  <a:schemeClr val="dk1"/>
                </a:solidFill>
                <a:latin typeface="Georgia"/>
                <a:ea typeface="Georgia"/>
                <a:cs typeface="Georgia"/>
                <a:sym typeface="Georgia"/>
              </a:rPr>
              <a:t>n : </a:t>
            </a:r>
            <a:r>
              <a:rPr lang="en" sz="1700">
                <a:solidFill>
                  <a:schemeClr val="dk1"/>
                </a:solidFill>
                <a:latin typeface="Georgia"/>
                <a:ea typeface="Georgia"/>
                <a:cs typeface="Georgia"/>
                <a:sym typeface="Georgia"/>
              </a:rPr>
              <a:t>Sleepy Owl Coffee has built a positive brand reputation in the premium coffee market. </a:t>
            </a:r>
            <a:endParaRPr sz="1700">
              <a:solidFill>
                <a:schemeClr val="dk1"/>
              </a:solidFill>
              <a:latin typeface="Georgia"/>
              <a:ea typeface="Georgia"/>
              <a:cs typeface="Georgia"/>
              <a:sym typeface="Georgia"/>
            </a:endParaRPr>
          </a:p>
          <a:p>
            <a:pPr indent="0" lvl="0" marL="0" rtl="0" algn="l">
              <a:lnSpc>
                <a:spcPct val="115000"/>
              </a:lnSpc>
              <a:spcBef>
                <a:spcPts val="1400"/>
              </a:spcBef>
              <a:spcAft>
                <a:spcPts val="0"/>
              </a:spcAft>
              <a:buClr>
                <a:schemeClr val="dk1"/>
              </a:buClr>
              <a:buSzPts val="1100"/>
              <a:buFont typeface="Arial"/>
              <a:buNone/>
            </a:pPr>
            <a:r>
              <a:rPr b="1" lang="en" sz="1700">
                <a:solidFill>
                  <a:schemeClr val="dk1"/>
                </a:solidFill>
                <a:latin typeface="Georgia"/>
                <a:ea typeface="Georgia"/>
                <a:cs typeface="Georgia"/>
                <a:sym typeface="Georgia"/>
              </a:rPr>
              <a:t>Loyal Customer Base :  </a:t>
            </a:r>
            <a:r>
              <a:rPr lang="en" sz="1700">
                <a:solidFill>
                  <a:schemeClr val="dk1"/>
                </a:solidFill>
                <a:latin typeface="Georgia"/>
                <a:ea typeface="Georgia"/>
                <a:cs typeface="Georgia"/>
                <a:sym typeface="Georgia"/>
              </a:rPr>
              <a:t>The brand has a strong and loyal customer base that appreciates the quality and taste of its products.</a:t>
            </a:r>
            <a:endParaRPr sz="1700">
              <a:solidFill>
                <a:schemeClr val="dk1"/>
              </a:solidFill>
              <a:latin typeface="Georgia"/>
              <a:ea typeface="Georgia"/>
              <a:cs typeface="Georgia"/>
              <a:sym typeface="Georgia"/>
            </a:endParaRPr>
          </a:p>
          <a:p>
            <a:pPr indent="0" lvl="0" marL="0" rtl="0" algn="l">
              <a:lnSpc>
                <a:spcPct val="115000"/>
              </a:lnSpc>
              <a:spcBef>
                <a:spcPts val="1400"/>
              </a:spcBef>
              <a:spcAft>
                <a:spcPts val="0"/>
              </a:spcAft>
              <a:buClr>
                <a:schemeClr val="dk1"/>
              </a:buClr>
              <a:buSzPts val="1100"/>
              <a:buFont typeface="Arial"/>
              <a:buNone/>
            </a:pPr>
            <a:r>
              <a:rPr b="1" lang="en" sz="1700">
                <a:solidFill>
                  <a:schemeClr val="dk1"/>
                </a:solidFill>
                <a:latin typeface="Georgia"/>
                <a:ea typeface="Georgia"/>
                <a:cs typeface="Georgia"/>
                <a:sym typeface="Georgia"/>
              </a:rPr>
              <a:t>Target Market :  </a:t>
            </a:r>
            <a:r>
              <a:rPr lang="en" sz="1700">
                <a:solidFill>
                  <a:schemeClr val="dk1"/>
                </a:solidFill>
                <a:latin typeface="Georgia"/>
                <a:ea typeface="Georgia"/>
                <a:cs typeface="Georgia"/>
                <a:sym typeface="Georgia"/>
              </a:rPr>
              <a:t>Sleepy Owl Coffee products are well-received among urban millennials and coffee enthusiasts .  Sleepy Owl targets the 24-30 year-old first-time coffee drinker who has just started earning and associating with brands.</a:t>
            </a:r>
            <a:endParaRPr sz="1700">
              <a:solidFill>
                <a:schemeClr val="dk1"/>
              </a:solidFill>
              <a:latin typeface="Georgia"/>
              <a:ea typeface="Georgia"/>
              <a:cs typeface="Georgia"/>
              <a:sym typeface="Georgia"/>
            </a:endParaRPr>
          </a:p>
          <a:p>
            <a:pPr indent="0" lvl="0" marL="0" rtl="0" algn="l">
              <a:spcBef>
                <a:spcPts val="400"/>
              </a:spcBef>
              <a:spcAft>
                <a:spcPts val="0"/>
              </a:spcAft>
              <a:buNone/>
            </a:pPr>
            <a:r>
              <a:t/>
            </a:r>
            <a:endParaRPr b="1" sz="1700">
              <a:solidFill>
                <a:schemeClr val="dk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p:nvPr/>
        </p:nvSpPr>
        <p:spPr>
          <a:xfrm>
            <a:off x="1339700" y="189200"/>
            <a:ext cx="5948100" cy="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3" name="Google Shape;103;p18"/>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104" name="Google Shape;104;p18"/>
          <p:cNvSpPr txBox="1"/>
          <p:nvPr/>
        </p:nvSpPr>
        <p:spPr>
          <a:xfrm>
            <a:off x="1557175" y="297950"/>
            <a:ext cx="55242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Recent Marketing Campaigns</a:t>
            </a:r>
            <a:endParaRPr sz="2300">
              <a:solidFill>
                <a:schemeClr val="lt1"/>
              </a:solidFill>
              <a:latin typeface="Open Sans"/>
              <a:ea typeface="Open Sans"/>
              <a:cs typeface="Open Sans"/>
              <a:sym typeface="Open Sans"/>
            </a:endParaRPr>
          </a:p>
        </p:txBody>
      </p:sp>
      <p:sp>
        <p:nvSpPr>
          <p:cNvPr id="105" name="Google Shape;105;p18"/>
          <p:cNvSpPr txBox="1"/>
          <p:nvPr/>
        </p:nvSpPr>
        <p:spPr>
          <a:xfrm>
            <a:off x="4572000" y="1070025"/>
            <a:ext cx="4303500" cy="3392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b="1" sz="17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b="1" lang="en" sz="1700">
                <a:solidFill>
                  <a:schemeClr val="dk1"/>
                </a:solidFill>
                <a:latin typeface="Georgia"/>
                <a:ea typeface="Georgia"/>
                <a:cs typeface="Georgia"/>
                <a:sym typeface="Georgia"/>
              </a:rPr>
              <a:t> </a:t>
            </a:r>
            <a:r>
              <a:rPr lang="en" sz="1700">
                <a:solidFill>
                  <a:schemeClr val="dk1"/>
                </a:solidFill>
                <a:latin typeface="Georgia"/>
                <a:ea typeface="Georgia"/>
                <a:cs typeface="Georgia"/>
                <a:sym typeface="Georgia"/>
              </a:rPr>
              <a:t>Sleepy Owl recently launched a digital marketing campaign focused on promoting its eco-friendly packaging and commitment to sustainability. The campaign resonated well with environmentally conscious consumer base.</a:t>
            </a:r>
            <a:endParaRPr sz="17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sz="1700">
              <a:solidFill>
                <a:schemeClr val="dk1"/>
              </a:solidFill>
              <a:latin typeface="Georgia"/>
              <a:ea typeface="Georgia"/>
              <a:cs typeface="Georgia"/>
              <a:sym typeface="Georgia"/>
            </a:endParaRPr>
          </a:p>
          <a:p>
            <a:pPr indent="0" lvl="0" marL="0" rtl="0" algn="l">
              <a:spcBef>
                <a:spcPts val="1200"/>
              </a:spcBef>
              <a:spcAft>
                <a:spcPts val="0"/>
              </a:spcAft>
              <a:buNone/>
            </a:pPr>
            <a:r>
              <a:t/>
            </a:r>
            <a:endParaRPr sz="1700">
              <a:solidFill>
                <a:schemeClr val="dk1"/>
              </a:solidFill>
              <a:latin typeface="Georgia"/>
              <a:ea typeface="Georgia"/>
              <a:cs typeface="Georgia"/>
              <a:sym typeface="Georgia"/>
            </a:endParaRPr>
          </a:p>
        </p:txBody>
      </p:sp>
      <p:pic>
        <p:nvPicPr>
          <p:cNvPr id="106" name="Google Shape;106;p18"/>
          <p:cNvPicPr preferRelativeResize="0"/>
          <p:nvPr/>
        </p:nvPicPr>
        <p:blipFill>
          <a:blip r:embed="rId3">
            <a:alphaModFix/>
          </a:blip>
          <a:stretch>
            <a:fillRect/>
          </a:stretch>
        </p:blipFill>
        <p:spPr>
          <a:xfrm>
            <a:off x="494100" y="1022125"/>
            <a:ext cx="3846876" cy="33031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nvSpPr>
        <p:spPr>
          <a:xfrm>
            <a:off x="2183700" y="189200"/>
            <a:ext cx="4512000" cy="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2" name="Google Shape;112;p19"/>
          <p:cNvSpPr txBox="1"/>
          <p:nvPr/>
        </p:nvSpPr>
        <p:spPr>
          <a:xfrm>
            <a:off x="2590225" y="2135700"/>
            <a:ext cx="42084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chemeClr val="lt1"/>
              </a:solidFill>
              <a:latin typeface="Open Sans"/>
              <a:ea typeface="Open Sans"/>
              <a:cs typeface="Open Sans"/>
              <a:sym typeface="Open Sans"/>
            </a:endParaRPr>
          </a:p>
        </p:txBody>
      </p:sp>
      <p:sp>
        <p:nvSpPr>
          <p:cNvPr id="113" name="Google Shape;113;p19"/>
          <p:cNvSpPr txBox="1"/>
          <p:nvPr/>
        </p:nvSpPr>
        <p:spPr>
          <a:xfrm>
            <a:off x="1557175" y="297950"/>
            <a:ext cx="55242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Competitive Research</a:t>
            </a:r>
            <a:endParaRPr sz="2300">
              <a:solidFill>
                <a:schemeClr val="lt1"/>
              </a:solidFill>
              <a:latin typeface="Open Sans"/>
              <a:ea typeface="Open Sans"/>
              <a:cs typeface="Open Sans"/>
              <a:sym typeface="Open Sans"/>
            </a:endParaRPr>
          </a:p>
        </p:txBody>
      </p:sp>
      <p:sp>
        <p:nvSpPr>
          <p:cNvPr id="114" name="Google Shape;114;p19"/>
          <p:cNvSpPr txBox="1"/>
          <p:nvPr/>
        </p:nvSpPr>
        <p:spPr>
          <a:xfrm>
            <a:off x="445200" y="1494125"/>
            <a:ext cx="8253600" cy="2751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700">
                <a:solidFill>
                  <a:schemeClr val="dk1"/>
                </a:solidFill>
                <a:highlight>
                  <a:schemeClr val="lt1"/>
                </a:highlight>
                <a:latin typeface="Georgia"/>
                <a:ea typeface="Georgia"/>
                <a:cs typeface="Georgia"/>
                <a:sym typeface="Georgia"/>
              </a:rPr>
              <a:t>Sleepy Owl Coffee operates in the specialty coffee market, which is highly competitive.  Some major competitors in this field are </a:t>
            </a:r>
            <a:endParaRPr b="1" sz="1700">
              <a:solidFill>
                <a:schemeClr val="dk1"/>
              </a:solidFill>
              <a:highlight>
                <a:schemeClr val="lt1"/>
              </a:highlight>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highlight>
                <a:schemeClr val="lt1"/>
              </a:highlight>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b="1" lang="en" sz="1700">
                <a:solidFill>
                  <a:schemeClr val="dk1"/>
                </a:solidFill>
                <a:highlight>
                  <a:schemeClr val="lt1"/>
                </a:highlight>
                <a:latin typeface="Georgia"/>
                <a:ea typeface="Georgia"/>
                <a:cs typeface="Georgia"/>
                <a:sym typeface="Georgia"/>
              </a:rPr>
              <a:t>Blue Tokai Coffee Roasters</a:t>
            </a:r>
            <a:r>
              <a:rPr lang="en" sz="1700">
                <a:solidFill>
                  <a:schemeClr val="dk1"/>
                </a:solidFill>
                <a:highlight>
                  <a:schemeClr val="lt1"/>
                </a:highlight>
                <a:latin typeface="Georgia"/>
                <a:ea typeface="Georgia"/>
                <a:cs typeface="Georgia"/>
                <a:sym typeface="Georgia"/>
              </a:rPr>
              <a:t>: Known for its artisanal coffee beans and cozy cafes, They competes directly with Sleepy Owl in the premium coffee market .</a:t>
            </a:r>
            <a:endParaRPr sz="1700">
              <a:solidFill>
                <a:schemeClr val="dk1"/>
              </a:solidFill>
              <a:highlight>
                <a:schemeClr val="lt1"/>
              </a:highlight>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highlight>
                <a:schemeClr val="lt1"/>
              </a:highlight>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b="1" lang="en" sz="1700">
                <a:solidFill>
                  <a:schemeClr val="dk1"/>
                </a:solidFill>
                <a:highlight>
                  <a:schemeClr val="lt1"/>
                </a:highlight>
                <a:latin typeface="Georgia"/>
                <a:ea typeface="Georgia"/>
                <a:cs typeface="Georgia"/>
                <a:sym typeface="Georgia"/>
              </a:rPr>
              <a:t>Third Wave Coffee Roasters</a:t>
            </a:r>
            <a:r>
              <a:rPr lang="en" sz="1700">
                <a:solidFill>
                  <a:schemeClr val="dk1"/>
                </a:solidFill>
                <a:highlight>
                  <a:schemeClr val="lt1"/>
                </a:highlight>
                <a:latin typeface="Georgia"/>
                <a:ea typeface="Georgia"/>
                <a:cs typeface="Georgia"/>
                <a:sym typeface="Georgia"/>
              </a:rPr>
              <a:t>: Another player in the specialty coffee segment, They offers a diverse range of single-origin coffees and brewing equipment .</a:t>
            </a:r>
            <a:endParaRPr sz="1700">
              <a:solidFill>
                <a:schemeClr val="dk1"/>
              </a:solidFill>
              <a:highlight>
                <a:schemeClr val="lt1"/>
              </a:highlight>
              <a:latin typeface="Georgia"/>
              <a:ea typeface="Georgia"/>
              <a:cs typeface="Georgia"/>
              <a:sym typeface="Georgia"/>
            </a:endParaRPr>
          </a:p>
          <a:p>
            <a:pPr indent="0" lvl="0" marL="914400" rtl="0" algn="l">
              <a:spcBef>
                <a:spcPts val="0"/>
              </a:spcBef>
              <a:spcAft>
                <a:spcPts val="0"/>
              </a:spcAft>
              <a:buNone/>
            </a:pPr>
            <a:r>
              <a:t/>
            </a:r>
            <a:endParaRPr sz="1700">
              <a:solidFill>
                <a:schemeClr val="dk1"/>
              </a:solidFill>
              <a:highlight>
                <a:schemeClr val="lt1"/>
              </a:highlight>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b="1" lang="en" sz="1700">
                <a:solidFill>
                  <a:schemeClr val="dk1"/>
                </a:solidFill>
                <a:highlight>
                  <a:schemeClr val="lt1"/>
                </a:highlight>
                <a:latin typeface="Georgia"/>
                <a:ea typeface="Georgia"/>
                <a:cs typeface="Georgia"/>
                <a:sym typeface="Georgia"/>
              </a:rPr>
              <a:t>Starbucks</a:t>
            </a:r>
            <a:r>
              <a:rPr lang="en" sz="1700">
                <a:solidFill>
                  <a:schemeClr val="dk1"/>
                </a:solidFill>
                <a:highlight>
                  <a:schemeClr val="lt1"/>
                </a:highlight>
                <a:latin typeface="Georgia"/>
                <a:ea typeface="Georgia"/>
                <a:cs typeface="Georgia"/>
                <a:sym typeface="Georgia"/>
              </a:rPr>
              <a:t>: As a global coffee giant, Starbucks competes with Sleepy Owl in the ready-to-drink coffee segment, although targeting a broader audience.</a:t>
            </a:r>
            <a:endParaRPr sz="1700">
              <a:solidFill>
                <a:schemeClr val="dk1"/>
              </a:solidFill>
              <a:highlight>
                <a:schemeClr val="lt1"/>
              </a:highlight>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highlight>
                <a:schemeClr val="lt1"/>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aphicFrame>
        <p:nvGraphicFramePr>
          <p:cNvPr id="119" name="Google Shape;119;p20"/>
          <p:cNvGraphicFramePr/>
          <p:nvPr/>
        </p:nvGraphicFramePr>
        <p:xfrm>
          <a:off x="106650" y="692325"/>
          <a:ext cx="3000000" cy="3000000"/>
        </p:xfrm>
        <a:graphic>
          <a:graphicData uri="http://schemas.openxmlformats.org/drawingml/2006/table">
            <a:tbl>
              <a:tblPr>
                <a:noFill/>
                <a:tableStyleId>{8C52C9A4-7AC2-45B1-B06A-1372406C1EE0}</a:tableStyleId>
              </a:tblPr>
              <a:tblGrid>
                <a:gridCol w="1711000"/>
                <a:gridCol w="3372700"/>
                <a:gridCol w="3717150"/>
              </a:tblGrid>
              <a:tr h="465900">
                <a:tc>
                  <a:txBody>
                    <a:bodyPr/>
                    <a:lstStyle/>
                    <a:p>
                      <a:pPr indent="0" lvl="0" marL="0" rtl="0" algn="l">
                        <a:spcBef>
                          <a:spcPts val="0"/>
                        </a:spcBef>
                        <a:spcAft>
                          <a:spcPts val="0"/>
                        </a:spcAft>
                        <a:buNone/>
                      </a:pPr>
                      <a:r>
                        <a:rPr lang="en" sz="2000">
                          <a:latin typeface="Open Sans"/>
                          <a:ea typeface="Open Sans"/>
                          <a:cs typeface="Open Sans"/>
                          <a:sym typeface="Open Sans"/>
                        </a:rPr>
                        <a:t>BRAND</a:t>
                      </a:r>
                      <a:endParaRPr sz="20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2000">
                          <a:latin typeface="Open Sans"/>
                          <a:ea typeface="Open Sans"/>
                          <a:cs typeface="Open Sans"/>
                          <a:sym typeface="Open Sans"/>
                        </a:rPr>
                        <a:t>STRENGTHS</a:t>
                      </a:r>
                      <a:endParaRPr sz="20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2000">
                          <a:latin typeface="Open Sans"/>
                          <a:ea typeface="Open Sans"/>
                          <a:cs typeface="Open Sans"/>
                          <a:sym typeface="Open Sans"/>
                        </a:rPr>
                        <a:t>WEAKNESS</a:t>
                      </a:r>
                      <a:endParaRPr sz="2000">
                        <a:latin typeface="Open Sans"/>
                        <a:ea typeface="Open Sans"/>
                        <a:cs typeface="Open Sans"/>
                        <a:sym typeface="Open Sans"/>
                      </a:endParaRPr>
                    </a:p>
                  </a:txBody>
                  <a:tcPr marT="91425" marB="91425" marR="91425" marL="91425"/>
                </a:tc>
              </a:tr>
              <a:tr h="1032100">
                <a:tc>
                  <a:txBody>
                    <a:bodyPr/>
                    <a:lstStyle/>
                    <a:p>
                      <a:pPr indent="0" lvl="0" marL="0" rtl="0" algn="ctr">
                        <a:spcBef>
                          <a:spcPts val="0"/>
                        </a:spcBef>
                        <a:spcAft>
                          <a:spcPts val="0"/>
                        </a:spcAft>
                        <a:buNone/>
                      </a:pPr>
                      <a:r>
                        <a:rPr lang="en" sz="1700">
                          <a:solidFill>
                            <a:schemeClr val="dk1"/>
                          </a:solidFill>
                          <a:highlight>
                            <a:schemeClr val="lt1"/>
                          </a:highlight>
                          <a:latin typeface="Georgia"/>
                          <a:ea typeface="Georgia"/>
                          <a:cs typeface="Georgia"/>
                          <a:sym typeface="Georgia"/>
                        </a:rPr>
                        <a:t>Blue Tokai Coffee Roasters</a:t>
                      </a:r>
                      <a:endParaRPr/>
                    </a:p>
                  </a:txBody>
                  <a:tcPr marT="91425" marB="91425" marR="91425" marL="91425"/>
                </a:tc>
                <a:tc>
                  <a:txBody>
                    <a:bodyPr/>
                    <a:lstStyle/>
                    <a:p>
                      <a:pPr indent="-311150" lvl="0" marL="457200" rtl="0" algn="l">
                        <a:spcBef>
                          <a:spcPts val="0"/>
                        </a:spcBef>
                        <a:spcAft>
                          <a:spcPts val="0"/>
                        </a:spcAft>
                        <a:buSzPts val="1300"/>
                        <a:buChar char="●"/>
                      </a:pPr>
                      <a:r>
                        <a:rPr lang="en" sz="1300"/>
                        <a:t>P</a:t>
                      </a:r>
                      <a:r>
                        <a:rPr lang="en" sz="1300"/>
                        <a:t>ersonalized coffee tastings and brewing workshops in its cafes</a:t>
                      </a:r>
                      <a:endParaRPr sz="1300"/>
                    </a:p>
                    <a:p>
                      <a:pPr indent="-311150" lvl="0" marL="457200" rtl="0" algn="l">
                        <a:spcBef>
                          <a:spcPts val="0"/>
                        </a:spcBef>
                        <a:spcAft>
                          <a:spcPts val="0"/>
                        </a:spcAft>
                        <a:buSzPts val="1300"/>
                        <a:buChar char="●"/>
                      </a:pPr>
                      <a:r>
                        <a:rPr lang="en" sz="1300"/>
                        <a:t>Regularly introduces new and seasonal coffee blends</a:t>
                      </a:r>
                      <a:endParaRPr sz="1300"/>
                    </a:p>
                  </a:txBody>
                  <a:tcPr marT="91425" marB="91425" marR="91425" marL="91425"/>
                </a:tc>
                <a:tc>
                  <a:txBody>
                    <a:bodyPr/>
                    <a:lstStyle/>
                    <a:p>
                      <a:pPr indent="-311150" lvl="0" marL="457200" rtl="0" algn="l">
                        <a:spcBef>
                          <a:spcPts val="0"/>
                        </a:spcBef>
                        <a:spcAft>
                          <a:spcPts val="0"/>
                        </a:spcAft>
                        <a:buSzPts val="1300"/>
                        <a:buChar char="●"/>
                      </a:pPr>
                      <a:r>
                        <a:rPr lang="en" sz="1300">
                          <a:solidFill>
                            <a:schemeClr val="dk1"/>
                          </a:solidFill>
                        </a:rPr>
                        <a:t>P</a:t>
                      </a:r>
                      <a:r>
                        <a:rPr lang="en" sz="1300">
                          <a:solidFill>
                            <a:schemeClr val="dk1"/>
                          </a:solidFill>
                        </a:rPr>
                        <a:t>remium pricing may deter budget-conscious consumers</a:t>
                      </a:r>
                      <a:endParaRPr sz="1300">
                        <a:solidFill>
                          <a:schemeClr val="dk1"/>
                        </a:solidFill>
                      </a:endParaRPr>
                    </a:p>
                    <a:p>
                      <a:pPr indent="-311150" lvl="0" marL="457200" rtl="0" algn="l">
                        <a:spcBef>
                          <a:spcPts val="0"/>
                        </a:spcBef>
                        <a:spcAft>
                          <a:spcPts val="0"/>
                        </a:spcAft>
                        <a:buSzPts val="1300"/>
                        <a:buChar char="●"/>
                      </a:pPr>
                      <a:r>
                        <a:rPr lang="en" sz="1300">
                          <a:solidFill>
                            <a:schemeClr val="dk1"/>
                          </a:solidFill>
                        </a:rPr>
                        <a:t>Mainly located in metropolitan cities, </a:t>
                      </a:r>
                      <a:endParaRPr sz="1300">
                        <a:solidFill>
                          <a:schemeClr val="dk1"/>
                        </a:solidFill>
                      </a:endParaRPr>
                    </a:p>
                  </a:txBody>
                  <a:tcPr marT="91425" marB="91425" marR="91425" marL="91425"/>
                </a:tc>
              </a:tr>
              <a:tr h="1208525">
                <a:tc>
                  <a:txBody>
                    <a:bodyPr/>
                    <a:lstStyle/>
                    <a:p>
                      <a:pPr indent="0" lvl="0" marL="0" rtl="0" algn="ctr">
                        <a:spcBef>
                          <a:spcPts val="0"/>
                        </a:spcBef>
                        <a:spcAft>
                          <a:spcPts val="0"/>
                        </a:spcAft>
                        <a:buNone/>
                      </a:pPr>
                      <a:r>
                        <a:rPr lang="en" sz="1700">
                          <a:solidFill>
                            <a:schemeClr val="dk1"/>
                          </a:solidFill>
                          <a:highlight>
                            <a:schemeClr val="lt1"/>
                          </a:highlight>
                          <a:latin typeface="Georgia"/>
                          <a:ea typeface="Georgia"/>
                          <a:cs typeface="Georgia"/>
                          <a:sym typeface="Georgia"/>
                        </a:rPr>
                        <a:t>Third Wave Coffee Roasters</a:t>
                      </a:r>
                      <a:endParaRPr/>
                    </a:p>
                  </a:txBody>
                  <a:tcPr marT="91425" marB="91425" marR="91425" marL="91425"/>
                </a:tc>
                <a:tc>
                  <a:txBody>
                    <a:bodyPr/>
                    <a:lstStyle/>
                    <a:p>
                      <a:pPr indent="-311150" lvl="0" marL="457200" rtl="0" algn="l">
                        <a:spcBef>
                          <a:spcPts val="0"/>
                        </a:spcBef>
                        <a:spcAft>
                          <a:spcPts val="0"/>
                        </a:spcAft>
                        <a:buSzPts val="1300"/>
                        <a:buChar char="●"/>
                      </a:pPr>
                      <a:r>
                        <a:rPr lang="en" sz="1300"/>
                        <a:t>Actively engages with its community through events, workshops, and collaborations,</a:t>
                      </a:r>
                      <a:endParaRPr sz="1300"/>
                    </a:p>
                    <a:p>
                      <a:pPr indent="-311150" lvl="0" marL="457200" rtl="0" algn="l">
                        <a:spcBef>
                          <a:spcPts val="0"/>
                        </a:spcBef>
                        <a:spcAft>
                          <a:spcPts val="0"/>
                        </a:spcAft>
                        <a:buSzPts val="1300"/>
                        <a:buChar char="●"/>
                      </a:pPr>
                      <a:r>
                        <a:rPr lang="en" sz="1300"/>
                        <a:t>Offers a wide variety of single-origin coffees and brewing equi</a:t>
                      </a:r>
                      <a:r>
                        <a:rPr lang="en" sz="1300"/>
                        <a:t>p</a:t>
                      </a:r>
                      <a:r>
                        <a:rPr lang="en" sz="1300"/>
                        <a:t>ment,</a:t>
                      </a:r>
                      <a:endParaRPr sz="1300"/>
                    </a:p>
                  </a:txBody>
                  <a:tcPr marT="91425" marB="91425" marR="91425" marL="91425"/>
                </a:tc>
                <a:tc>
                  <a:txBody>
                    <a:bodyPr/>
                    <a:lstStyle/>
                    <a:p>
                      <a:pPr indent="-304800" lvl="0" marL="457200" rtl="0" algn="l">
                        <a:spcBef>
                          <a:spcPts val="0"/>
                        </a:spcBef>
                        <a:spcAft>
                          <a:spcPts val="0"/>
                        </a:spcAft>
                        <a:buSzPts val="1200"/>
                        <a:buChar char="●"/>
                      </a:pPr>
                      <a:r>
                        <a:rPr lang="en" sz="1200"/>
                        <a:t>Some consumers may perceive Third Wave's products as overpriced due to their premium positioning and emphasis on sustainability</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a:t>
                      </a:r>
                      <a:r>
                        <a:rPr lang="en" sz="1200"/>
                        <a:t>ay struggle with brand awareness among mainstream consumers.</a:t>
                      </a:r>
                      <a:endParaRPr sz="1100"/>
                    </a:p>
                  </a:txBody>
                  <a:tcPr marT="91425" marB="91425" marR="91425" marL="91425"/>
                </a:tc>
              </a:tr>
              <a:tr h="1131250">
                <a:tc>
                  <a:txBody>
                    <a:bodyPr/>
                    <a:lstStyle/>
                    <a:p>
                      <a:pPr indent="0" lvl="0" marL="0" rtl="0" algn="ctr">
                        <a:spcBef>
                          <a:spcPts val="0"/>
                        </a:spcBef>
                        <a:spcAft>
                          <a:spcPts val="0"/>
                        </a:spcAft>
                        <a:buNone/>
                      </a:pPr>
                      <a:r>
                        <a:rPr lang="en" sz="1700">
                          <a:solidFill>
                            <a:schemeClr val="dk1"/>
                          </a:solidFill>
                          <a:highlight>
                            <a:schemeClr val="lt1"/>
                          </a:highlight>
                          <a:latin typeface="Georgia"/>
                          <a:ea typeface="Georgia"/>
                          <a:cs typeface="Georgia"/>
                          <a:sym typeface="Georgia"/>
                        </a:rPr>
                        <a:t>Starbucks</a:t>
                      </a:r>
                      <a:endParaRPr/>
                    </a:p>
                  </a:txBody>
                  <a:tcPr marT="91425" marB="91425" marR="91425" marL="91425"/>
                </a:tc>
                <a:tc>
                  <a:txBody>
                    <a:bodyPr/>
                    <a:lstStyle/>
                    <a:p>
                      <a:pPr indent="-304800" lvl="0" marL="457200" rtl="0" algn="l">
                        <a:spcBef>
                          <a:spcPts val="0"/>
                        </a:spcBef>
                        <a:spcAft>
                          <a:spcPts val="0"/>
                        </a:spcAft>
                        <a:buSzPts val="1200"/>
                        <a:buChar char="●"/>
                      </a:pPr>
                      <a:r>
                        <a:rPr lang="en" sz="1200"/>
                        <a:t>Vast network of stores worldwide, providing unparalleled accessibility</a:t>
                      </a:r>
                      <a:endParaRPr sz="1200"/>
                    </a:p>
                    <a:p>
                      <a:pPr indent="-304800" lvl="0" marL="457200" rtl="0" algn="l">
                        <a:spcBef>
                          <a:spcPts val="0"/>
                        </a:spcBef>
                        <a:spcAft>
                          <a:spcPts val="0"/>
                        </a:spcAft>
                        <a:buSzPts val="1200"/>
                        <a:buChar char="●"/>
                      </a:pPr>
                      <a:r>
                        <a:rPr lang="en" sz="1200"/>
                        <a:t>Starbucks brand is synonymous with coffee culture and enjoys widespread recognition, attracting a broad customer base</a:t>
                      </a:r>
                      <a:endParaRPr sz="1200"/>
                    </a:p>
                  </a:txBody>
                  <a:tcPr marT="91425" marB="91425" marR="91425" marL="91425"/>
                </a:tc>
                <a:tc>
                  <a:txBody>
                    <a:bodyPr/>
                    <a:lstStyle/>
                    <a:p>
                      <a:pPr indent="0" lvl="0" marL="0" rtl="0" algn="l">
                        <a:spcBef>
                          <a:spcPts val="0"/>
                        </a:spcBef>
                        <a:spcAft>
                          <a:spcPts val="0"/>
                        </a:spcAft>
                        <a:buNone/>
                      </a:pPr>
                      <a:r>
                        <a:t/>
                      </a:r>
                      <a:endParaRPr sz="1100"/>
                    </a:p>
                    <a:p>
                      <a:pPr indent="-304800" lvl="0" marL="457200" rtl="0" algn="l">
                        <a:spcBef>
                          <a:spcPts val="0"/>
                        </a:spcBef>
                        <a:spcAft>
                          <a:spcPts val="0"/>
                        </a:spcAft>
                        <a:buSzPts val="1200"/>
                        <a:buChar char="●"/>
                      </a:pPr>
                      <a:r>
                        <a:rPr lang="en" sz="1200"/>
                        <a:t>Some consumers perceive Starbucks coffee as mass-produced and lacking the quality </a:t>
                      </a:r>
                      <a:endParaRPr sz="1200"/>
                    </a:p>
                    <a:p>
                      <a:pPr indent="-304800" lvl="0" marL="457200" rtl="0" algn="l">
                        <a:spcBef>
                          <a:spcPts val="0"/>
                        </a:spcBef>
                        <a:spcAft>
                          <a:spcPts val="0"/>
                        </a:spcAft>
                        <a:buSzPts val="1200"/>
                        <a:buChar char="●"/>
                      </a:pPr>
                      <a:r>
                        <a:rPr lang="en" sz="1200"/>
                        <a:t>Premium pricing may deter markets with lower purchasing power</a:t>
                      </a:r>
                      <a:endParaRPr sz="1200"/>
                    </a:p>
                  </a:txBody>
                  <a:tcPr marT="91425" marB="91425" marR="91425" marL="91425"/>
                </a:tc>
              </a:tr>
            </a:tbl>
          </a:graphicData>
        </a:graphic>
      </p:graphicFrame>
      <p:sp>
        <p:nvSpPr>
          <p:cNvPr id="120" name="Google Shape;120;p20"/>
          <p:cNvSpPr/>
          <p:nvPr/>
        </p:nvSpPr>
        <p:spPr>
          <a:xfrm>
            <a:off x="2378875" y="84950"/>
            <a:ext cx="4845000" cy="53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1" name="Google Shape;121;p20"/>
          <p:cNvSpPr txBox="1"/>
          <p:nvPr/>
        </p:nvSpPr>
        <p:spPr>
          <a:xfrm>
            <a:off x="2482200" y="165325"/>
            <a:ext cx="46383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STRENGTHS &amp; WEAKNESS</a:t>
            </a:r>
            <a:endParaRPr sz="2300">
              <a:solidFill>
                <a:schemeClr val="lt1"/>
              </a:solidFill>
              <a:latin typeface="Open Sans"/>
              <a:ea typeface="Open Sans"/>
              <a:cs typeface="Open Sans"/>
              <a:sym typeface="Open Sans"/>
            </a:endParaRPr>
          </a:p>
        </p:txBody>
      </p:sp>
      <p:pic>
        <p:nvPicPr>
          <p:cNvPr id="122" name="Google Shape;122;p20"/>
          <p:cNvPicPr preferRelativeResize="0"/>
          <p:nvPr/>
        </p:nvPicPr>
        <p:blipFill>
          <a:blip r:embed="rId3">
            <a:alphaModFix/>
          </a:blip>
          <a:stretch>
            <a:fillRect/>
          </a:stretch>
        </p:blipFill>
        <p:spPr>
          <a:xfrm>
            <a:off x="656975" y="4091825"/>
            <a:ext cx="665924" cy="665924"/>
          </a:xfrm>
          <a:prstGeom prst="rect">
            <a:avLst/>
          </a:prstGeom>
          <a:noFill/>
          <a:ln>
            <a:noFill/>
          </a:ln>
        </p:spPr>
      </p:pic>
      <p:pic>
        <p:nvPicPr>
          <p:cNvPr id="123" name="Google Shape;123;p20"/>
          <p:cNvPicPr preferRelativeResize="0"/>
          <p:nvPr/>
        </p:nvPicPr>
        <p:blipFill>
          <a:blip r:embed="rId4">
            <a:alphaModFix/>
          </a:blip>
          <a:stretch>
            <a:fillRect/>
          </a:stretch>
        </p:blipFill>
        <p:spPr>
          <a:xfrm>
            <a:off x="545987" y="2966700"/>
            <a:ext cx="887895" cy="665926"/>
          </a:xfrm>
          <a:prstGeom prst="rect">
            <a:avLst/>
          </a:prstGeom>
          <a:noFill/>
          <a:ln>
            <a:noFill/>
          </a:ln>
        </p:spPr>
      </p:pic>
      <p:pic>
        <p:nvPicPr>
          <p:cNvPr id="124" name="Google Shape;124;p20"/>
          <p:cNvPicPr preferRelativeResize="0"/>
          <p:nvPr/>
        </p:nvPicPr>
        <p:blipFill>
          <a:blip r:embed="rId5">
            <a:alphaModFix/>
          </a:blip>
          <a:stretch>
            <a:fillRect/>
          </a:stretch>
        </p:blipFill>
        <p:spPr>
          <a:xfrm>
            <a:off x="450248" y="1746400"/>
            <a:ext cx="887875" cy="4439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aphicFrame>
        <p:nvGraphicFramePr>
          <p:cNvPr id="129" name="Google Shape;129;p21"/>
          <p:cNvGraphicFramePr/>
          <p:nvPr/>
        </p:nvGraphicFramePr>
        <p:xfrm>
          <a:off x="22963" y="992050"/>
          <a:ext cx="3000000" cy="3000000"/>
        </p:xfrm>
        <a:graphic>
          <a:graphicData uri="http://schemas.openxmlformats.org/drawingml/2006/table">
            <a:tbl>
              <a:tblPr>
                <a:noFill/>
                <a:tableStyleId>{8C52C9A4-7AC2-45B1-B06A-1372406C1EE0}</a:tableStyleId>
              </a:tblPr>
              <a:tblGrid>
                <a:gridCol w="1441775"/>
                <a:gridCol w="2303675"/>
                <a:gridCol w="2538925"/>
                <a:gridCol w="2813700"/>
              </a:tblGrid>
              <a:tr h="662775">
                <a:tc>
                  <a:txBody>
                    <a:bodyPr/>
                    <a:lstStyle/>
                    <a:p>
                      <a:pPr indent="0" lvl="0" marL="0" rtl="0" algn="l">
                        <a:spcBef>
                          <a:spcPts val="0"/>
                        </a:spcBef>
                        <a:spcAft>
                          <a:spcPts val="0"/>
                        </a:spcAft>
                        <a:buNone/>
                      </a:pPr>
                      <a:r>
                        <a:rPr lang="en" sz="2000">
                          <a:latin typeface="Open Sans"/>
                          <a:ea typeface="Open Sans"/>
                          <a:cs typeface="Open Sans"/>
                          <a:sym typeface="Open Sans"/>
                        </a:rPr>
                        <a:t>BRAND</a:t>
                      </a:r>
                      <a:endParaRPr sz="20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2000"/>
                        <a:t>DEMOGRAPHI</a:t>
                      </a:r>
                      <a:r>
                        <a:rPr lang="en" sz="2000"/>
                        <a:t>C</a:t>
                      </a:r>
                      <a:r>
                        <a:rPr lang="en" sz="2000"/>
                        <a:t>S</a:t>
                      </a:r>
                      <a:endParaRPr sz="2000"/>
                    </a:p>
                  </a:txBody>
                  <a:tcPr marT="91425" marB="91425" marR="91425" marL="91425"/>
                </a:tc>
                <a:tc>
                  <a:txBody>
                    <a:bodyPr/>
                    <a:lstStyle/>
                    <a:p>
                      <a:pPr indent="0" lvl="0" marL="0" rtl="0" algn="l">
                        <a:spcBef>
                          <a:spcPts val="0"/>
                        </a:spcBef>
                        <a:spcAft>
                          <a:spcPts val="0"/>
                        </a:spcAft>
                        <a:buNone/>
                      </a:pPr>
                      <a:r>
                        <a:rPr lang="en" sz="2000">
                          <a:latin typeface="Open Sans"/>
                          <a:ea typeface="Open Sans"/>
                          <a:cs typeface="Open Sans"/>
                          <a:sym typeface="Open Sans"/>
                        </a:rPr>
                        <a:t>PSYCHOGRAPHIC</a:t>
                      </a:r>
                      <a:endParaRPr sz="20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2000">
                          <a:latin typeface="Open Sans"/>
                          <a:ea typeface="Open Sans"/>
                          <a:cs typeface="Open Sans"/>
                          <a:sym typeface="Open Sans"/>
                        </a:rPr>
                        <a:t>BEHAVIORAL</a:t>
                      </a:r>
                      <a:endParaRPr sz="2000">
                        <a:latin typeface="Open Sans"/>
                        <a:ea typeface="Open Sans"/>
                        <a:cs typeface="Open Sans"/>
                        <a:sym typeface="Open Sans"/>
                      </a:endParaRPr>
                    </a:p>
                  </a:txBody>
                  <a:tcPr marT="91425" marB="91425" marR="91425" marL="91425"/>
                </a:tc>
              </a:tr>
              <a:tr h="2982650">
                <a:tc>
                  <a:txBody>
                    <a:bodyPr/>
                    <a:lstStyle/>
                    <a:p>
                      <a:pPr indent="0" lvl="0" marL="0" rtl="0" algn="ctr">
                        <a:spcBef>
                          <a:spcPts val="0"/>
                        </a:spcBef>
                        <a:spcAft>
                          <a:spcPts val="0"/>
                        </a:spcAft>
                        <a:buNone/>
                      </a:pPr>
                      <a:r>
                        <a:rPr lang="en" sz="1700">
                          <a:solidFill>
                            <a:schemeClr val="dk1"/>
                          </a:solidFill>
                          <a:highlight>
                            <a:schemeClr val="lt1"/>
                          </a:highlight>
                          <a:latin typeface="Georgia"/>
                          <a:ea typeface="Georgia"/>
                          <a:cs typeface="Georgia"/>
                          <a:sym typeface="Georgia"/>
                        </a:rPr>
                        <a:t>Blue Tokai Coffee Roasters</a:t>
                      </a:r>
                      <a:endParaRPr/>
                    </a:p>
                  </a:txBody>
                  <a:tcPr marT="91425" marB="91425" marR="91425" marL="91425"/>
                </a:tc>
                <a:tc>
                  <a:txBody>
                    <a:bodyPr/>
                    <a:lstStyle/>
                    <a:p>
                      <a:pPr indent="-311150" lvl="0" marL="457200" rtl="0" algn="l">
                        <a:spcBef>
                          <a:spcPts val="0"/>
                        </a:spcBef>
                        <a:spcAft>
                          <a:spcPts val="0"/>
                        </a:spcAft>
                        <a:buSzPts val="1300"/>
                        <a:buChar char="●"/>
                      </a:pPr>
                      <a:r>
                        <a:rPr b="1" lang="en" sz="1300"/>
                        <a:t>Age </a:t>
                      </a:r>
                      <a:r>
                        <a:rPr lang="en" sz="1300"/>
                        <a:t>: Urban professionals aged 25-45.</a:t>
                      </a:r>
                      <a:endParaRPr sz="1300"/>
                    </a:p>
                    <a:p>
                      <a:pPr indent="-311150" lvl="0" marL="457200" rtl="0" algn="l">
                        <a:spcBef>
                          <a:spcPts val="0"/>
                        </a:spcBef>
                        <a:spcAft>
                          <a:spcPts val="0"/>
                        </a:spcAft>
                        <a:buSzPts val="1300"/>
                        <a:buChar char="●"/>
                      </a:pPr>
                      <a:r>
                        <a:rPr b="1" lang="en" sz="1300"/>
                        <a:t>Income</a:t>
                      </a:r>
                      <a:r>
                        <a:rPr lang="en" sz="1300"/>
                        <a:t> : Middle to high-income earners with disposable income for premium coffee purchases.</a:t>
                      </a:r>
                      <a:endParaRPr sz="1300"/>
                    </a:p>
                    <a:p>
                      <a:pPr indent="-311150" lvl="0" marL="457200" rtl="0" algn="l">
                        <a:spcBef>
                          <a:spcPts val="0"/>
                        </a:spcBef>
                        <a:spcAft>
                          <a:spcPts val="0"/>
                        </a:spcAft>
                        <a:buSzPts val="1300"/>
                        <a:buChar char="●"/>
                      </a:pPr>
                      <a:r>
                        <a:rPr b="1" lang="en" sz="1300"/>
                        <a:t>Location</a:t>
                      </a:r>
                      <a:r>
                        <a:rPr lang="en" sz="1300"/>
                        <a:t> : Residents of metropolitan cities or urban areas with access to Blue Tokai cafes.</a:t>
                      </a:r>
                      <a:endParaRPr sz="1300"/>
                    </a:p>
                  </a:txBody>
                  <a:tcPr marT="91425" marB="91425" marR="91425" marL="91425"/>
                </a:tc>
                <a:tc>
                  <a:txBody>
                    <a:bodyPr/>
                    <a:lstStyle/>
                    <a:p>
                      <a:pPr indent="-311150" lvl="0" marL="457200" rtl="0" algn="l">
                        <a:spcBef>
                          <a:spcPts val="0"/>
                        </a:spcBef>
                        <a:spcAft>
                          <a:spcPts val="0"/>
                        </a:spcAft>
                        <a:buClr>
                          <a:schemeClr val="dk1"/>
                        </a:buClr>
                        <a:buSzPts val="1300"/>
                        <a:buChar char="●"/>
                      </a:pPr>
                      <a:r>
                        <a:rPr lang="en" sz="1300">
                          <a:solidFill>
                            <a:schemeClr val="dk1"/>
                          </a:solidFill>
                        </a:rPr>
                        <a:t>Busy professionals seeking a quality coffee experience as a part of their daily routine.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Appreciation for craftsmanship, sustainability, and ethical sourcing.</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Interest in exploring diverse coffee flavors and brewing methods, as well as engaging in coffee-related events and workshops</a:t>
                      </a:r>
                      <a:endParaRPr sz="1300">
                        <a:solidFill>
                          <a:schemeClr val="dk1"/>
                        </a:solidFill>
                      </a:endParaRPr>
                    </a:p>
                  </a:txBody>
                  <a:tcPr marT="91425" marB="91425" marR="91425" marL="91425"/>
                </a:tc>
                <a:tc>
                  <a:txBody>
                    <a:bodyPr/>
                    <a:lstStyle/>
                    <a:p>
                      <a:pPr indent="-311150" lvl="0" marL="457200" rtl="0" algn="l">
                        <a:spcBef>
                          <a:spcPts val="0"/>
                        </a:spcBef>
                        <a:spcAft>
                          <a:spcPts val="0"/>
                        </a:spcAft>
                        <a:buClr>
                          <a:schemeClr val="dk1"/>
                        </a:buClr>
                        <a:buSzPts val="1300"/>
                        <a:buChar char="●"/>
                      </a:pPr>
                      <a:r>
                        <a:rPr lang="en" sz="1300">
                          <a:solidFill>
                            <a:schemeClr val="dk1"/>
                          </a:solidFill>
                        </a:rPr>
                        <a:t>Willing to pay a premium for high-quality coffee and value-added experiences.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Likely to become repeat customers due to brand loyalty and positive experiences at Blue Tokai cafes.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Influenced by peer recommendations and social media presence in their coffee choices.</a:t>
                      </a:r>
                      <a:endParaRPr sz="1300">
                        <a:solidFill>
                          <a:schemeClr val="dk1"/>
                        </a:solidFill>
                      </a:endParaRPr>
                    </a:p>
                    <a:p>
                      <a:pPr indent="0" lvl="0" marL="457200" rtl="0" algn="l">
                        <a:spcBef>
                          <a:spcPts val="0"/>
                        </a:spcBef>
                        <a:spcAft>
                          <a:spcPts val="0"/>
                        </a:spcAft>
                        <a:buNone/>
                      </a:pPr>
                      <a:r>
                        <a:t/>
                      </a:r>
                      <a:endParaRPr sz="1100">
                        <a:solidFill>
                          <a:schemeClr val="dk1"/>
                        </a:solidFill>
                      </a:endParaRPr>
                    </a:p>
                  </a:txBody>
                  <a:tcPr marT="91425" marB="91425" marR="91425" marL="91425"/>
                </a:tc>
              </a:tr>
            </a:tbl>
          </a:graphicData>
        </a:graphic>
      </p:graphicFrame>
      <p:sp>
        <p:nvSpPr>
          <p:cNvPr id="130" name="Google Shape;130;p21"/>
          <p:cNvSpPr/>
          <p:nvPr/>
        </p:nvSpPr>
        <p:spPr>
          <a:xfrm>
            <a:off x="2378875" y="84950"/>
            <a:ext cx="4845000" cy="53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1" name="Google Shape;131;p21"/>
          <p:cNvSpPr txBox="1"/>
          <p:nvPr/>
        </p:nvSpPr>
        <p:spPr>
          <a:xfrm>
            <a:off x="2482200" y="165325"/>
            <a:ext cx="46383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Target Audience of </a:t>
            </a:r>
            <a:r>
              <a:rPr lang="en" sz="2300">
                <a:solidFill>
                  <a:schemeClr val="lt1"/>
                </a:solidFill>
                <a:latin typeface="Open Sans"/>
                <a:ea typeface="Open Sans"/>
                <a:cs typeface="Open Sans"/>
                <a:sym typeface="Open Sans"/>
              </a:rPr>
              <a:t>Competition</a:t>
            </a:r>
            <a:endParaRPr sz="2100">
              <a:solidFill>
                <a:schemeClr val="lt1"/>
              </a:solidFill>
              <a:latin typeface="Open Sans"/>
              <a:ea typeface="Open Sans"/>
              <a:cs typeface="Open Sans"/>
              <a:sym typeface="Open Sans"/>
            </a:endParaRPr>
          </a:p>
        </p:txBody>
      </p:sp>
      <p:pic>
        <p:nvPicPr>
          <p:cNvPr id="132" name="Google Shape;132;p21"/>
          <p:cNvPicPr preferRelativeResize="0"/>
          <p:nvPr/>
        </p:nvPicPr>
        <p:blipFill>
          <a:blip r:embed="rId3">
            <a:alphaModFix/>
          </a:blip>
          <a:stretch>
            <a:fillRect/>
          </a:stretch>
        </p:blipFill>
        <p:spPr>
          <a:xfrm>
            <a:off x="130650" y="165325"/>
            <a:ext cx="1334099" cy="667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000000"/>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