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200"/>
    <a:srgbClr val="695004"/>
    <a:srgbClr val="930F33"/>
    <a:srgbClr val="345100"/>
    <a:srgbClr val="81CD00"/>
    <a:srgbClr val="59297E"/>
    <a:srgbClr val="E9E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2"/>
    <p:restoredTop sz="94659"/>
  </p:normalViewPr>
  <p:slideViewPr>
    <p:cSldViewPr snapToGrid="0" snapToObjects="1">
      <p:cViewPr>
        <p:scale>
          <a:sx n="272" d="100"/>
          <a:sy n="272" d="100"/>
        </p:scale>
        <p:origin x="-3072" y="-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895-10AC-0F47-A71B-EB165AC29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E1014-DA18-8442-8200-FCFBF90F7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E69B-1773-5949-8C7F-BC0A66E4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075F-836A-DD4E-9727-0AB83A29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7C7B-55F5-514F-8294-3DF9A06A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D333-3930-6E46-8558-B81DBF76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B9D7E-976D-DF40-BF04-5466C1E76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5886-3312-754F-B923-4381EACA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4ECB-E48C-9141-AF05-D6F13890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FAC9-C69D-D54D-AA79-93CF4429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624B0-CB1F-9A4E-AA47-ABBD6C7DF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FE8A6-5567-F246-934E-F7B11A902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A88C6-754C-294B-AF69-73488AED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C0FF-43D9-DE4E-8229-7FDEEB13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95A25-5503-7E42-A0CA-82CE47E5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4EF5-9CAB-6C4C-81DC-2FC6F1EB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F699-7A7B-B64E-BBC0-79D83EEB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81C6-A3C9-A349-8F27-07E68790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101C-1B7E-9042-A744-D8364F0C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204C-45DB-7B48-B154-5C0604BA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A012-5C8B-8A4A-AD1A-1559D1D3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BE1F-CF6A-8244-BEA3-8CE21FAA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D2E6-E5E1-8945-8583-4638AC773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E9CCD-E692-AB4C-95B2-E004621D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70F0-8007-BC41-B504-A0BC4616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9AC0-E58D-844B-9EEF-0B43EDD4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B5C-48DE-FC42-9BDB-112A3FE79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8D3E5-FBC9-4343-995A-3FE164661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AF9F1-EEE1-EA4C-89E4-11CCC144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6CC86-656B-044F-8CCB-D7A8240A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9FA07-8268-EE4A-81E3-47D6E16D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6E8B-0FF2-D444-94F9-A756A94C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65EC1-F9AE-644A-BB7F-DAD9B5BFD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B028-2923-4E40-A412-E9750F8E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BA36F-0D3C-5E4F-99CC-34D17E219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6B418-77DB-0A45-ADD4-5D6E17B4B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244C0-1D7C-214D-BCD3-DC6A4D91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178C0-0774-FF42-8715-A8C5679F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85096-2474-FC4D-B59C-564D9853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1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78CA-7662-D746-8799-E8EB9A0B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BC85C-FBBC-584D-8FEB-A4013057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41444-D446-5946-9AFE-3C461F11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EE411-6C49-5C48-A865-E19C190B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FC5287-8F4E-6A40-9FCC-1B082A2F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BDA42F-293E-9A48-887D-C23601C9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028D5-734B-A347-9FF5-78A9CD9D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45DE-4D1F-9441-9F94-0A26E2B1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9E0B-4CB0-0B41-AC47-D4BEA132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9F941-AA01-6E4F-BD21-42E6E17DC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C27BB-EC6C-4848-B758-1B6AC53D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7F2DF-04D2-0143-86E5-E49CB76B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C3D29-801F-864C-8BE2-597CEE1C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1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8E42-88FD-4943-BDBF-FB07775B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71499-FB31-B448-8281-E11CC2B1D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CE62B-2F2C-C841-AF7F-2F5ABF9BD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32671-8826-454A-AC22-8AB47F0E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98A9D-508E-1349-BC07-CB61AC9B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DBD1-829C-CB42-848C-E9E58AA3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CD670-6478-AB4F-98A1-05D00FE6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01A3-C76B-E549-AB1E-F1FF21050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A3A7-68A8-D547-8C75-C8D501CC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3815-028C-714D-A2D8-8C6A22D568D8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5AC90-ADEA-2841-B53B-FAFDE4F5A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D87A-EC31-464A-91C7-1D1938113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F2A4-4D88-1B4B-85AC-10D29B3D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8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6952616-8BE9-9C4F-AAE6-9877FB7C6D36}"/>
              </a:ext>
            </a:extLst>
          </p:cNvPr>
          <p:cNvCxnSpPr>
            <a:cxnSpLocks/>
          </p:cNvCxnSpPr>
          <p:nvPr/>
        </p:nvCxnSpPr>
        <p:spPr>
          <a:xfrm flipV="1">
            <a:off x="1298702" y="1761419"/>
            <a:ext cx="0" cy="43471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2EFEF09-DDA3-8842-B9E7-5B030114C450}"/>
              </a:ext>
            </a:extLst>
          </p:cNvPr>
          <p:cNvCxnSpPr>
            <a:cxnSpLocks/>
          </p:cNvCxnSpPr>
          <p:nvPr/>
        </p:nvCxnSpPr>
        <p:spPr>
          <a:xfrm flipV="1">
            <a:off x="1096049" y="1889395"/>
            <a:ext cx="193861" cy="92832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4F6E7EE-0D5D-9C4E-AAFA-D506081083A2}"/>
              </a:ext>
            </a:extLst>
          </p:cNvPr>
          <p:cNvCxnSpPr>
            <a:cxnSpLocks/>
          </p:cNvCxnSpPr>
          <p:nvPr/>
        </p:nvCxnSpPr>
        <p:spPr>
          <a:xfrm>
            <a:off x="1304058" y="1885504"/>
            <a:ext cx="194400" cy="9288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F7C4F3C-D465-8645-9890-B0AEB0AF8F2B}"/>
              </a:ext>
            </a:extLst>
          </p:cNvPr>
          <p:cNvGrpSpPr/>
          <p:nvPr/>
        </p:nvGrpSpPr>
        <p:grpSpPr>
          <a:xfrm>
            <a:off x="2830705" y="510288"/>
            <a:ext cx="5482306" cy="5030177"/>
            <a:chOff x="2830705" y="510288"/>
            <a:chExt cx="5482306" cy="5030177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958EDE4-D7A3-EC47-8E27-9958BF0583B5}"/>
                </a:ext>
              </a:extLst>
            </p:cNvPr>
            <p:cNvSpPr/>
            <p:nvPr/>
          </p:nvSpPr>
          <p:spPr>
            <a:xfrm>
              <a:off x="2860151" y="1687745"/>
              <a:ext cx="5348588" cy="34739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99A8A31-1E98-FB42-9D8A-5FD657729E88}"/>
                </a:ext>
              </a:extLst>
            </p:cNvPr>
            <p:cNvSpPr/>
            <p:nvPr/>
          </p:nvSpPr>
          <p:spPr>
            <a:xfrm>
              <a:off x="2881011" y="3905264"/>
              <a:ext cx="5348587" cy="1187837"/>
            </a:xfrm>
            <a:prstGeom prst="rect">
              <a:avLst/>
            </a:prstGeom>
            <a:gradFill flip="none" rotWithShape="1">
              <a:gsLst>
                <a:gs pos="9000">
                  <a:schemeClr val="accent3">
                    <a:lumMod val="5000"/>
                    <a:lumOff val="95000"/>
                  </a:schemeClr>
                </a:gs>
                <a:gs pos="78000">
                  <a:schemeClr val="accent3">
                    <a:lumMod val="45000"/>
                    <a:lumOff val="55000"/>
                  </a:schemeClr>
                </a:gs>
                <a:gs pos="87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2F8B87-4E12-1D4C-AAA2-3739B6ADE808}"/>
                </a:ext>
              </a:extLst>
            </p:cNvPr>
            <p:cNvCxnSpPr>
              <a:cxnSpLocks/>
            </p:cNvCxnSpPr>
            <p:nvPr/>
          </p:nvCxnSpPr>
          <p:spPr>
            <a:xfrm>
              <a:off x="2881012" y="1272360"/>
              <a:ext cx="5348587" cy="0"/>
            </a:xfrm>
            <a:prstGeom prst="line">
              <a:avLst/>
            </a:prstGeom>
            <a:ln w="28575">
              <a:solidFill>
                <a:srgbClr val="5929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52C2E4C-27F2-A146-BF95-7D4CEBD4615E}"/>
                </a:ext>
              </a:extLst>
            </p:cNvPr>
            <p:cNvCxnSpPr>
              <a:cxnSpLocks/>
            </p:cNvCxnSpPr>
            <p:nvPr/>
          </p:nvCxnSpPr>
          <p:spPr>
            <a:xfrm>
              <a:off x="2881013" y="2202955"/>
              <a:ext cx="5348587" cy="0"/>
            </a:xfrm>
            <a:prstGeom prst="line">
              <a:avLst/>
            </a:prstGeom>
            <a:ln w="12700">
              <a:solidFill>
                <a:srgbClr val="9672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17FDAF0-5F49-E943-8452-872EA5CD85F7}"/>
                </a:ext>
              </a:extLst>
            </p:cNvPr>
            <p:cNvCxnSpPr>
              <a:cxnSpLocks/>
            </p:cNvCxnSpPr>
            <p:nvPr/>
          </p:nvCxnSpPr>
          <p:spPr>
            <a:xfrm>
              <a:off x="2881012" y="3895898"/>
              <a:ext cx="5348588" cy="0"/>
            </a:xfrm>
            <a:prstGeom prst="line">
              <a:avLst/>
            </a:prstGeom>
            <a:ln w="28575">
              <a:solidFill>
                <a:srgbClr val="5929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779A89-5342-6043-8E82-6260A7FE8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0295" y="2211664"/>
              <a:ext cx="785447" cy="1682053"/>
            </a:xfrm>
            <a:prstGeom prst="line">
              <a:avLst/>
            </a:prstGeom>
            <a:ln w="19050">
              <a:solidFill>
                <a:srgbClr val="930F3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6BFEAE-C2D2-4C48-9836-65BD7783AACD}"/>
                </a:ext>
              </a:extLst>
            </p:cNvPr>
            <p:cNvSpPr/>
            <p:nvPr/>
          </p:nvSpPr>
          <p:spPr>
            <a:xfrm>
              <a:off x="2881013" y="1291671"/>
              <a:ext cx="5348587" cy="902414"/>
            </a:xfrm>
            <a:prstGeom prst="rect">
              <a:avLst/>
            </a:prstGeom>
            <a:solidFill>
              <a:srgbClr val="E9E1BE">
                <a:alpha val="526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3F9E8EF-8179-CA41-9F5B-73446F3FDE91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221602" y="3889320"/>
              <a:ext cx="777024" cy="1203787"/>
            </a:xfrm>
            <a:prstGeom prst="line">
              <a:avLst/>
            </a:prstGeom>
            <a:ln w="19050">
              <a:solidFill>
                <a:srgbClr val="930F3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825FCAC-E51B-7545-9A9C-8C77CEABE01E}"/>
                </a:ext>
              </a:extLst>
            </p:cNvPr>
            <p:cNvGrpSpPr/>
            <p:nvPr/>
          </p:nvGrpSpPr>
          <p:grpSpPr>
            <a:xfrm>
              <a:off x="2830705" y="510288"/>
              <a:ext cx="897641" cy="813337"/>
              <a:chOff x="4277792" y="655171"/>
              <a:chExt cx="897641" cy="813337"/>
            </a:xfrm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CF751D2-1D8A-5047-BC2A-46558CBD9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9115" y="1311189"/>
                <a:ext cx="503999" cy="0"/>
              </a:xfrm>
              <a:prstGeom prst="straightConnector1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EF989DE-5845-AA44-AB8F-1CEC35E5E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8831" y="799447"/>
                <a:ext cx="0" cy="503999"/>
              </a:xfrm>
              <a:prstGeom prst="straightConnector1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5129FFC-D0AB-F84F-A5D6-84CA41D74AA0}"/>
                  </a:ext>
                </a:extLst>
              </p:cNvPr>
              <p:cNvSpPr/>
              <p:nvPr/>
            </p:nvSpPr>
            <p:spPr>
              <a:xfrm>
                <a:off x="4525713" y="1266120"/>
                <a:ext cx="82800" cy="82800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8E45148-6B37-4443-BCF3-CD33D978FE0A}"/>
                  </a:ext>
                </a:extLst>
              </p:cNvPr>
              <p:cNvSpPr/>
              <p:nvPr/>
            </p:nvSpPr>
            <p:spPr>
              <a:xfrm>
                <a:off x="4556066" y="1295360"/>
                <a:ext cx="25200" cy="25200"/>
              </a:xfrm>
              <a:prstGeom prst="ellipse">
                <a:avLst/>
              </a:prstGeom>
              <a:solidFill>
                <a:schemeClr val="bg1">
                  <a:alpha val="1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Courier" pitchFamily="2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77D6401-D595-9940-B46D-341999A625FE}"/>
                  </a:ext>
                </a:extLst>
              </p:cNvPr>
              <p:cNvSpPr txBox="1"/>
              <p:nvPr/>
            </p:nvSpPr>
            <p:spPr>
              <a:xfrm>
                <a:off x="4545767" y="65517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Courier" pitchFamily="2" charset="0"/>
                    <a:ea typeface="Cambria" panose="02040503050406030204" pitchFamily="18" charset="0"/>
                    <a:cs typeface="Arial" panose="020B0604020202020204" pitchFamily="34" charset="0"/>
                  </a:rPr>
                  <a:t>Z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C2046BA-8947-1044-B734-85D89BA26E0F}"/>
                  </a:ext>
                </a:extLst>
              </p:cNvPr>
              <p:cNvSpPr txBox="1"/>
              <p:nvPr/>
            </p:nvSpPr>
            <p:spPr>
              <a:xfrm>
                <a:off x="4852909" y="100162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latin typeface="Courier" pitchFamily="2" charset="0"/>
                    <a:ea typeface="Cambria" panose="02040503050406030204" pitchFamily="18" charset="0"/>
                    <a:cs typeface="Arial" panose="020B0604020202020204" pitchFamily="34" charset="0"/>
                  </a:rPr>
                  <a:t>R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6195C04-EB29-9540-A6B0-1ECB84356C51}"/>
                  </a:ext>
                </a:extLst>
              </p:cNvPr>
              <p:cNvSpPr txBox="1"/>
              <p:nvPr/>
            </p:nvSpPr>
            <p:spPr>
              <a:xfrm>
                <a:off x="4277792" y="1099176"/>
                <a:ext cx="23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Courier" pitchFamily="2" charset="0"/>
                    <a:ea typeface="Cambria" panose="02040503050406030204" pitchFamily="18" charset="0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AA1AFD9-A286-CC47-B4BE-FB207BF5EBC2}"/>
                </a:ext>
              </a:extLst>
            </p:cNvPr>
            <p:cNvSpPr txBox="1"/>
            <p:nvPr/>
          </p:nvSpPr>
          <p:spPr>
            <a:xfrm>
              <a:off x="7140895" y="1908555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i="1" dirty="0">
                  <a:solidFill>
                    <a:srgbClr val="695004"/>
                  </a:solidFill>
                  <a:latin typeface="Courier Oblique" pitchFamily="2" charset="0"/>
                  <a:ea typeface="Ayuthaya" pitchFamily="2" charset="-34"/>
                  <a:cs typeface="Ayuthaya" pitchFamily="2" charset="-34"/>
                </a:rPr>
                <a:t>Sediment</a:t>
              </a:r>
              <a:endParaRPr lang="en-AU" i="1" dirty="0">
                <a:solidFill>
                  <a:srgbClr val="695004"/>
                </a:solidFill>
                <a:latin typeface="Courier Oblique" pitchFamily="2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9C945FE-B5A1-5945-9A85-31E3E839C433}"/>
                </a:ext>
              </a:extLst>
            </p:cNvPr>
            <p:cNvSpPr txBox="1"/>
            <p:nvPr/>
          </p:nvSpPr>
          <p:spPr>
            <a:xfrm>
              <a:off x="7454210" y="3559104"/>
              <a:ext cx="80182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600" i="1" dirty="0">
                  <a:solidFill>
                    <a:srgbClr val="345100"/>
                  </a:solidFill>
                  <a:latin typeface="Courier Oblique" pitchFamily="2" charset="0"/>
                  <a:ea typeface="Ayuthaya" pitchFamily="2" charset="-34"/>
                  <a:cs typeface="Ayuthaya" pitchFamily="2" charset="-34"/>
                </a:rPr>
                <a:t>Crust</a:t>
              </a:r>
              <a:endParaRPr lang="en-AU" i="1" dirty="0">
                <a:solidFill>
                  <a:srgbClr val="345100"/>
                </a:solidFill>
                <a:latin typeface="Courier Oblique" pitchFamily="2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7D067AF-6FA5-744B-822E-D2A6099470E4}"/>
                </a:ext>
              </a:extLst>
            </p:cNvPr>
            <p:cNvSpPr txBox="1"/>
            <p:nvPr/>
          </p:nvSpPr>
          <p:spPr>
            <a:xfrm>
              <a:off x="7330780" y="3897658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Oblique" pitchFamily="2" charset="0"/>
                  <a:ea typeface="Ayuthaya" pitchFamily="2" charset="-34"/>
                  <a:cs typeface="Ayuthaya" pitchFamily="2" charset="-34"/>
                </a:rPr>
                <a:t>Mantle</a:t>
              </a:r>
              <a:endParaRPr lang="en-AU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Oblique" pitchFamily="2" charset="0"/>
                <a:ea typeface="Ayuthaya" pitchFamily="2" charset="-34"/>
                <a:cs typeface="Ayuthaya" pitchFamily="2" charset="-34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C470346-D777-C948-B015-C2AEE1910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68" y="2219999"/>
              <a:ext cx="608473" cy="1677659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B47861B-A9E0-4742-95F9-CA69AC79F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8383" y="1282880"/>
              <a:ext cx="193861" cy="928328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F48A44E-BA0C-C240-9476-D4290D5D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8346" y="1277848"/>
              <a:ext cx="193861" cy="928328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961109C-614F-E44C-9946-58BCC92B8C32}"/>
                </a:ext>
              </a:extLst>
            </p:cNvPr>
            <p:cNvCxnSpPr>
              <a:cxnSpLocks/>
            </p:cNvCxnSpPr>
            <p:nvPr/>
          </p:nvCxnSpPr>
          <p:spPr>
            <a:xfrm>
              <a:off x="5586355" y="1273957"/>
              <a:ext cx="194400" cy="92880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5F1ACAE-4B94-DC47-B8D1-0AA758BF2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1841" y="1271862"/>
              <a:ext cx="193861" cy="928328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B2E7C8E-EF31-4948-AE19-404713342FF0}"/>
                </a:ext>
              </a:extLst>
            </p:cNvPr>
            <p:cNvCxnSpPr>
              <a:cxnSpLocks/>
            </p:cNvCxnSpPr>
            <p:nvPr/>
          </p:nvCxnSpPr>
          <p:spPr>
            <a:xfrm>
              <a:off x="5989850" y="1267971"/>
              <a:ext cx="194400" cy="92880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66AF45F-701C-7141-BB70-9B99C1C90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9969" y="1275753"/>
              <a:ext cx="193861" cy="928328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23D2BD0-608F-D141-BD39-6E544D074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3686" y="1274347"/>
              <a:ext cx="193861" cy="928328"/>
            </a:xfrm>
            <a:prstGeom prst="line">
              <a:avLst/>
            </a:prstGeom>
            <a:ln w="12700">
              <a:solidFill>
                <a:srgbClr val="930F33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607DE4-D0F6-A74E-89C5-15CDCDB5EB9E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95" y="1270456"/>
              <a:ext cx="194400" cy="928800"/>
            </a:xfrm>
            <a:prstGeom prst="line">
              <a:avLst/>
            </a:prstGeom>
            <a:ln w="12700">
              <a:solidFill>
                <a:srgbClr val="930F33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5325253-0D07-BE4A-B293-907F9B30AC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368" y="2204007"/>
              <a:ext cx="608473" cy="1677659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04AD32E-C95D-924D-AC37-83898CE04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726" y="2199391"/>
              <a:ext cx="785447" cy="1682053"/>
            </a:xfrm>
            <a:prstGeom prst="line">
              <a:avLst/>
            </a:prstGeom>
            <a:ln w="12700">
              <a:solidFill>
                <a:srgbClr val="930F3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A716B16-872B-D14D-914A-C8306A8772A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395921" y="3892613"/>
              <a:ext cx="777024" cy="1203787"/>
            </a:xfrm>
            <a:prstGeom prst="line">
              <a:avLst/>
            </a:prstGeom>
            <a:ln w="12700">
              <a:solidFill>
                <a:srgbClr val="930F3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2C24A8D-4C13-B044-98B8-01DA092C3634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034989" y="3889320"/>
              <a:ext cx="777024" cy="1203787"/>
            </a:xfrm>
            <a:prstGeom prst="line">
              <a:avLst/>
            </a:prstGeom>
            <a:ln w="19050">
              <a:solidFill>
                <a:srgbClr val="930F3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889D06B-D762-F84E-97F6-DF5881B1F283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409494" y="3886373"/>
              <a:ext cx="777024" cy="1203787"/>
            </a:xfrm>
            <a:prstGeom prst="line">
              <a:avLst/>
            </a:prstGeom>
            <a:ln w="12700">
              <a:solidFill>
                <a:srgbClr val="930F33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81581BC-9B55-144E-9FCA-7505961AAB36}"/>
                </a:ext>
              </a:extLst>
            </p:cNvPr>
            <p:cNvCxnSpPr>
              <a:cxnSpLocks/>
            </p:cNvCxnSpPr>
            <p:nvPr/>
          </p:nvCxnSpPr>
          <p:spPr>
            <a:xfrm>
              <a:off x="3087122" y="1287020"/>
              <a:ext cx="0" cy="902392"/>
            </a:xfrm>
            <a:prstGeom prst="straightConnector1">
              <a:avLst/>
            </a:prstGeom>
            <a:ln w="19050">
              <a:solidFill>
                <a:srgbClr val="967200"/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5AFBA28-ADCE-6B43-87B7-078FB37472BC}"/>
                </a:ext>
              </a:extLst>
            </p:cNvPr>
            <p:cNvSpPr txBox="1"/>
            <p:nvPr/>
          </p:nvSpPr>
          <p:spPr>
            <a:xfrm>
              <a:off x="3055496" y="1529800"/>
              <a:ext cx="370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rgbClr val="695004"/>
                  </a:solidFill>
                  <a:latin typeface="COURIER OBLIQUE" pitchFamily="2" charset="0"/>
                  <a:ea typeface="Cambria" panose="02040503050406030204" pitchFamily="18" charset="0"/>
                  <a:cs typeface="Arial" panose="020B0604020202020204" pitchFamily="34" charset="0"/>
                </a:rPr>
                <a:t>D</a:t>
              </a:r>
              <a:endParaRPr lang="en-AU" b="1" dirty="0">
                <a:solidFill>
                  <a:srgbClr val="695004"/>
                </a:solidFill>
                <a:latin typeface="COURIER OBLIQUE" pitchFamily="2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8434AFDD-4C72-6245-9D13-47E31D09F41D}"/>
                </a:ext>
              </a:extLst>
            </p:cNvPr>
            <p:cNvCxnSpPr>
              <a:cxnSpLocks/>
            </p:cNvCxnSpPr>
            <p:nvPr/>
          </p:nvCxnSpPr>
          <p:spPr>
            <a:xfrm>
              <a:off x="2937755" y="1282880"/>
              <a:ext cx="0" cy="2594892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CF57946-FC48-5045-83B0-B3E8EB0975AA}"/>
                </a:ext>
              </a:extLst>
            </p:cNvPr>
            <p:cNvSpPr txBox="1"/>
            <p:nvPr/>
          </p:nvSpPr>
          <p:spPr>
            <a:xfrm>
              <a:off x="3063767" y="3702456"/>
              <a:ext cx="79983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93844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AU" dirty="0">
                  <a:solidFill>
                    <a:schemeClr val="accent6">
                      <a:lumMod val="50000"/>
                    </a:schemeClr>
                  </a:solidFill>
                  <a:latin typeface="Courier" pitchFamily="2" charset="0"/>
                  <a:ea typeface="Cambria" panose="02040503050406030204" pitchFamily="18" charset="0"/>
                  <a:cs typeface="Arial" panose="020B0604020202020204" pitchFamily="34" charset="0"/>
                </a:rPr>
                <a:t>Moho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33A8BEAD-752C-B844-A9D7-54E8FE7037E7}"/>
                </a:ext>
              </a:extLst>
            </p:cNvPr>
            <p:cNvSpPr txBox="1"/>
            <p:nvPr/>
          </p:nvSpPr>
          <p:spPr>
            <a:xfrm>
              <a:off x="7731381" y="98245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i="1" dirty="0">
                  <a:solidFill>
                    <a:schemeClr val="accent1">
                      <a:lumMod val="75000"/>
                    </a:schemeClr>
                  </a:solidFill>
                  <a:latin typeface="Courier Oblique" pitchFamily="2" charset="0"/>
                  <a:ea typeface="Ayuthaya" pitchFamily="2" charset="-34"/>
                  <a:cs typeface="Ayuthaya" pitchFamily="2" charset="-34"/>
                </a:rPr>
                <a:t>Air</a:t>
              </a:r>
              <a:endParaRPr lang="en-AU" i="1" dirty="0">
                <a:solidFill>
                  <a:schemeClr val="accent1">
                    <a:lumMod val="75000"/>
                  </a:schemeClr>
                </a:solidFill>
                <a:latin typeface="Courier Oblique" pitchFamily="2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F4535B3-01BC-3B4A-907E-1C841FE2BD72}"/>
                </a:ext>
              </a:extLst>
            </p:cNvPr>
            <p:cNvSpPr txBox="1"/>
            <p:nvPr/>
          </p:nvSpPr>
          <p:spPr>
            <a:xfrm>
              <a:off x="3050590" y="2654784"/>
              <a:ext cx="3706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>
                  <a:solidFill>
                    <a:schemeClr val="accent6">
                      <a:lumMod val="50000"/>
                    </a:schemeClr>
                  </a:solidFill>
                  <a:latin typeface="COURIER OBLIQUE" pitchFamily="2" charset="0"/>
                  <a:ea typeface="Cambria" panose="02040503050406030204" pitchFamily="18" charset="0"/>
                  <a:cs typeface="Arial" panose="020B0604020202020204" pitchFamily="34" charset="0"/>
                </a:rPr>
                <a:t>M</a:t>
              </a:r>
              <a:endParaRPr lang="en-AU" b="1" dirty="0">
                <a:solidFill>
                  <a:schemeClr val="accent6">
                    <a:lumMod val="50000"/>
                  </a:schemeClr>
                </a:solidFill>
                <a:latin typeface="COURIER OBLIQUE" pitchFamily="2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893D947-8705-BD46-8B00-F6A0466D8D0E}"/>
                </a:ext>
              </a:extLst>
            </p:cNvPr>
            <p:cNvGrpSpPr/>
            <p:nvPr/>
          </p:nvGrpSpPr>
          <p:grpSpPr>
            <a:xfrm>
              <a:off x="6743767" y="4427809"/>
              <a:ext cx="1490496" cy="665292"/>
              <a:chOff x="5975702" y="5030815"/>
              <a:chExt cx="1490496" cy="66529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3D03A8F-7A41-B849-B62F-331CAC167EC5}"/>
                  </a:ext>
                </a:extLst>
              </p:cNvPr>
              <p:cNvSpPr/>
              <p:nvPr/>
            </p:nvSpPr>
            <p:spPr>
              <a:xfrm>
                <a:off x="5975702" y="5079393"/>
                <a:ext cx="1478508" cy="616714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80F94F-7872-CB4B-B190-A1732EF03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2232" y="5261438"/>
                <a:ext cx="380607" cy="0"/>
              </a:xfrm>
              <a:prstGeom prst="line">
                <a:avLst/>
              </a:prstGeom>
              <a:ln w="19050">
                <a:solidFill>
                  <a:srgbClr val="930F3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727AD13-F1BB-F34B-B564-B957D6BBE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2232" y="5545532"/>
                <a:ext cx="3698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938D273-89E4-8947-8959-F2E38EB8099A}"/>
                  </a:ext>
                </a:extLst>
              </p:cNvPr>
              <p:cNvSpPr txBox="1"/>
              <p:nvPr/>
            </p:nvSpPr>
            <p:spPr>
              <a:xfrm>
                <a:off x="6540945" y="5030815"/>
                <a:ext cx="9252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solidFill>
                      <a:srgbClr val="930F33"/>
                    </a:solidFill>
                    <a:latin typeface="Courier" pitchFamily="2" charset="0"/>
                    <a:ea typeface="Cambria" panose="02040503050406030204" pitchFamily="18" charset="0"/>
                    <a:cs typeface="Arial" panose="020B0604020202020204" pitchFamily="34" charset="0"/>
                  </a:rPr>
                  <a:t>P wave</a:t>
                </a:r>
                <a:endParaRPr lang="en-AU" dirty="0">
                  <a:solidFill>
                    <a:srgbClr val="930F33"/>
                  </a:solidFill>
                  <a:latin typeface="Courier" pitchFamily="2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21BD763-EF53-5D42-9E14-E534BF520A72}"/>
                  </a:ext>
                </a:extLst>
              </p:cNvPr>
              <p:cNvSpPr txBox="1"/>
              <p:nvPr/>
            </p:nvSpPr>
            <p:spPr>
              <a:xfrm>
                <a:off x="6528957" y="5357553"/>
                <a:ext cx="9252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>
                    <a:latin typeface="Courier" pitchFamily="2" charset="0"/>
                    <a:ea typeface="Cambria" panose="02040503050406030204" pitchFamily="18" charset="0"/>
                    <a:cs typeface="Arial" panose="020B0604020202020204" pitchFamily="34" charset="0"/>
                  </a:rPr>
                  <a:t>S wave</a:t>
                </a:r>
                <a:endParaRPr lang="en-AU" dirty="0">
                  <a:latin typeface="Courier" pitchFamily="2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1CD8722-7A02-4E4C-A9FE-40039DCC0DA1}"/>
                </a:ext>
              </a:extLst>
            </p:cNvPr>
            <p:cNvSpPr txBox="1"/>
            <p:nvPr/>
          </p:nvSpPr>
          <p:spPr>
            <a:xfrm rot="17292548">
              <a:off x="6021954" y="2411049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>
                  <a:solidFill>
                    <a:srgbClr val="967200"/>
                  </a:solidFill>
                  <a:latin typeface="Courier" pitchFamily="2" charset="0"/>
                  <a:ea typeface="Cambria" panose="02040503050406030204" pitchFamily="18" charset="0"/>
                  <a:cs typeface="Arial" panose="020B0604020202020204" pitchFamily="34" charset="0"/>
                </a:rPr>
                <a:t>Ps</a:t>
              </a:r>
              <a:r>
                <a:rPr lang="en-AU" sz="1600" baseline="-25000" dirty="0">
                  <a:solidFill>
                    <a:srgbClr val="967200"/>
                  </a:solidFill>
                  <a:latin typeface="Courier" pitchFamily="2" charset="0"/>
                  <a:ea typeface="Cambria" panose="02040503050406030204" pitchFamily="18" charset="0"/>
                  <a:cs typeface="Arial" panose="020B0604020202020204" pitchFamily="34" charset="0"/>
                </a:rPr>
                <a:t>b</a:t>
              </a:r>
              <a:endParaRPr lang="en-AU" baseline="-25000" dirty="0">
                <a:solidFill>
                  <a:srgbClr val="967200"/>
                </a:solidFill>
                <a:latin typeface="Courier" pitchFamily="2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2478627-763F-E645-9F92-5BEECB0E986E}"/>
                </a:ext>
              </a:extLst>
            </p:cNvPr>
            <p:cNvSpPr txBox="1"/>
            <p:nvPr/>
          </p:nvSpPr>
          <p:spPr>
            <a:xfrm rot="17189244">
              <a:off x="5961866" y="3382400"/>
              <a:ext cx="513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>
                  <a:solidFill>
                    <a:schemeClr val="accent6">
                      <a:lumMod val="75000"/>
                    </a:schemeClr>
                  </a:solidFill>
                  <a:latin typeface="Courier" pitchFamily="2" charset="0"/>
                  <a:ea typeface="Cambria" panose="02040503050406030204" pitchFamily="18" charset="0"/>
                  <a:cs typeface="Arial" panose="020B0604020202020204" pitchFamily="34" charset="0"/>
                </a:rPr>
                <a:t>Ps</a:t>
              </a:r>
              <a:r>
                <a:rPr lang="en-AU" sz="1600" baseline="-25000" dirty="0">
                  <a:solidFill>
                    <a:schemeClr val="accent6">
                      <a:lumMod val="75000"/>
                    </a:schemeClr>
                  </a:solidFill>
                  <a:latin typeface="Courier" pitchFamily="2" charset="0"/>
                  <a:ea typeface="Cambria" panose="02040503050406030204" pitchFamily="18" charset="0"/>
                  <a:cs typeface="Arial" panose="020B0604020202020204" pitchFamily="34" charset="0"/>
                </a:rPr>
                <a:t>m</a:t>
              </a:r>
              <a:endParaRPr lang="en-AU" baseline="-25000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  <a:ea typeface="Cambria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AA8E07-02D6-1A4B-B2E6-EDCDF8DCBCBA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89" y="1284492"/>
              <a:ext cx="194400" cy="928800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7CC954B-B273-E446-80A9-7275759D8F00}"/>
                </a:ext>
              </a:extLst>
            </p:cNvPr>
            <p:cNvSpPr/>
            <p:nvPr/>
          </p:nvSpPr>
          <p:spPr>
            <a:xfrm rot="5400000">
              <a:off x="5658221" y="424766"/>
              <a:ext cx="243610" cy="1359000"/>
            </a:xfrm>
            <a:prstGeom prst="leftBrace">
              <a:avLst>
                <a:gd name="adj1" fmla="val 8333"/>
                <a:gd name="adj2" fmla="val 4943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057322111">
                    <a:custGeom>
                      <a:avLst/>
                      <a:gdLst>
                        <a:gd name="connsiteX0" fmla="*/ 243610 w 243610"/>
                        <a:gd name="connsiteY0" fmla="*/ 1359000 h 1359000"/>
                        <a:gd name="connsiteX1" fmla="*/ 121805 w 243610"/>
                        <a:gd name="connsiteY1" fmla="*/ 1338700 h 1359000"/>
                        <a:gd name="connsiteX2" fmla="*/ 121805 w 243610"/>
                        <a:gd name="connsiteY2" fmla="*/ 692081 h 1359000"/>
                        <a:gd name="connsiteX3" fmla="*/ 0 w 243610"/>
                        <a:gd name="connsiteY3" fmla="*/ 671781 h 1359000"/>
                        <a:gd name="connsiteX4" fmla="*/ 121805 w 243610"/>
                        <a:gd name="connsiteY4" fmla="*/ 651481 h 1359000"/>
                        <a:gd name="connsiteX5" fmla="*/ 121805 w 243610"/>
                        <a:gd name="connsiteY5" fmla="*/ 20300 h 1359000"/>
                        <a:gd name="connsiteX6" fmla="*/ 243610 w 243610"/>
                        <a:gd name="connsiteY6" fmla="*/ 0 h 1359000"/>
                        <a:gd name="connsiteX7" fmla="*/ 243610 w 243610"/>
                        <a:gd name="connsiteY7" fmla="*/ 706680 h 1359000"/>
                        <a:gd name="connsiteX8" fmla="*/ 243610 w 243610"/>
                        <a:gd name="connsiteY8" fmla="*/ 1359000 h 1359000"/>
                        <a:gd name="connsiteX0" fmla="*/ 243610 w 243610"/>
                        <a:gd name="connsiteY0" fmla="*/ 1359000 h 1359000"/>
                        <a:gd name="connsiteX1" fmla="*/ 121805 w 243610"/>
                        <a:gd name="connsiteY1" fmla="*/ 1338700 h 1359000"/>
                        <a:gd name="connsiteX2" fmla="*/ 121805 w 243610"/>
                        <a:gd name="connsiteY2" fmla="*/ 692081 h 1359000"/>
                        <a:gd name="connsiteX3" fmla="*/ 0 w 243610"/>
                        <a:gd name="connsiteY3" fmla="*/ 671781 h 1359000"/>
                        <a:gd name="connsiteX4" fmla="*/ 121805 w 243610"/>
                        <a:gd name="connsiteY4" fmla="*/ 651481 h 1359000"/>
                        <a:gd name="connsiteX5" fmla="*/ 121805 w 243610"/>
                        <a:gd name="connsiteY5" fmla="*/ 20300 h 1359000"/>
                        <a:gd name="connsiteX6" fmla="*/ 243610 w 243610"/>
                        <a:gd name="connsiteY6" fmla="*/ 0 h 1359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43610" h="1359000" stroke="0" extrusionOk="0">
                          <a:moveTo>
                            <a:pt x="243610" y="1359000"/>
                          </a:moveTo>
                          <a:cubicBezTo>
                            <a:pt x="176937" y="1359781"/>
                            <a:pt x="120410" y="1347705"/>
                            <a:pt x="121805" y="1338700"/>
                          </a:cubicBezTo>
                          <a:cubicBezTo>
                            <a:pt x="92561" y="1064465"/>
                            <a:pt x="129559" y="863977"/>
                            <a:pt x="121805" y="692081"/>
                          </a:cubicBezTo>
                          <a:cubicBezTo>
                            <a:pt x="113769" y="686029"/>
                            <a:pt x="57348" y="680467"/>
                            <a:pt x="0" y="671781"/>
                          </a:cubicBezTo>
                          <a:cubicBezTo>
                            <a:pt x="66640" y="671884"/>
                            <a:pt x="122121" y="662580"/>
                            <a:pt x="121805" y="651481"/>
                          </a:cubicBezTo>
                          <a:cubicBezTo>
                            <a:pt x="126677" y="516189"/>
                            <a:pt x="92002" y="329675"/>
                            <a:pt x="121805" y="20300"/>
                          </a:cubicBezTo>
                          <a:cubicBezTo>
                            <a:pt x="119710" y="2774"/>
                            <a:pt x="184907" y="-8633"/>
                            <a:pt x="243610" y="0"/>
                          </a:cubicBezTo>
                          <a:cubicBezTo>
                            <a:pt x="210670" y="291678"/>
                            <a:pt x="225764" y="433710"/>
                            <a:pt x="243610" y="706680"/>
                          </a:cubicBezTo>
                          <a:cubicBezTo>
                            <a:pt x="261456" y="979650"/>
                            <a:pt x="214594" y="1117584"/>
                            <a:pt x="243610" y="1359000"/>
                          </a:cubicBezTo>
                          <a:close/>
                        </a:path>
                        <a:path w="243610" h="1359000" fill="none" extrusionOk="0">
                          <a:moveTo>
                            <a:pt x="243610" y="1359000"/>
                          </a:moveTo>
                          <a:cubicBezTo>
                            <a:pt x="178206" y="1359609"/>
                            <a:pt x="121303" y="1349080"/>
                            <a:pt x="121805" y="1338700"/>
                          </a:cubicBezTo>
                          <a:cubicBezTo>
                            <a:pt x="150874" y="1105652"/>
                            <a:pt x="132211" y="923542"/>
                            <a:pt x="121805" y="692081"/>
                          </a:cubicBezTo>
                          <a:cubicBezTo>
                            <a:pt x="132862" y="681359"/>
                            <a:pt x="67840" y="675125"/>
                            <a:pt x="0" y="671781"/>
                          </a:cubicBezTo>
                          <a:cubicBezTo>
                            <a:pt x="68664" y="670959"/>
                            <a:pt x="120510" y="662811"/>
                            <a:pt x="121805" y="651481"/>
                          </a:cubicBezTo>
                          <a:cubicBezTo>
                            <a:pt x="100111" y="477332"/>
                            <a:pt x="123817" y="268808"/>
                            <a:pt x="121805" y="20300"/>
                          </a:cubicBezTo>
                          <a:cubicBezTo>
                            <a:pt x="127061" y="7232"/>
                            <a:pt x="168306" y="143"/>
                            <a:pt x="24361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81F40-6C52-FF42-978F-F1E830FDDDE8}"/>
                </a:ext>
              </a:extLst>
            </p:cNvPr>
            <p:cNvSpPr txBox="1"/>
            <p:nvPr/>
          </p:nvSpPr>
          <p:spPr>
            <a:xfrm>
              <a:off x="4947859" y="738867"/>
              <a:ext cx="1787669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Oblique" pitchFamily="2" charset="0"/>
                  <a:ea typeface="Ayuthaya" pitchFamily="2" charset="-34"/>
                  <a:cs typeface="Ayuthaya" pitchFamily="2" charset="-34"/>
                </a:rPr>
                <a:t>Reverberatory phases</a:t>
              </a:r>
              <a:endPara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Oblique" pitchFamily="2" charset="0"/>
                <a:ea typeface="Ayuthaya" pitchFamily="2" charset="-34"/>
                <a:cs typeface="Ayuthaya" pitchFamily="2" charset="-34"/>
              </a:endParaRPr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E12C5A4A-38AA-5646-B192-18B6D2938AF2}"/>
                </a:ext>
              </a:extLst>
            </p:cNvPr>
            <p:cNvSpPr/>
            <p:nvPr/>
          </p:nvSpPr>
          <p:spPr>
            <a:xfrm rot="16200000">
              <a:off x="5023738" y="5029886"/>
              <a:ext cx="243610" cy="395368"/>
            </a:xfrm>
            <a:prstGeom prst="leftBrace">
              <a:avLst>
                <a:gd name="adj1" fmla="val 8333"/>
                <a:gd name="adj2" fmla="val 49432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4057322111">
                    <a:custGeom>
                      <a:avLst/>
                      <a:gdLst>
                        <a:gd name="connsiteX0" fmla="*/ 243610 w 243610"/>
                        <a:gd name="connsiteY0" fmla="*/ 395368 h 395368"/>
                        <a:gd name="connsiteX1" fmla="*/ 121805 w 243610"/>
                        <a:gd name="connsiteY1" fmla="*/ 375068 h 395368"/>
                        <a:gd name="connsiteX2" fmla="*/ 121805 w 243610"/>
                        <a:gd name="connsiteY2" fmla="*/ 215738 h 395368"/>
                        <a:gd name="connsiteX3" fmla="*/ 0 w 243610"/>
                        <a:gd name="connsiteY3" fmla="*/ 195438 h 395368"/>
                        <a:gd name="connsiteX4" fmla="*/ 121805 w 243610"/>
                        <a:gd name="connsiteY4" fmla="*/ 175138 h 395368"/>
                        <a:gd name="connsiteX5" fmla="*/ 121805 w 243610"/>
                        <a:gd name="connsiteY5" fmla="*/ 20300 h 395368"/>
                        <a:gd name="connsiteX6" fmla="*/ 243610 w 243610"/>
                        <a:gd name="connsiteY6" fmla="*/ 0 h 395368"/>
                        <a:gd name="connsiteX7" fmla="*/ 243610 w 243610"/>
                        <a:gd name="connsiteY7" fmla="*/ 395368 h 395368"/>
                        <a:gd name="connsiteX0" fmla="*/ 243610 w 243610"/>
                        <a:gd name="connsiteY0" fmla="*/ 395368 h 395368"/>
                        <a:gd name="connsiteX1" fmla="*/ 121805 w 243610"/>
                        <a:gd name="connsiteY1" fmla="*/ 375068 h 395368"/>
                        <a:gd name="connsiteX2" fmla="*/ 121805 w 243610"/>
                        <a:gd name="connsiteY2" fmla="*/ 215738 h 395368"/>
                        <a:gd name="connsiteX3" fmla="*/ 0 w 243610"/>
                        <a:gd name="connsiteY3" fmla="*/ 195438 h 395368"/>
                        <a:gd name="connsiteX4" fmla="*/ 121805 w 243610"/>
                        <a:gd name="connsiteY4" fmla="*/ 175138 h 395368"/>
                        <a:gd name="connsiteX5" fmla="*/ 121805 w 243610"/>
                        <a:gd name="connsiteY5" fmla="*/ 20300 h 395368"/>
                        <a:gd name="connsiteX6" fmla="*/ 243610 w 243610"/>
                        <a:gd name="connsiteY6" fmla="*/ 0 h 395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43610" h="395368" stroke="0" extrusionOk="0">
                          <a:moveTo>
                            <a:pt x="243610" y="395368"/>
                          </a:moveTo>
                          <a:cubicBezTo>
                            <a:pt x="176937" y="396149"/>
                            <a:pt x="120410" y="384073"/>
                            <a:pt x="121805" y="375068"/>
                          </a:cubicBezTo>
                          <a:cubicBezTo>
                            <a:pt x="121816" y="330535"/>
                            <a:pt x="115418" y="268402"/>
                            <a:pt x="121805" y="215738"/>
                          </a:cubicBezTo>
                          <a:cubicBezTo>
                            <a:pt x="113769" y="209686"/>
                            <a:pt x="57348" y="204124"/>
                            <a:pt x="0" y="195438"/>
                          </a:cubicBezTo>
                          <a:cubicBezTo>
                            <a:pt x="66640" y="195541"/>
                            <a:pt x="122121" y="186237"/>
                            <a:pt x="121805" y="175138"/>
                          </a:cubicBezTo>
                          <a:cubicBezTo>
                            <a:pt x="119111" y="105209"/>
                            <a:pt x="117203" y="86753"/>
                            <a:pt x="121805" y="20300"/>
                          </a:cubicBezTo>
                          <a:cubicBezTo>
                            <a:pt x="119710" y="2774"/>
                            <a:pt x="184907" y="-8633"/>
                            <a:pt x="243610" y="0"/>
                          </a:cubicBezTo>
                          <a:cubicBezTo>
                            <a:pt x="248505" y="176491"/>
                            <a:pt x="233526" y="243175"/>
                            <a:pt x="243610" y="395368"/>
                          </a:cubicBezTo>
                          <a:close/>
                        </a:path>
                        <a:path w="243610" h="395368" fill="none" extrusionOk="0">
                          <a:moveTo>
                            <a:pt x="243610" y="395368"/>
                          </a:moveTo>
                          <a:cubicBezTo>
                            <a:pt x="175588" y="397473"/>
                            <a:pt x="122041" y="385924"/>
                            <a:pt x="121805" y="375068"/>
                          </a:cubicBezTo>
                          <a:cubicBezTo>
                            <a:pt x="128752" y="314871"/>
                            <a:pt x="116483" y="253617"/>
                            <a:pt x="121805" y="215738"/>
                          </a:cubicBezTo>
                          <a:cubicBezTo>
                            <a:pt x="116862" y="193950"/>
                            <a:pt x="59011" y="202583"/>
                            <a:pt x="0" y="195438"/>
                          </a:cubicBezTo>
                          <a:cubicBezTo>
                            <a:pt x="67014" y="193451"/>
                            <a:pt x="119688" y="184643"/>
                            <a:pt x="121805" y="175138"/>
                          </a:cubicBezTo>
                          <a:cubicBezTo>
                            <a:pt x="122048" y="99457"/>
                            <a:pt x="120912" y="67055"/>
                            <a:pt x="121805" y="20300"/>
                          </a:cubicBezTo>
                          <a:cubicBezTo>
                            <a:pt x="123627" y="3399"/>
                            <a:pt x="178120" y="-908"/>
                            <a:pt x="243610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D578B8-EFEE-504E-891A-BA0430902E38}"/>
                </a:ext>
              </a:extLst>
            </p:cNvPr>
            <p:cNvSpPr txBox="1"/>
            <p:nvPr/>
          </p:nvSpPr>
          <p:spPr>
            <a:xfrm>
              <a:off x="4532234" y="5286549"/>
              <a:ext cx="122661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Oblique" pitchFamily="2" charset="0"/>
                  <a:ea typeface="Ayuthaya" pitchFamily="2" charset="-34"/>
                  <a:cs typeface="Ayuthaya" pitchFamily="2" charset="-34"/>
                </a:rPr>
                <a:t>Direct phases</a:t>
              </a:r>
              <a:endParaRPr lang="en-AU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Oblique" pitchFamily="2" charset="0"/>
                <a:ea typeface="Ayuthaya" pitchFamily="2" charset="-34"/>
                <a:cs typeface="Ayuthaya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05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24DC-4721-684A-B96F-42911619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9DA2-ED9B-7948-8F79-5FB15BA4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Courier Oblique</vt:lpstr>
      <vt:lpstr>Courier Oblique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Agrawal</dc:creator>
  <cp:lastModifiedBy>Shubham Agrawal</cp:lastModifiedBy>
  <cp:revision>8</cp:revision>
  <dcterms:created xsi:type="dcterms:W3CDTF">2022-08-26T04:38:45Z</dcterms:created>
  <dcterms:modified xsi:type="dcterms:W3CDTF">2022-09-23T06:54:56Z</dcterms:modified>
</cp:coreProperties>
</file>