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59" r:id="rId4"/>
    <p:sldId id="260" r:id="rId5"/>
    <p:sldId id="261" r:id="rId6"/>
    <p:sldId id="264" r:id="rId7"/>
    <p:sldId id="262" r:id="rId8"/>
    <p:sldId id="266" r:id="rId9"/>
    <p:sldId id="267" r:id="rId10"/>
    <p:sldId id="263"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6F655A-1D2F-4D48-B514-D25EE289588F}" type="datetimeFigureOut">
              <a:rPr lang="en-US" smtClean="0"/>
              <a:pPr/>
              <a:t>11/3/2019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D4DB4-EBD7-4BBC-8C9E-CC6CB5619DD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76CE2E-6A27-4F8E-809B-46B381E31788}"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76CE2E-6A27-4F8E-809B-46B381E31788}"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76CE2E-6A27-4F8E-809B-46B381E31788}"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76CE2E-6A27-4F8E-809B-46B381E3178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AA8F3B-C7B4-4CC9-B23D-0E681EF8F3DC}"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7E13C-DEF9-4B7E-AE3F-11068F9203D0}" type="slidenum">
              <a:rPr lang="en-US" smtClean="0"/>
              <a:pPr/>
              <a:t>‹#›</a:t>
            </a:fld>
            <a:endParaRPr lang="en-US"/>
          </a:p>
        </p:txBody>
      </p:sp>
    </p:spTree>
    <p:extLst>
      <p:ext uri="{BB962C8B-B14F-4D97-AF65-F5344CB8AC3E}">
        <p14:creationId xmlns:p14="http://schemas.microsoft.com/office/powerpoint/2010/main" xmlns="" val="42005038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AA8F3B-C7B4-4CC9-B23D-0E681EF8F3DC}" type="datetimeFigureOut">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7E13C-DEF9-4B7E-AE3F-11068F9203D0}" type="slidenum">
              <a:rPr lang="en-US" smtClean="0"/>
              <a:pPr/>
              <a:t>‹#›</a:t>
            </a:fld>
            <a:endParaRPr lang="en-US"/>
          </a:p>
        </p:txBody>
      </p:sp>
    </p:spTree>
    <p:extLst>
      <p:ext uri="{BB962C8B-B14F-4D97-AF65-F5344CB8AC3E}">
        <p14:creationId xmlns:p14="http://schemas.microsoft.com/office/powerpoint/2010/main" xmlns="" val="60507661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A8F3B-C7B4-4CC9-B23D-0E681EF8F3DC}"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7E13C-DEF9-4B7E-AE3F-11068F9203D0}" type="slidenum">
              <a:rPr lang="en-US" smtClean="0"/>
              <a:pPr/>
              <a:t>‹#›</a:t>
            </a:fld>
            <a:endParaRPr lang="en-US"/>
          </a:p>
        </p:txBody>
      </p:sp>
    </p:spTree>
    <p:extLst>
      <p:ext uri="{BB962C8B-B14F-4D97-AF65-F5344CB8AC3E}">
        <p14:creationId xmlns:p14="http://schemas.microsoft.com/office/powerpoint/2010/main" xmlns="" val="35372347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A8F3B-C7B4-4CC9-B23D-0E681EF8F3DC}"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7E13C-DEF9-4B7E-AE3F-11068F9203D0}"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xmlns="" val="369313250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A8F3B-C7B4-4CC9-B23D-0E681EF8F3DC}"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7E13C-DEF9-4B7E-AE3F-11068F9203D0}" type="slidenum">
              <a:rPr lang="en-US" smtClean="0"/>
              <a:pPr/>
              <a:t>‹#›</a:t>
            </a:fld>
            <a:endParaRPr lang="en-US"/>
          </a:p>
        </p:txBody>
      </p:sp>
    </p:spTree>
    <p:extLst>
      <p:ext uri="{BB962C8B-B14F-4D97-AF65-F5344CB8AC3E}">
        <p14:creationId xmlns:p14="http://schemas.microsoft.com/office/powerpoint/2010/main" xmlns="" val="156395101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AA8F3B-C7B4-4CC9-B23D-0E681EF8F3DC}" type="datetimeFigureOut">
              <a:rPr lang="en-US" smtClean="0"/>
              <a:pPr/>
              <a:t>11/3/2019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7E13C-DEF9-4B7E-AE3F-11068F9203D0}" type="slidenum">
              <a:rPr lang="en-US" smtClean="0"/>
              <a:pPr/>
              <a:t>‹#›</a:t>
            </a:fld>
            <a:endParaRPr lang="en-US"/>
          </a:p>
        </p:txBody>
      </p:sp>
    </p:spTree>
    <p:extLst>
      <p:ext uri="{BB962C8B-B14F-4D97-AF65-F5344CB8AC3E}">
        <p14:creationId xmlns:p14="http://schemas.microsoft.com/office/powerpoint/2010/main" xmlns="" val="21127415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AA8F3B-C7B4-4CC9-B23D-0E681EF8F3DC}" type="datetimeFigureOut">
              <a:rPr lang="en-US" smtClean="0"/>
              <a:pPr/>
              <a:t>11/3/2019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7E13C-DEF9-4B7E-AE3F-11068F9203D0}" type="slidenum">
              <a:rPr lang="en-US" smtClean="0"/>
              <a:pPr/>
              <a:t>‹#›</a:t>
            </a:fld>
            <a:endParaRPr lang="en-US"/>
          </a:p>
        </p:txBody>
      </p:sp>
    </p:spTree>
    <p:extLst>
      <p:ext uri="{BB962C8B-B14F-4D97-AF65-F5344CB8AC3E}">
        <p14:creationId xmlns:p14="http://schemas.microsoft.com/office/powerpoint/2010/main" xmlns="" val="332371592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A8F3B-C7B4-4CC9-B23D-0E681EF8F3DC}"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7E13C-DEF9-4B7E-AE3F-11068F9203D0}" type="slidenum">
              <a:rPr lang="en-US" smtClean="0"/>
              <a:pPr/>
              <a:t>‹#›</a:t>
            </a:fld>
            <a:endParaRPr lang="en-US"/>
          </a:p>
        </p:txBody>
      </p:sp>
    </p:spTree>
    <p:extLst>
      <p:ext uri="{BB962C8B-B14F-4D97-AF65-F5344CB8AC3E}">
        <p14:creationId xmlns:p14="http://schemas.microsoft.com/office/powerpoint/2010/main" xmlns="" val="21304899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A8F3B-C7B4-4CC9-B23D-0E681EF8F3DC}"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7E13C-DEF9-4B7E-AE3F-11068F9203D0}" type="slidenum">
              <a:rPr lang="en-US" smtClean="0"/>
              <a:pPr/>
              <a:t>‹#›</a:t>
            </a:fld>
            <a:endParaRPr lang="en-US"/>
          </a:p>
        </p:txBody>
      </p:sp>
    </p:spTree>
    <p:extLst>
      <p:ext uri="{BB962C8B-B14F-4D97-AF65-F5344CB8AC3E}">
        <p14:creationId xmlns:p14="http://schemas.microsoft.com/office/powerpoint/2010/main" xmlns="" val="37800841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CAA8F3B-C7B4-4CC9-B23D-0E681EF8F3DC}"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7E13C-DEF9-4B7E-AE3F-11068F9203D0}" type="slidenum">
              <a:rPr lang="en-US" smtClean="0"/>
              <a:pPr/>
              <a:t>‹#›</a:t>
            </a:fld>
            <a:endParaRPr lang="en-US"/>
          </a:p>
        </p:txBody>
      </p:sp>
    </p:spTree>
    <p:extLst>
      <p:ext uri="{BB962C8B-B14F-4D97-AF65-F5344CB8AC3E}">
        <p14:creationId xmlns:p14="http://schemas.microsoft.com/office/powerpoint/2010/main" xmlns="" val="20204869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A8F3B-C7B4-4CC9-B23D-0E681EF8F3DC}"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7E13C-DEF9-4B7E-AE3F-11068F9203D0}" type="slidenum">
              <a:rPr lang="en-US" smtClean="0"/>
              <a:pPr/>
              <a:t>‹#›</a:t>
            </a:fld>
            <a:endParaRPr lang="en-US"/>
          </a:p>
        </p:txBody>
      </p:sp>
    </p:spTree>
    <p:extLst>
      <p:ext uri="{BB962C8B-B14F-4D97-AF65-F5344CB8AC3E}">
        <p14:creationId xmlns:p14="http://schemas.microsoft.com/office/powerpoint/2010/main" xmlns="" val="10666020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AA8F3B-C7B4-4CC9-B23D-0E681EF8F3DC}" type="datetimeFigureOut">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7E13C-DEF9-4B7E-AE3F-11068F9203D0}" type="slidenum">
              <a:rPr lang="en-US" smtClean="0"/>
              <a:pPr/>
              <a:t>‹#›</a:t>
            </a:fld>
            <a:endParaRPr lang="en-US"/>
          </a:p>
        </p:txBody>
      </p:sp>
    </p:spTree>
    <p:extLst>
      <p:ext uri="{BB962C8B-B14F-4D97-AF65-F5344CB8AC3E}">
        <p14:creationId xmlns:p14="http://schemas.microsoft.com/office/powerpoint/2010/main" xmlns="" val="4293707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AA8F3B-C7B4-4CC9-B23D-0E681EF8F3DC}" type="datetimeFigureOut">
              <a:rPr lang="en-US" smtClean="0"/>
              <a:pPr/>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7E13C-DEF9-4B7E-AE3F-11068F9203D0}" type="slidenum">
              <a:rPr lang="en-US" smtClean="0"/>
              <a:pPr/>
              <a:t>‹#›</a:t>
            </a:fld>
            <a:endParaRPr lang="en-US"/>
          </a:p>
        </p:txBody>
      </p:sp>
    </p:spTree>
    <p:extLst>
      <p:ext uri="{BB962C8B-B14F-4D97-AF65-F5344CB8AC3E}">
        <p14:creationId xmlns:p14="http://schemas.microsoft.com/office/powerpoint/2010/main" xmlns="" val="14241001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CAA8F3B-C7B4-4CC9-B23D-0E681EF8F3DC}" type="datetimeFigureOut">
              <a:rPr lang="en-US" smtClean="0"/>
              <a:pPr/>
              <a:t>11/3/2019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E07E13C-DEF9-4B7E-AE3F-11068F9203D0}" type="slidenum">
              <a:rPr lang="en-US" smtClean="0"/>
              <a:pPr/>
              <a:t>‹#›</a:t>
            </a:fld>
            <a:endParaRPr lang="en-US"/>
          </a:p>
        </p:txBody>
      </p:sp>
    </p:spTree>
    <p:extLst>
      <p:ext uri="{BB962C8B-B14F-4D97-AF65-F5344CB8AC3E}">
        <p14:creationId xmlns:p14="http://schemas.microsoft.com/office/powerpoint/2010/main" xmlns="" val="14828118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CAA8F3B-C7B4-4CC9-B23D-0E681EF8F3DC}" type="datetimeFigureOut">
              <a:rPr lang="en-US" smtClean="0"/>
              <a:pPr/>
              <a:t>11/3/2019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E07E13C-DEF9-4B7E-AE3F-11068F9203D0}" type="slidenum">
              <a:rPr lang="en-US" smtClean="0"/>
              <a:pPr/>
              <a:t>‹#›</a:t>
            </a:fld>
            <a:endParaRPr lang="en-US"/>
          </a:p>
        </p:txBody>
      </p:sp>
    </p:spTree>
    <p:extLst>
      <p:ext uri="{BB962C8B-B14F-4D97-AF65-F5344CB8AC3E}">
        <p14:creationId xmlns:p14="http://schemas.microsoft.com/office/powerpoint/2010/main" xmlns="" val="25532873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CAA8F3B-C7B4-4CC9-B23D-0E681EF8F3DC}" type="datetimeFigureOut">
              <a:rPr lang="en-US" smtClean="0"/>
              <a:pPr/>
              <a:t>11/3/2019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E07E13C-DEF9-4B7E-AE3F-11068F9203D0}" type="slidenum">
              <a:rPr lang="en-US" smtClean="0"/>
              <a:pPr/>
              <a:t>‹#›</a:t>
            </a:fld>
            <a:endParaRPr lang="en-US"/>
          </a:p>
        </p:txBody>
      </p:sp>
    </p:spTree>
    <p:extLst>
      <p:ext uri="{BB962C8B-B14F-4D97-AF65-F5344CB8AC3E}">
        <p14:creationId xmlns:p14="http://schemas.microsoft.com/office/powerpoint/2010/main" xmlns="" val="410453717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AA8F3B-C7B4-4CC9-B23D-0E681EF8F3DC}" type="datetimeFigureOut">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7E13C-DEF9-4B7E-AE3F-11068F9203D0}" type="slidenum">
              <a:rPr lang="en-US" smtClean="0"/>
              <a:pPr/>
              <a:t>‹#›</a:t>
            </a:fld>
            <a:endParaRPr lang="en-US"/>
          </a:p>
        </p:txBody>
      </p:sp>
    </p:spTree>
    <p:extLst>
      <p:ext uri="{BB962C8B-B14F-4D97-AF65-F5344CB8AC3E}">
        <p14:creationId xmlns:p14="http://schemas.microsoft.com/office/powerpoint/2010/main" xmlns="" val="13014126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CAA8F3B-C7B4-4CC9-B23D-0E681EF8F3DC}" type="datetimeFigureOut">
              <a:rPr lang="en-US" smtClean="0"/>
              <a:pPr/>
              <a:t>11/3/2019</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5E07E13C-DEF9-4B7E-AE3F-11068F9203D0}" type="slidenum">
              <a:rPr lang="en-US" smtClean="0"/>
              <a:pPr/>
              <a:t>‹#›</a:t>
            </a:fld>
            <a:endParaRPr lang="en-US"/>
          </a:p>
        </p:txBody>
      </p:sp>
    </p:spTree>
    <p:extLst>
      <p:ext uri="{BB962C8B-B14F-4D97-AF65-F5344CB8AC3E}">
        <p14:creationId xmlns:p14="http://schemas.microsoft.com/office/powerpoint/2010/main" xmlns="" val="9474236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open?id=0Bw5_cN4SsaY-NjdVbHhqM3AzZ2lQbS1NYlU1YTF0RUNUWU9z" TargetMode="External"/><Relationship Id="rId2" Type="http://schemas.openxmlformats.org/officeDocument/2006/relationships/slideLayout" Target="../slideLayouts/slideLayout2.xml"/><Relationship Id="rId1" Type="http://schemas.openxmlformats.org/officeDocument/2006/relationships/video" Target="file:///C:\Users\USER\Downloads\VID-20191031-WA0009.mp4" TargetMode="Externa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6512" y="188640"/>
            <a:ext cx="8088870" cy="1650218"/>
          </a:xfrm>
        </p:spPr>
        <p:txBody>
          <a:bodyPr>
            <a:noAutofit/>
          </a:bodyPr>
          <a:lstStyle/>
          <a:p>
            <a:pPr algn="ctr"/>
            <a:r>
              <a:rPr lang="en-IN" sz="5400" b="1" u="sng" dirty="0" smtClean="0">
                <a:solidFill>
                  <a:schemeClr val="tx1"/>
                </a:solidFill>
              </a:rPr>
              <a:t>Automated tap water system</a:t>
            </a:r>
            <a:endParaRPr lang="en-US" sz="5400" b="1" u="sng" dirty="0">
              <a:solidFill>
                <a:schemeClr val="tx1"/>
              </a:solidFill>
            </a:endParaRPr>
          </a:p>
        </p:txBody>
      </p:sp>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6516216" y="1124744"/>
            <a:ext cx="2457420" cy="1695450"/>
          </a:xfrm>
          <a:prstGeom prst="rect">
            <a:avLst/>
          </a:prstGeom>
        </p:spPr>
      </p:pic>
      <p:graphicFrame>
        <p:nvGraphicFramePr>
          <p:cNvPr id="7" name="Table 6"/>
          <p:cNvGraphicFramePr>
            <a:graphicFrameLocks noGrp="1"/>
          </p:cNvGraphicFramePr>
          <p:nvPr/>
        </p:nvGraphicFramePr>
        <p:xfrm>
          <a:off x="755576" y="2996954"/>
          <a:ext cx="7776864" cy="3600397"/>
        </p:xfrm>
        <a:graphic>
          <a:graphicData uri="http://schemas.openxmlformats.org/drawingml/2006/table">
            <a:tbl>
              <a:tblPr>
                <a:tableStyleId>{5940675A-B579-460E-94D1-54222C63F5DA}</a:tableStyleId>
              </a:tblPr>
              <a:tblGrid>
                <a:gridCol w="980939"/>
                <a:gridCol w="2907493"/>
                <a:gridCol w="1598239"/>
                <a:gridCol w="2290193"/>
              </a:tblGrid>
              <a:tr h="576465">
                <a:tc>
                  <a:txBody>
                    <a:bodyPr/>
                    <a:lstStyle/>
                    <a:p>
                      <a:pPr algn="ctr">
                        <a:lnSpc>
                          <a:spcPct val="107000"/>
                        </a:lnSpc>
                        <a:spcAft>
                          <a:spcPts val="0"/>
                        </a:spcAft>
                      </a:pPr>
                      <a:r>
                        <a:rPr lang="en-US" sz="1800"/>
                        <a:t>Sl No.</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Name</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Class Roll No.</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University Roll No.</a:t>
                      </a:r>
                      <a:endParaRPr lang="en-US" sz="1400">
                        <a:latin typeface="Calibri"/>
                        <a:ea typeface="Calibri"/>
                        <a:cs typeface="Times New Roman"/>
                      </a:endParaRPr>
                    </a:p>
                  </a:txBody>
                  <a:tcPr marL="67957" marR="67957" marT="0" marB="0"/>
                </a:tc>
              </a:tr>
              <a:tr h="493330">
                <a:tc>
                  <a:txBody>
                    <a:bodyPr/>
                    <a:lstStyle/>
                    <a:p>
                      <a:pPr algn="ctr">
                        <a:lnSpc>
                          <a:spcPct val="107000"/>
                        </a:lnSpc>
                        <a:spcAft>
                          <a:spcPts val="0"/>
                        </a:spcAft>
                      </a:pPr>
                      <a:r>
                        <a:rPr lang="en-US" sz="1800"/>
                        <a:t>1.</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Subarna Kumar Maiti</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21</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10400118055</a:t>
                      </a:r>
                      <a:endParaRPr lang="en-US" sz="1400">
                        <a:latin typeface="Calibri"/>
                        <a:ea typeface="Calibri"/>
                        <a:cs typeface="Times New Roman"/>
                      </a:endParaRPr>
                    </a:p>
                  </a:txBody>
                  <a:tcPr marL="67957" marR="67957" marT="0" marB="0"/>
                </a:tc>
              </a:tr>
              <a:tr h="493330">
                <a:tc>
                  <a:txBody>
                    <a:bodyPr/>
                    <a:lstStyle/>
                    <a:p>
                      <a:pPr algn="ctr">
                        <a:lnSpc>
                          <a:spcPct val="107000"/>
                        </a:lnSpc>
                        <a:spcAft>
                          <a:spcPts val="0"/>
                        </a:spcAft>
                      </a:pPr>
                      <a:r>
                        <a:rPr lang="en-US" sz="1800"/>
                        <a:t>2.</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Soumik Laik</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29</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10400118063</a:t>
                      </a:r>
                      <a:endParaRPr lang="en-US" sz="1400">
                        <a:latin typeface="Calibri"/>
                        <a:ea typeface="Calibri"/>
                        <a:cs typeface="Times New Roman"/>
                      </a:endParaRPr>
                    </a:p>
                  </a:txBody>
                  <a:tcPr marL="67957" marR="67957" marT="0" marB="0"/>
                </a:tc>
              </a:tr>
              <a:tr h="493330">
                <a:tc>
                  <a:txBody>
                    <a:bodyPr/>
                    <a:lstStyle/>
                    <a:p>
                      <a:pPr algn="ctr">
                        <a:lnSpc>
                          <a:spcPct val="107000"/>
                        </a:lnSpc>
                        <a:spcAft>
                          <a:spcPts val="0"/>
                        </a:spcAft>
                      </a:pPr>
                      <a:r>
                        <a:rPr lang="en-US" sz="1800"/>
                        <a:t>3.</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Sonali Kumari</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30</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10400118064</a:t>
                      </a:r>
                      <a:endParaRPr lang="en-US" sz="1400">
                        <a:latin typeface="Calibri"/>
                        <a:ea typeface="Calibri"/>
                        <a:cs typeface="Times New Roman"/>
                      </a:endParaRPr>
                    </a:p>
                  </a:txBody>
                  <a:tcPr marL="67957" marR="67957" marT="0" marB="0"/>
                </a:tc>
              </a:tr>
              <a:tr h="493330">
                <a:tc>
                  <a:txBody>
                    <a:bodyPr/>
                    <a:lstStyle/>
                    <a:p>
                      <a:pPr algn="ctr">
                        <a:lnSpc>
                          <a:spcPct val="107000"/>
                        </a:lnSpc>
                        <a:spcAft>
                          <a:spcPts val="0"/>
                        </a:spcAft>
                      </a:pPr>
                      <a:r>
                        <a:rPr lang="en-US" sz="1800"/>
                        <a:t>4.</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Shubham Mondal</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34</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10400118068</a:t>
                      </a:r>
                      <a:endParaRPr lang="en-US" sz="1400">
                        <a:latin typeface="Calibri"/>
                        <a:ea typeface="Calibri"/>
                        <a:cs typeface="Times New Roman"/>
                      </a:endParaRPr>
                    </a:p>
                  </a:txBody>
                  <a:tcPr marL="67957" marR="67957" marT="0" marB="0"/>
                </a:tc>
              </a:tr>
              <a:tr h="475973">
                <a:tc>
                  <a:txBody>
                    <a:bodyPr/>
                    <a:lstStyle/>
                    <a:p>
                      <a:pPr algn="ctr">
                        <a:lnSpc>
                          <a:spcPct val="107000"/>
                        </a:lnSpc>
                        <a:spcAft>
                          <a:spcPts val="0"/>
                        </a:spcAft>
                      </a:pPr>
                      <a:r>
                        <a:rPr lang="en-US" sz="1800"/>
                        <a:t>5.</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Shibashis Banerjee</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37</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endParaRPr lang="en-US" sz="1400">
                        <a:latin typeface="Calibri"/>
                        <a:ea typeface="Calibri"/>
                        <a:cs typeface="Times New Roman"/>
                      </a:endParaRPr>
                    </a:p>
                  </a:txBody>
                  <a:tcPr marL="67957" marR="67957" marT="0" marB="0"/>
                </a:tc>
              </a:tr>
              <a:tr h="574639">
                <a:tc>
                  <a:txBody>
                    <a:bodyPr/>
                    <a:lstStyle/>
                    <a:p>
                      <a:pPr algn="ctr">
                        <a:lnSpc>
                          <a:spcPct val="107000"/>
                        </a:lnSpc>
                        <a:spcAft>
                          <a:spcPts val="0"/>
                        </a:spcAft>
                      </a:pPr>
                      <a:r>
                        <a:rPr lang="en-US" sz="1800"/>
                        <a:t>6.</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Tanmoy Guha Roy</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r>
                        <a:rPr lang="en-US" sz="1800"/>
                        <a:t>06</a:t>
                      </a:r>
                      <a:endParaRPr lang="en-US" sz="1400">
                        <a:latin typeface="Calibri"/>
                        <a:ea typeface="Calibri"/>
                        <a:cs typeface="Times New Roman"/>
                      </a:endParaRPr>
                    </a:p>
                  </a:txBody>
                  <a:tcPr marL="67957" marR="67957" marT="0" marB="0"/>
                </a:tc>
                <a:tc>
                  <a:txBody>
                    <a:bodyPr/>
                    <a:lstStyle/>
                    <a:p>
                      <a:pPr algn="ctr">
                        <a:lnSpc>
                          <a:spcPct val="107000"/>
                        </a:lnSpc>
                        <a:spcAft>
                          <a:spcPts val="0"/>
                        </a:spcAft>
                      </a:pPr>
                      <a:endParaRPr lang="en-US" sz="1400" dirty="0">
                        <a:latin typeface="Calibri"/>
                        <a:ea typeface="Calibri"/>
                        <a:cs typeface="Times New Roman"/>
                      </a:endParaRPr>
                    </a:p>
                  </a:txBody>
                  <a:tcPr marL="67957" marR="67957" marT="0" marB="0"/>
                </a:tc>
              </a:tr>
            </a:tbl>
          </a:graphicData>
        </a:graphic>
      </p:graphicFrame>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71414"/>
            <a:ext cx="8230694" cy="833142"/>
          </a:xfrm>
        </p:spPr>
        <p:txBody>
          <a:bodyPr/>
          <a:lstStyle/>
          <a:p>
            <a:pPr algn="ctr"/>
            <a:r>
              <a:rPr lang="en-US" sz="2900" b="1" u="sng" dirty="0"/>
              <a:t>PROS</a:t>
            </a:r>
            <a:r>
              <a:rPr lang="en-IN" sz="2900" b="1" u="sng" dirty="0"/>
              <a:t> OF THE </a:t>
            </a:r>
            <a:r>
              <a:rPr lang="en-IN" sz="2900" b="1" u="sng" dirty="0" smtClean="0"/>
              <a:t>AUTOMATED TAP</a:t>
            </a:r>
            <a:endParaRPr lang="en-US" sz="2900" b="1" u="sng" dirty="0"/>
          </a:p>
        </p:txBody>
      </p:sp>
      <p:sp>
        <p:nvSpPr>
          <p:cNvPr id="3" name="Content Placeholder 2"/>
          <p:cNvSpPr>
            <a:spLocks noGrp="1"/>
          </p:cNvSpPr>
          <p:nvPr>
            <p:ph idx="1"/>
          </p:nvPr>
        </p:nvSpPr>
        <p:spPr>
          <a:xfrm>
            <a:off x="571472" y="571480"/>
            <a:ext cx="8286808" cy="3143272"/>
          </a:xfrm>
        </p:spPr>
        <p:txBody>
          <a:bodyPr>
            <a:normAutofit fontScale="55000" lnSpcReduction="20000"/>
          </a:bodyPr>
          <a:lstStyle/>
          <a:p>
            <a:pPr marL="0" indent="0" algn="just">
              <a:buNone/>
            </a:pPr>
            <a:endParaRPr lang="en-US" sz="2900" dirty="0">
              <a:latin typeface="Arial" pitchFamily="34" charset="0"/>
              <a:cs typeface="Arial" pitchFamily="34" charset="0"/>
            </a:endParaRPr>
          </a:p>
          <a:p>
            <a:pPr lvl="0" algn="just"/>
            <a:r>
              <a:rPr lang="en-IN" sz="3200" dirty="0" smtClean="0">
                <a:latin typeface="Arial" pitchFamily="34" charset="0"/>
                <a:cs typeface="Arial" pitchFamily="34" charset="0"/>
              </a:rPr>
              <a:t>R</a:t>
            </a:r>
            <a:r>
              <a:rPr lang="en-US" sz="3200" dirty="0" smtClean="0">
                <a:latin typeface="Arial" pitchFamily="34" charset="0"/>
                <a:cs typeface="Arial" pitchFamily="34" charset="0"/>
              </a:rPr>
              <a:t>educed direct human labor costs and expenses</a:t>
            </a:r>
          </a:p>
          <a:p>
            <a:pPr lvl="0" algn="just"/>
            <a:r>
              <a:rPr lang="en-IN" sz="3200" dirty="0" smtClean="0">
                <a:latin typeface="Arial" pitchFamily="34" charset="0"/>
                <a:cs typeface="Arial" pitchFamily="34" charset="0"/>
              </a:rPr>
              <a:t>Simple design</a:t>
            </a:r>
            <a:endParaRPr lang="en-US" sz="3200" dirty="0" smtClean="0">
              <a:latin typeface="Arial" pitchFamily="34" charset="0"/>
              <a:cs typeface="Arial" pitchFamily="34" charset="0"/>
            </a:endParaRPr>
          </a:p>
          <a:p>
            <a:pPr lvl="0" algn="just"/>
            <a:r>
              <a:rPr lang="en-IN" sz="3200" dirty="0" smtClean="0">
                <a:latin typeface="Arial" pitchFamily="34" charset="0"/>
                <a:cs typeface="Arial" pitchFamily="34" charset="0"/>
              </a:rPr>
              <a:t>Economical or cost effective</a:t>
            </a:r>
            <a:endParaRPr lang="en-US" sz="3200" dirty="0" smtClean="0">
              <a:latin typeface="Arial" pitchFamily="34" charset="0"/>
              <a:cs typeface="Arial" pitchFamily="34" charset="0"/>
            </a:endParaRPr>
          </a:p>
          <a:p>
            <a:pPr lvl="0" algn="just"/>
            <a:r>
              <a:rPr lang="en-US" sz="3200" dirty="0" smtClean="0">
                <a:latin typeface="Arial" pitchFamily="34" charset="0"/>
                <a:cs typeface="Arial" pitchFamily="34" charset="0"/>
              </a:rPr>
              <a:t>Increased consistency and productivity</a:t>
            </a:r>
          </a:p>
          <a:p>
            <a:pPr lvl="0" algn="just"/>
            <a:r>
              <a:rPr lang="en-US" sz="3200" dirty="0" smtClean="0">
                <a:latin typeface="Arial" pitchFamily="34" charset="0"/>
                <a:cs typeface="Arial" pitchFamily="34" charset="0"/>
              </a:rPr>
              <a:t>Hands free and easy to operate</a:t>
            </a:r>
          </a:p>
          <a:p>
            <a:pPr lvl="0" algn="just"/>
            <a:r>
              <a:rPr lang="en-US" sz="3200" dirty="0" smtClean="0">
                <a:latin typeface="Arial" pitchFamily="34" charset="0"/>
                <a:cs typeface="Arial" pitchFamily="34" charset="0"/>
              </a:rPr>
              <a:t>Helps to stop the spread of germs and bacteria.</a:t>
            </a:r>
          </a:p>
          <a:p>
            <a:pPr lvl="0" algn="just"/>
            <a:r>
              <a:rPr lang="en-US" sz="3200" dirty="0" smtClean="0">
                <a:latin typeface="Arial" pitchFamily="34" charset="0"/>
                <a:cs typeface="Arial" pitchFamily="34" charset="0"/>
              </a:rPr>
              <a:t>Prevents water overflow with </a:t>
            </a:r>
            <a:r>
              <a:rPr lang="en-US" sz="3200" b="1" dirty="0" smtClean="0">
                <a:latin typeface="Arial" pitchFamily="34" charset="0"/>
                <a:cs typeface="Arial" pitchFamily="34" charset="0"/>
              </a:rPr>
              <a:t>automatic</a:t>
            </a:r>
            <a:r>
              <a:rPr lang="en-US" sz="3200" dirty="0" smtClean="0">
                <a:latin typeface="Arial" pitchFamily="34" charset="0"/>
                <a:cs typeface="Arial" pitchFamily="34" charset="0"/>
              </a:rPr>
              <a:t> turn off</a:t>
            </a:r>
          </a:p>
          <a:p>
            <a:pPr lvl="0" algn="just"/>
            <a:r>
              <a:rPr lang="en-US" sz="3200" dirty="0" smtClean="0">
                <a:latin typeface="Arial" pitchFamily="34" charset="0"/>
                <a:cs typeface="Arial" pitchFamily="34" charset="0"/>
              </a:rPr>
              <a:t>Better efficiency as they act as a check on water usage</a:t>
            </a:r>
          </a:p>
          <a:p>
            <a:pPr algn="just">
              <a:buNone/>
            </a:pPr>
            <a:endParaRPr lang="en-US" dirty="0" smtClean="0"/>
          </a:p>
          <a:p>
            <a:pPr algn="just">
              <a:buNone/>
            </a:pPr>
            <a:endParaRPr lang="en-US" dirty="0"/>
          </a:p>
        </p:txBody>
      </p:sp>
      <p:sp>
        <p:nvSpPr>
          <p:cNvPr id="6" name="TextBox 5"/>
          <p:cNvSpPr txBox="1"/>
          <p:nvPr/>
        </p:nvSpPr>
        <p:spPr>
          <a:xfrm>
            <a:off x="0" y="3604771"/>
            <a:ext cx="9144000" cy="538609"/>
          </a:xfrm>
          <a:prstGeom prst="rect">
            <a:avLst/>
          </a:prstGeom>
          <a:noFill/>
        </p:spPr>
        <p:txBody>
          <a:bodyPr wrap="square" rtlCol="0">
            <a:spAutoFit/>
          </a:bodyPr>
          <a:lstStyle/>
          <a:p>
            <a:pPr algn="ctr"/>
            <a:r>
              <a:rPr lang="en-US" sz="2900" b="1" u="sng" dirty="0" smtClean="0"/>
              <a:t>FUTURE PROSPECTIVES</a:t>
            </a:r>
            <a:endParaRPr lang="en-US" sz="2900" b="1" u="sng" dirty="0"/>
          </a:p>
        </p:txBody>
      </p:sp>
      <p:sp>
        <p:nvSpPr>
          <p:cNvPr id="9" name="Content Placeholder 2"/>
          <p:cNvSpPr txBox="1">
            <a:spLocks/>
          </p:cNvSpPr>
          <p:nvPr/>
        </p:nvSpPr>
        <p:spPr>
          <a:xfrm>
            <a:off x="857224" y="3357562"/>
            <a:ext cx="7429552" cy="785818"/>
          </a:xfrm>
          <a:prstGeom prst="rect">
            <a:avLst/>
          </a:prstGeom>
        </p:spPr>
        <p:txBody>
          <a:bodyPr vert="horz" lIns="91440" tIns="45720" rIns="91440" bIns="45720" rtlCol="0">
            <a:normAutofit/>
          </a:bodyPr>
          <a:lstStyle/>
          <a:p>
            <a:pPr marL="0" marR="0" lvl="0" indent="0" algn="l" defTabSz="457207"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endParaRPr kumimoji="0" lang="en-US" sz="2000" b="0" i="0" u="none" strike="noStrike" kern="1200" cap="none" spc="0" normalizeH="0" baseline="0" noProof="0" dirty="0" smtClean="0">
              <a:ln>
                <a:noFill/>
              </a:ln>
              <a:solidFill>
                <a:schemeClr val="tx1"/>
              </a:solidFill>
              <a:effectLst/>
              <a:uLnTx/>
              <a:uFillTx/>
              <a:latin typeface="+mj-lt"/>
              <a:ea typeface="+mj-ea"/>
              <a:cs typeface="+mj-cs"/>
            </a:endParaRPr>
          </a:p>
          <a:p>
            <a:pPr marL="342906" marR="0" lvl="0" indent="-342906" algn="l" defTabSz="457207"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endParaRPr kumimoji="0" lang="en-US" sz="2000" b="0" i="0" u="none" strike="noStrike" kern="1200" cap="none" spc="0" normalizeH="0" baseline="0" noProof="0" dirty="0" smtClean="0">
              <a:ln>
                <a:noFill/>
              </a:ln>
              <a:solidFill>
                <a:schemeClr val="tx1"/>
              </a:solidFill>
              <a:effectLst/>
              <a:uLnTx/>
              <a:uFillTx/>
              <a:latin typeface="+mj-lt"/>
              <a:ea typeface="+mj-ea"/>
              <a:cs typeface="+mj-cs"/>
            </a:endParaRPr>
          </a:p>
          <a:p>
            <a:pPr marL="342906" marR="0" lvl="0" indent="-342906" algn="l" defTabSz="457207"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endParaRPr kumimoji="0" lang="en-US" sz="2000" b="0" i="0" u="none" strike="noStrike" kern="1200" cap="none" spc="0" normalizeH="0" baseline="0" noProof="0" dirty="0" smtClean="0">
              <a:ln>
                <a:noFill/>
              </a:ln>
              <a:solidFill>
                <a:schemeClr val="tx1"/>
              </a:solidFill>
              <a:effectLst/>
              <a:uLnTx/>
              <a:uFillTx/>
              <a:latin typeface="+mj-lt"/>
              <a:ea typeface="+mj-ea"/>
              <a:cs typeface="+mj-cs"/>
            </a:endParaRPr>
          </a:p>
          <a:p>
            <a:pPr marL="342906" marR="0" lvl="0" indent="-342906" algn="l" defTabSz="457207"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endParaRPr kumimoji="0" lang="en-US" sz="2000" b="0" i="0" u="none" strike="noStrike" kern="1200" cap="none" spc="0" normalizeH="0" baseline="0" noProof="0" dirty="0" smtClean="0">
              <a:ln>
                <a:noFill/>
              </a:ln>
              <a:solidFill>
                <a:schemeClr val="tx1"/>
              </a:solidFill>
              <a:effectLst/>
              <a:uLnTx/>
              <a:uFillTx/>
              <a:latin typeface="+mj-lt"/>
              <a:ea typeface="+mj-ea"/>
              <a:cs typeface="+mj-cs"/>
            </a:endParaRPr>
          </a:p>
          <a:p>
            <a:pPr marL="342906" marR="0" lvl="0" indent="-342906" algn="l" defTabSz="457207"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Content Placeholder 2"/>
          <p:cNvSpPr txBox="1">
            <a:spLocks/>
          </p:cNvSpPr>
          <p:nvPr/>
        </p:nvSpPr>
        <p:spPr>
          <a:xfrm>
            <a:off x="500034" y="4286256"/>
            <a:ext cx="8286808" cy="2714644"/>
          </a:xfrm>
          <a:prstGeom prst="rect">
            <a:avLst/>
          </a:prstGeom>
        </p:spPr>
        <p:txBody>
          <a:bodyPr vert="horz" lIns="91440" tIns="45720" rIns="91440" bIns="45720" rtlCol="0">
            <a:normAutofit/>
          </a:bodyPr>
          <a:lstStyle/>
          <a:p>
            <a:pPr marL="342906" indent="-342906" algn="just" defTabSz="457207">
              <a:spcBef>
                <a:spcPts val="1000"/>
              </a:spcBef>
              <a:buClr>
                <a:schemeClr val="bg2">
                  <a:lumMod val="40000"/>
                  <a:lumOff val="60000"/>
                </a:schemeClr>
              </a:buClr>
              <a:buSzPct val="80000"/>
              <a:buFont typeface="Wingdings 3" charset="2"/>
              <a:buChar char=""/>
            </a:pPr>
            <a:r>
              <a:rPr lang="en-IN" dirty="0">
                <a:latin typeface="Arial" pitchFamily="34" charset="0"/>
                <a:cs typeface="Arial" pitchFamily="34" charset="0"/>
              </a:rPr>
              <a:t>The automated tap can be connected to a NodeMCU and the data on how much time the water flows can be recorded.</a:t>
            </a:r>
            <a:endParaRPr lang="en-US" dirty="0">
              <a:latin typeface="Arial" pitchFamily="34" charset="0"/>
              <a:cs typeface="Arial" pitchFamily="34" charset="0"/>
            </a:endParaRPr>
          </a:p>
          <a:p>
            <a:pPr marL="342906" lvl="0" indent="-342906" algn="just" defTabSz="457207">
              <a:spcBef>
                <a:spcPts val="1000"/>
              </a:spcBef>
              <a:buClr>
                <a:schemeClr val="bg2">
                  <a:lumMod val="40000"/>
                  <a:lumOff val="60000"/>
                </a:schemeClr>
              </a:buClr>
              <a:buSzPct val="80000"/>
              <a:buFont typeface="Wingdings 3" charset="2"/>
              <a:buChar char=""/>
            </a:pPr>
            <a:r>
              <a:rPr lang="en-IN" dirty="0">
                <a:latin typeface="Arial" pitchFamily="34" charset="0"/>
                <a:cs typeface="Arial" pitchFamily="34" charset="0"/>
              </a:rPr>
              <a:t>App can be developed and can be connected to it to remotely monitor the flow of water due to malfunction of sensor or presence of other obstacles. </a:t>
            </a:r>
            <a:endParaRPr kumimoji="0" lang="en-US"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a:p>
            <a:pPr marL="342906" marR="0" lvl="0" indent="-342906" algn="l" defTabSz="457207"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None/>
              <a:tabLst/>
              <a:defRPr/>
            </a:pP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373570" cy="547390"/>
          </a:xfrm>
        </p:spPr>
        <p:txBody>
          <a:bodyPr/>
          <a:lstStyle/>
          <a:p>
            <a:pPr algn="ctr"/>
            <a:r>
              <a:rPr lang="en-IN" sz="2900" b="1" u="sng" dirty="0" smtClean="0"/>
              <a:t>CONCLUSION</a:t>
            </a:r>
            <a:endParaRPr lang="en-US" sz="2900" b="1" u="sng" dirty="0"/>
          </a:p>
        </p:txBody>
      </p:sp>
      <p:sp>
        <p:nvSpPr>
          <p:cNvPr id="3" name="Content Placeholder 2"/>
          <p:cNvSpPr>
            <a:spLocks noGrp="1"/>
          </p:cNvSpPr>
          <p:nvPr>
            <p:ph idx="1"/>
          </p:nvPr>
        </p:nvSpPr>
        <p:spPr>
          <a:xfrm>
            <a:off x="827700" y="2052925"/>
            <a:ext cx="7387638" cy="4195481"/>
          </a:xfrm>
        </p:spPr>
        <p:txBody>
          <a:bodyPr/>
          <a:lstStyle/>
          <a:p>
            <a:pPr algn="just">
              <a:buNone/>
            </a:pPr>
            <a:r>
              <a:rPr lang="en-IN" dirty="0" smtClean="0">
                <a:latin typeface="Arial" pitchFamily="34" charset="0"/>
                <a:cs typeface="Arial" pitchFamily="34" charset="0"/>
              </a:rPr>
              <a:t>	As the world is getting more technologically driven, people are interested in getting things done quickly and without much effort, this encourages engineers to invent new machineries. One of these things is the automated tap water system. This project gave good experience about practical field.</a:t>
            </a:r>
            <a:endParaRPr lang="en-US" dirty="0" smtClean="0">
              <a:latin typeface="Arial" pitchFamily="34" charset="0"/>
              <a:cs typeface="Arial" pitchFamily="34" charset="0"/>
            </a:endParaRPr>
          </a:p>
          <a:p>
            <a:pPr>
              <a:buNone/>
            </a:pPr>
            <a:r>
              <a:rPr lang="en-IN" dirty="0" smtClean="0">
                <a:latin typeface="Arial" pitchFamily="34" charset="0"/>
                <a:cs typeface="Arial" pitchFamily="34" charset="0"/>
              </a:rPr>
              <a:t> </a:t>
            </a:r>
            <a:endParaRPr lang="en-US"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219885"/>
            <a:ext cx="7159250" cy="871364"/>
          </a:xfrm>
        </p:spPr>
        <p:txBody>
          <a:bodyPr>
            <a:normAutofit/>
          </a:bodyPr>
          <a:lstStyle/>
          <a:p>
            <a:pPr algn="ctr"/>
            <a:r>
              <a:rPr lang="en-US" sz="2900" b="1" u="sng" dirty="0"/>
              <a:t>INTRODUCTION</a:t>
            </a:r>
          </a:p>
        </p:txBody>
      </p:sp>
      <p:sp>
        <p:nvSpPr>
          <p:cNvPr id="3" name="Content Placeholder 2"/>
          <p:cNvSpPr>
            <a:spLocks noGrp="1"/>
          </p:cNvSpPr>
          <p:nvPr>
            <p:ph idx="1"/>
          </p:nvPr>
        </p:nvSpPr>
        <p:spPr>
          <a:xfrm>
            <a:off x="-182165" y="1089835"/>
            <a:ext cx="4611289" cy="5768165"/>
          </a:xfrm>
        </p:spPr>
        <p:txBody>
          <a:bodyPr vert="horz" lIns="91440" tIns="45720" rIns="91440" bIns="45720" rtlCol="0" anchor="t">
            <a:noAutofit/>
          </a:bodyPr>
          <a:lstStyle/>
          <a:p>
            <a:pPr algn="just">
              <a:buNone/>
            </a:pPr>
            <a:r>
              <a:rPr lang="en-US" dirty="0" smtClean="0">
                <a:latin typeface="Arial" pitchFamily="34" charset="0"/>
                <a:cs typeface="Arial" pitchFamily="34" charset="0"/>
              </a:rPr>
              <a:t>	An automatic tap is a faucet/tap is equipped with a proximity sensor/IR Sensor and a mechanism that opens its valve to allow water to flow in response to the presence of a hand or hands in close proximity. The faucet closes its valve again after a few seconds or when it no longer detects the presence of hands. Most automatic faucets are battery powered and incorporate an active infrared sensor to detect hand motion. </a:t>
            </a:r>
          </a:p>
          <a:p>
            <a:pPr algn="just">
              <a:buNone/>
            </a:pPr>
            <a:endParaRPr lang="en-US" dirty="0">
              <a:latin typeface="Arial" pitchFamily="34" charset="0"/>
              <a:cs typeface="Arial" pitchFamily="34" charset="0"/>
            </a:endParaRPr>
          </a:p>
        </p:txBody>
      </p:sp>
      <p:pic>
        <p:nvPicPr>
          <p:cNvPr id="43010" name="Picture 2" descr="Image result for automatic faucet"/>
          <p:cNvPicPr>
            <a:picLocks noChangeAspect="1" noChangeArrowheads="1"/>
          </p:cNvPicPr>
          <p:nvPr/>
        </p:nvPicPr>
        <p:blipFill>
          <a:blip r:embed="rId2" cstate="print"/>
          <a:srcRect/>
          <a:stretch>
            <a:fillRect/>
          </a:stretch>
        </p:blipFill>
        <p:spPr bwMode="auto">
          <a:xfrm>
            <a:off x="5893297" y="1285860"/>
            <a:ext cx="2750669" cy="2271729"/>
          </a:xfrm>
          <a:prstGeom prst="rect">
            <a:avLst/>
          </a:prstGeom>
          <a:noFill/>
        </p:spPr>
      </p:pic>
      <p:pic>
        <p:nvPicPr>
          <p:cNvPr id="43011" name="Picture 3"/>
          <p:cNvPicPr>
            <a:picLocks noChangeAspect="1" noChangeArrowheads="1"/>
          </p:cNvPicPr>
          <p:nvPr/>
        </p:nvPicPr>
        <p:blipFill>
          <a:blip r:embed="rId3" cstate="print"/>
          <a:srcRect/>
          <a:stretch>
            <a:fillRect/>
          </a:stretch>
        </p:blipFill>
        <p:spPr bwMode="auto">
          <a:xfrm>
            <a:off x="5000628" y="3643314"/>
            <a:ext cx="3661374" cy="321468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23E8915-D2AA-4327-A45A-972C3CA957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 xmlns:a16="http://schemas.microsoft.com/office/drawing/2014/main" id="{8302FC3C-9804-4950-B721-5FD704BA60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9141714"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 xmlns:a16="http://schemas.microsoft.com/office/drawing/2014/main" id="{3BC6EBB2-9BDC-4075-BA6B-43A9FBF9C86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rotWithShape="1">
          <a:blip r:embed="rId3" cstate="print">
            <a:extLst>
              <a:ext uri="{28A0092B-C50C-407E-A947-70E740481C1C}">
                <a14:useLocalDpi xmlns="" xmlns:a14="http://schemas.microsoft.com/office/drawing/2010/main" val="0"/>
              </a:ext>
            </a:extLst>
          </a:blip>
          <a:srcRect b="23320"/>
          <a:stretch/>
        </p:blipFill>
        <p:spPr>
          <a:xfrm>
            <a:off x="6454408" y="6228080"/>
            <a:ext cx="745301" cy="762000"/>
          </a:xfrm>
          <a:prstGeom prst="rect">
            <a:avLst/>
          </a:prstGeom>
        </p:spPr>
      </p:pic>
      <p:sp>
        <p:nvSpPr>
          <p:cNvPr id="16" name="Freeform 5">
            <a:extLst>
              <a:ext uri="{FF2B5EF4-FFF2-40B4-BE49-F238E27FC236}">
                <a16:creationId xmlns="" xmlns:a16="http://schemas.microsoft.com/office/drawing/2014/main" id="{F3798573-F27B-47EB-8EA4-7EE34954C2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1191" y="0"/>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8" name="TextBox 27"/>
          <p:cNvSpPr txBox="1"/>
          <p:nvPr/>
        </p:nvSpPr>
        <p:spPr>
          <a:xfrm>
            <a:off x="1285852" y="1071546"/>
            <a:ext cx="2643206" cy="369332"/>
          </a:xfrm>
          <a:prstGeom prst="rect">
            <a:avLst/>
          </a:prstGeom>
          <a:noFill/>
        </p:spPr>
        <p:txBody>
          <a:bodyPr wrap="square" rtlCol="0">
            <a:spAutoFit/>
          </a:bodyPr>
          <a:lstStyle/>
          <a:p>
            <a:endParaRPr lang="en-US" dirty="0"/>
          </a:p>
        </p:txBody>
      </p:sp>
      <p:sp>
        <p:nvSpPr>
          <p:cNvPr id="29" name="TextBox 28"/>
          <p:cNvSpPr txBox="1"/>
          <p:nvPr/>
        </p:nvSpPr>
        <p:spPr>
          <a:xfrm>
            <a:off x="1500166" y="1428736"/>
            <a:ext cx="1714512" cy="369332"/>
          </a:xfrm>
          <a:prstGeom prst="rect">
            <a:avLst/>
          </a:prstGeom>
          <a:noFill/>
        </p:spPr>
        <p:txBody>
          <a:bodyPr wrap="square" rtlCol="0">
            <a:spAutoFit/>
          </a:bodyPr>
          <a:lstStyle/>
          <a:p>
            <a:endParaRPr lang="en-US" dirty="0"/>
          </a:p>
        </p:txBody>
      </p:sp>
      <p:cxnSp>
        <p:nvCxnSpPr>
          <p:cNvPr id="25" name="Straight Connector 24">
            <a:extLst>
              <a:ext uri="{FF2B5EF4-FFF2-40B4-BE49-F238E27FC236}">
                <a16:creationId xmlns="" xmlns:a16="http://schemas.microsoft.com/office/drawing/2014/main" id="{6B9695BD-ECF6-49CA-8877-8C493193C65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490721"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4" name="Title 1"/>
          <p:cNvSpPr txBox="1">
            <a:spLocks/>
          </p:cNvSpPr>
          <p:nvPr/>
        </p:nvSpPr>
        <p:spPr>
          <a:xfrm>
            <a:off x="594063" y="804672"/>
            <a:ext cx="7978465" cy="5410410"/>
          </a:xfrm>
          <a:prstGeom prst="rect">
            <a:avLst/>
          </a:prstGeom>
        </p:spPr>
        <p:txBody>
          <a:bodyPr vert="horz" lIns="91440" tIns="45720" rIns="91440" bIns="45720" rtlCol="0" anchor="ctr">
            <a:normAutofit/>
          </a:bodyPr>
          <a:lstStyle/>
          <a:p>
            <a:pPr marL="0" marR="0" lvl="0" indent="0" algn="ctr" defTabSz="457207" rtl="0" eaLnBrk="1" fontAlgn="auto" latinLnBrk="0" hangingPunct="1">
              <a:lnSpc>
                <a:spcPct val="100000"/>
              </a:lnSpc>
              <a:spcBef>
                <a:spcPct val="0"/>
              </a:spcBef>
              <a:spcAft>
                <a:spcPts val="0"/>
              </a:spcAft>
              <a:buClrTx/>
              <a:buSzTx/>
              <a:buFontTx/>
              <a:buNone/>
              <a:tabLst/>
              <a:defRPr/>
            </a:pPr>
            <a:r>
              <a:rPr kumimoji="0" lang="en-IN" sz="4000" b="1" i="0" u="sng" strike="noStrike" kern="1200" cap="none" spc="0" normalizeH="0" baseline="0" noProof="0" dirty="0" smtClean="0">
                <a:ln>
                  <a:noFill/>
                </a:ln>
                <a:solidFill>
                  <a:schemeClr val="tx2"/>
                </a:solidFill>
                <a:effectLst/>
                <a:uLnTx/>
                <a:uFillTx/>
                <a:latin typeface="+mj-lt"/>
                <a:ea typeface="+mj-ea"/>
                <a:cs typeface="+mj-cs"/>
              </a:rPr>
              <a:t>LIST OF COMPONENTS </a:t>
            </a:r>
            <a:endParaRPr kumimoji="0" lang="en-US" sz="4000" b="1" i="0" u="sng" strike="noStrike" kern="1200" cap="none" spc="0" normalizeH="0" baseline="0" noProof="0" dirty="0">
              <a:ln>
                <a:noFill/>
              </a:ln>
              <a:solidFill>
                <a:schemeClr val="tx2"/>
              </a:solidFill>
              <a:effectLst/>
              <a:uLnTx/>
              <a:uFillTx/>
              <a:latin typeface="+mj-lt"/>
              <a:ea typeface="+mj-ea"/>
              <a:cs typeface="+mj-cs"/>
            </a:endParaRPr>
          </a:p>
        </p:txBody>
      </p:sp>
      <p:sp>
        <p:nvSpPr>
          <p:cNvPr id="35" name="Content Placeholder 2"/>
          <p:cNvSpPr>
            <a:spLocks noGrp="1"/>
          </p:cNvSpPr>
          <p:nvPr>
            <p:ph idx="1"/>
          </p:nvPr>
        </p:nvSpPr>
        <p:spPr>
          <a:xfrm>
            <a:off x="3779912" y="916647"/>
            <a:ext cx="4683532" cy="5248657"/>
          </a:xfrm>
        </p:spPr>
        <p:txBody>
          <a:bodyPr vert="horz" lIns="91440" tIns="45720" rIns="91440" bIns="45720" rtlCol="0" anchor="ctr">
            <a:normAutofit/>
          </a:bodyPr>
          <a:lstStyle/>
          <a:p>
            <a:pPr marL="342900" indent="-342900"/>
            <a:r>
              <a:rPr lang="en-US" dirty="0">
                <a:latin typeface="Arial" pitchFamily="34" charset="0"/>
                <a:cs typeface="Arial" pitchFamily="34" charset="0"/>
              </a:rPr>
              <a:t>Arduino Nano, (ATMega328p)</a:t>
            </a:r>
          </a:p>
          <a:p>
            <a:pPr marL="342900" indent="-342900"/>
            <a:r>
              <a:rPr lang="en-US" dirty="0">
                <a:latin typeface="Arial" pitchFamily="34" charset="0"/>
                <a:cs typeface="Arial" pitchFamily="34" charset="0"/>
              </a:rPr>
              <a:t>Battery </a:t>
            </a:r>
            <a:r>
              <a:rPr lang="en-US" dirty="0" smtClean="0">
                <a:latin typeface="Arial" pitchFamily="34" charset="0"/>
                <a:cs typeface="Arial" pitchFamily="34" charset="0"/>
              </a:rPr>
              <a:t>(9V battery)</a:t>
            </a:r>
          </a:p>
          <a:p>
            <a:pPr marL="342900" indent="-342900"/>
            <a:r>
              <a:rPr lang="en-IN" dirty="0" smtClean="0">
                <a:latin typeface="Arial" pitchFamily="34" charset="0"/>
                <a:cs typeface="Arial" pitchFamily="34" charset="0"/>
              </a:rPr>
              <a:t>USB Cable</a:t>
            </a:r>
          </a:p>
          <a:p>
            <a:pPr marL="342900" indent="-342900"/>
            <a:r>
              <a:rPr lang="en-IN" dirty="0" smtClean="0">
                <a:latin typeface="Arial" pitchFamily="34" charset="0"/>
                <a:cs typeface="Arial" pitchFamily="34" charset="0"/>
              </a:rPr>
              <a:t>IR sensor(3pin)</a:t>
            </a:r>
          </a:p>
          <a:p>
            <a:pPr marL="342900" indent="-342900"/>
            <a:r>
              <a:rPr lang="en-IN" dirty="0" smtClean="0">
                <a:latin typeface="Arial" pitchFamily="34" charset="0"/>
                <a:cs typeface="Arial" pitchFamily="34" charset="0"/>
              </a:rPr>
              <a:t>Servo motor(MG995)</a:t>
            </a:r>
          </a:p>
          <a:p>
            <a:pPr marL="342900" indent="-342900"/>
            <a:r>
              <a:rPr lang="en-US" dirty="0" smtClean="0">
                <a:latin typeface="Arial" pitchFamily="34" charset="0"/>
                <a:cs typeface="Arial" pitchFamily="34" charset="0"/>
              </a:rPr>
              <a:t>Wires </a:t>
            </a:r>
            <a:r>
              <a:rPr lang="en-US" dirty="0">
                <a:latin typeface="Arial" pitchFamily="34" charset="0"/>
                <a:cs typeface="Arial" pitchFamily="34" charset="0"/>
              </a:rPr>
              <a:t>for connection</a:t>
            </a:r>
          </a:p>
          <a:p>
            <a:pPr marL="342900" indent="-342900"/>
            <a:r>
              <a:rPr lang="en-IN" dirty="0" smtClean="0">
                <a:latin typeface="Arial" pitchFamily="34" charset="0"/>
                <a:cs typeface="Arial" pitchFamily="34" charset="0"/>
              </a:rPr>
              <a:t>PLASTIC TAP</a:t>
            </a:r>
          </a:p>
          <a:p>
            <a:pPr marL="342900" indent="-342900"/>
            <a:r>
              <a:rPr lang="en-IN" dirty="0" smtClean="0">
                <a:latin typeface="Arial" pitchFamily="34" charset="0"/>
                <a:cs typeface="Arial" pitchFamily="34" charset="0"/>
              </a:rPr>
              <a:t>Pipes and Joints</a:t>
            </a:r>
            <a:endParaRPr lang="en-US" dirty="0">
              <a:latin typeface="Arial" pitchFamily="34" charset="0"/>
              <a:cs typeface="Arial" pitchFamily="34" charset="0"/>
            </a:endParaRPr>
          </a:p>
          <a:p>
            <a:pPr marL="342900" indent="-342900"/>
            <a:endParaRPr lang="en-US" dirty="0">
              <a:latin typeface="Arial" pitchFamily="34" charset="0"/>
              <a:cs typeface="Arial" pitchFamily="34" charset="0"/>
            </a:endParaRPr>
          </a:p>
        </p:txBody>
      </p:sp>
      <p:sp>
        <p:nvSpPr>
          <p:cNvPr id="36" name="Title 1"/>
          <p:cNvSpPr txBox="1">
            <a:spLocks/>
          </p:cNvSpPr>
          <p:nvPr/>
        </p:nvSpPr>
        <p:spPr>
          <a:xfrm>
            <a:off x="0" y="2000240"/>
            <a:ext cx="3786182" cy="2428892"/>
          </a:xfrm>
          <a:prstGeom prst="rect">
            <a:avLst/>
          </a:prstGeom>
        </p:spPr>
        <p:txBody>
          <a:bodyPr vert="horz" lIns="91440" tIns="45720" rIns="91440" bIns="45720" rtlCol="0" anchor="ctr">
            <a:normAutofit/>
          </a:bodyPr>
          <a:lstStyle/>
          <a:p>
            <a:pPr marL="0" marR="0" lvl="0" indent="0" algn="ctr" defTabSz="457207" rtl="0" eaLnBrk="1" fontAlgn="auto" latinLnBrk="0" hangingPunct="1">
              <a:lnSpc>
                <a:spcPct val="100000"/>
              </a:lnSpc>
              <a:spcBef>
                <a:spcPct val="0"/>
              </a:spcBef>
              <a:spcAft>
                <a:spcPts val="0"/>
              </a:spcAft>
              <a:buClrTx/>
              <a:buSzTx/>
              <a:buFontTx/>
              <a:buNone/>
              <a:tabLst/>
              <a:defRPr/>
            </a:pPr>
            <a:r>
              <a:rPr kumimoji="0" lang="en-IN" sz="3200" b="1" i="0" u="sng" strike="noStrike" kern="1200" cap="none" spc="0" normalizeH="0" baseline="0" noProof="0" dirty="0" smtClean="0">
                <a:ln>
                  <a:noFill/>
                </a:ln>
                <a:solidFill>
                  <a:schemeClr val="tx2"/>
                </a:solidFill>
                <a:effectLst/>
                <a:uLnTx/>
                <a:uFillTx/>
                <a:latin typeface="+mj-lt"/>
                <a:ea typeface="+mj-ea"/>
                <a:cs typeface="+mj-cs"/>
              </a:rPr>
              <a:t>LIST OF COMPONENTS </a:t>
            </a:r>
            <a:endParaRPr kumimoji="0" lang="en-US" sz="3200" b="1" i="0" u="sng" strike="noStrike" kern="1200" cap="none" spc="0" normalizeH="0" baseline="0" noProof="0" dirty="0">
              <a:ln>
                <a:noFill/>
              </a:ln>
              <a:solidFill>
                <a:schemeClr val="tx2"/>
              </a:solidFill>
              <a:effectLst/>
              <a:uLnTx/>
              <a:uFillTx/>
              <a:latin typeface="+mj-lt"/>
              <a:ea typeface="+mj-ea"/>
              <a:cs typeface="+mj-cs"/>
            </a:endParaRPr>
          </a:p>
        </p:txBody>
      </p:sp>
      <p:pic>
        <p:nvPicPr>
          <p:cNvPr id="37" name="Picture 2" descr="C:\Users\USER\Downloads\ARDUINO_NANO_03.png"/>
          <p:cNvPicPr>
            <a:picLocks noChangeAspect="1" noChangeArrowheads="1"/>
          </p:cNvPicPr>
          <p:nvPr/>
        </p:nvPicPr>
        <p:blipFill>
          <a:blip r:embed="rId4" cstate="print"/>
          <a:srcRect/>
          <a:stretch>
            <a:fillRect/>
          </a:stretch>
        </p:blipFill>
        <p:spPr bwMode="auto">
          <a:xfrm>
            <a:off x="4616167" y="1736838"/>
            <a:ext cx="3742047" cy="2978046"/>
          </a:xfrm>
          <a:prstGeom prst="rect">
            <a:avLst/>
          </a:prstGeom>
          <a:noFill/>
        </p:spPr>
      </p:pic>
      <p:sp>
        <p:nvSpPr>
          <p:cNvPr id="38" name="TextBox 37"/>
          <p:cNvSpPr txBox="1"/>
          <p:nvPr/>
        </p:nvSpPr>
        <p:spPr>
          <a:xfrm>
            <a:off x="428596" y="3357562"/>
            <a:ext cx="3214710" cy="523220"/>
          </a:xfrm>
          <a:prstGeom prst="rect">
            <a:avLst/>
          </a:prstGeom>
          <a:noFill/>
        </p:spPr>
        <p:txBody>
          <a:bodyPr wrap="square" rtlCol="0">
            <a:spAutoFit/>
          </a:bodyPr>
          <a:lstStyle/>
          <a:p>
            <a:r>
              <a:rPr lang="en-IN" sz="2800" b="1" dirty="0" smtClean="0">
                <a:latin typeface="Arial" pitchFamily="34" charset="0"/>
                <a:cs typeface="Arial" pitchFamily="34" charset="0"/>
              </a:rPr>
              <a:t>ARDUINO NANO</a:t>
            </a:r>
            <a:endParaRPr lang="en-US" sz="2800" b="1" dirty="0">
              <a:latin typeface="Arial" pitchFamily="34" charset="0"/>
              <a:cs typeface="Arial" pitchFamily="34" charset="0"/>
            </a:endParaRPr>
          </a:p>
        </p:txBody>
      </p:sp>
      <p:pic>
        <p:nvPicPr>
          <p:cNvPr id="39" name="Picture 2" descr="Image result for 9v battery"/>
          <p:cNvPicPr>
            <a:picLocks noChangeAspect="1" noChangeArrowheads="1"/>
          </p:cNvPicPr>
          <p:nvPr/>
        </p:nvPicPr>
        <p:blipFill>
          <a:blip r:embed="rId5" cstate="print"/>
          <a:srcRect/>
          <a:stretch>
            <a:fillRect/>
          </a:stretch>
        </p:blipFill>
        <p:spPr bwMode="auto">
          <a:xfrm>
            <a:off x="5715008" y="1928802"/>
            <a:ext cx="2857500" cy="3810000"/>
          </a:xfrm>
          <a:prstGeom prst="rect">
            <a:avLst/>
          </a:prstGeom>
          <a:noFill/>
        </p:spPr>
      </p:pic>
      <p:sp>
        <p:nvSpPr>
          <p:cNvPr id="40" name="TextBox 39"/>
          <p:cNvSpPr txBox="1"/>
          <p:nvPr/>
        </p:nvSpPr>
        <p:spPr>
          <a:xfrm>
            <a:off x="428596" y="3143248"/>
            <a:ext cx="4286280" cy="523220"/>
          </a:xfrm>
          <a:prstGeom prst="rect">
            <a:avLst/>
          </a:prstGeom>
          <a:noFill/>
        </p:spPr>
        <p:txBody>
          <a:bodyPr wrap="square" rtlCol="0">
            <a:spAutoFit/>
          </a:bodyPr>
          <a:lstStyle/>
          <a:p>
            <a:r>
              <a:rPr lang="en-IN" sz="2800" b="1" dirty="0" smtClean="0">
                <a:latin typeface="Arial" pitchFamily="34" charset="0"/>
                <a:cs typeface="Arial" pitchFamily="34" charset="0"/>
              </a:rPr>
              <a:t>9V BATTERY</a:t>
            </a:r>
            <a:endParaRPr lang="en-US" sz="2800" b="1" dirty="0">
              <a:latin typeface="Arial" pitchFamily="34" charset="0"/>
              <a:cs typeface="Arial" pitchFamily="34" charset="0"/>
            </a:endParaRPr>
          </a:p>
        </p:txBody>
      </p:sp>
      <p:pic>
        <p:nvPicPr>
          <p:cNvPr id="43" name="Picture 4" descr="Image result for ir sensor arduino"/>
          <p:cNvPicPr>
            <a:picLocks noChangeAspect="1" noChangeArrowheads="1"/>
          </p:cNvPicPr>
          <p:nvPr/>
        </p:nvPicPr>
        <p:blipFill>
          <a:blip r:embed="rId6" cstate="print"/>
          <a:srcRect/>
          <a:stretch>
            <a:fillRect/>
          </a:stretch>
        </p:blipFill>
        <p:spPr bwMode="auto">
          <a:xfrm>
            <a:off x="4643438" y="2285992"/>
            <a:ext cx="3738931" cy="3424232"/>
          </a:xfrm>
          <a:prstGeom prst="rect">
            <a:avLst/>
          </a:prstGeom>
          <a:noFill/>
        </p:spPr>
      </p:pic>
      <p:sp>
        <p:nvSpPr>
          <p:cNvPr id="44" name="TextBox 43"/>
          <p:cNvSpPr txBox="1"/>
          <p:nvPr/>
        </p:nvSpPr>
        <p:spPr>
          <a:xfrm>
            <a:off x="714348" y="3357562"/>
            <a:ext cx="3143272" cy="523220"/>
          </a:xfrm>
          <a:prstGeom prst="rect">
            <a:avLst/>
          </a:prstGeom>
          <a:noFill/>
        </p:spPr>
        <p:txBody>
          <a:bodyPr wrap="square" rtlCol="0">
            <a:spAutoFit/>
          </a:bodyPr>
          <a:lstStyle/>
          <a:p>
            <a:r>
              <a:rPr lang="en-IN" sz="2800" b="1" dirty="0" smtClean="0">
                <a:latin typeface="Arial" pitchFamily="34" charset="0"/>
                <a:cs typeface="Arial" pitchFamily="34" charset="0"/>
              </a:rPr>
              <a:t>IR SENSOR</a:t>
            </a:r>
            <a:endParaRPr lang="en-US" sz="2800" b="1" dirty="0">
              <a:latin typeface="Arial" pitchFamily="34" charset="0"/>
              <a:cs typeface="Arial" pitchFamily="34" charset="0"/>
            </a:endParaRPr>
          </a:p>
        </p:txBody>
      </p:sp>
      <p:pic>
        <p:nvPicPr>
          <p:cNvPr id="45" name="Picture 6" descr="Image result for jumper wires arduino"/>
          <p:cNvPicPr>
            <a:picLocks noChangeAspect="1" noChangeArrowheads="1"/>
          </p:cNvPicPr>
          <p:nvPr/>
        </p:nvPicPr>
        <p:blipFill>
          <a:blip r:embed="rId7" cstate="print"/>
          <a:srcRect/>
          <a:stretch>
            <a:fillRect/>
          </a:stretch>
        </p:blipFill>
        <p:spPr bwMode="auto">
          <a:xfrm>
            <a:off x="4933977" y="1857364"/>
            <a:ext cx="3495675" cy="4000501"/>
          </a:xfrm>
          <a:prstGeom prst="rect">
            <a:avLst/>
          </a:prstGeom>
          <a:noFill/>
        </p:spPr>
      </p:pic>
      <p:sp>
        <p:nvSpPr>
          <p:cNvPr id="46" name="TextBox 45"/>
          <p:cNvSpPr txBox="1"/>
          <p:nvPr/>
        </p:nvSpPr>
        <p:spPr>
          <a:xfrm>
            <a:off x="642910" y="3334408"/>
            <a:ext cx="3214710" cy="523220"/>
          </a:xfrm>
          <a:prstGeom prst="rect">
            <a:avLst/>
          </a:prstGeom>
          <a:noFill/>
        </p:spPr>
        <p:txBody>
          <a:bodyPr wrap="square" rtlCol="0">
            <a:spAutoFit/>
          </a:bodyPr>
          <a:lstStyle/>
          <a:p>
            <a:r>
              <a:rPr lang="en-IN" sz="2800" b="1" dirty="0" smtClean="0">
                <a:latin typeface="Arial" pitchFamily="34" charset="0"/>
                <a:cs typeface="Arial" pitchFamily="34" charset="0"/>
              </a:rPr>
              <a:t>JUMPER WIRES</a:t>
            </a:r>
            <a:endParaRPr lang="en-US" sz="2800" b="1" dirty="0">
              <a:latin typeface="Arial" pitchFamily="34" charset="0"/>
              <a:cs typeface="Arial" pitchFamily="34" charset="0"/>
            </a:endParaRPr>
          </a:p>
        </p:txBody>
      </p:sp>
      <p:pic>
        <p:nvPicPr>
          <p:cNvPr id="47" name="Picture 8" descr="Image result for SERVO SG 90 ARDUINO"/>
          <p:cNvPicPr>
            <a:picLocks noChangeAspect="1" noChangeArrowheads="1"/>
          </p:cNvPicPr>
          <p:nvPr/>
        </p:nvPicPr>
        <p:blipFill>
          <a:blip r:embed="rId8" cstate="print"/>
          <a:srcRect/>
          <a:stretch>
            <a:fillRect/>
          </a:stretch>
        </p:blipFill>
        <p:spPr bwMode="auto">
          <a:xfrm>
            <a:off x="4643490" y="2714620"/>
            <a:ext cx="3786162" cy="2582357"/>
          </a:xfrm>
          <a:prstGeom prst="rect">
            <a:avLst/>
          </a:prstGeom>
          <a:noFill/>
        </p:spPr>
      </p:pic>
      <p:sp>
        <p:nvSpPr>
          <p:cNvPr id="48" name="TextBox 47"/>
          <p:cNvSpPr txBox="1"/>
          <p:nvPr/>
        </p:nvSpPr>
        <p:spPr>
          <a:xfrm>
            <a:off x="785786" y="3286124"/>
            <a:ext cx="3500462" cy="954107"/>
          </a:xfrm>
          <a:prstGeom prst="rect">
            <a:avLst/>
          </a:prstGeom>
          <a:noFill/>
        </p:spPr>
        <p:txBody>
          <a:bodyPr wrap="square" rtlCol="0">
            <a:spAutoFit/>
          </a:bodyPr>
          <a:lstStyle/>
          <a:p>
            <a:r>
              <a:rPr lang="en-IN" sz="2800" b="1" dirty="0" smtClean="0">
                <a:latin typeface="Arial" pitchFamily="34" charset="0"/>
                <a:cs typeface="Arial" pitchFamily="34" charset="0"/>
              </a:rPr>
              <a:t>SERVO MOTOR(MG995)</a:t>
            </a:r>
            <a:endParaRPr lang="en-US" sz="2800" b="1" dirty="0">
              <a:latin typeface="Arial" pitchFamily="34" charset="0"/>
              <a:cs typeface="Arial" pitchFamily="34" charset="0"/>
            </a:endParaRPr>
          </a:p>
        </p:txBody>
      </p:sp>
      <p:pic>
        <p:nvPicPr>
          <p:cNvPr id="49" name="Picture 10" descr="Image result for small plastic tap"/>
          <p:cNvPicPr>
            <a:picLocks noChangeAspect="1" noChangeArrowheads="1"/>
          </p:cNvPicPr>
          <p:nvPr/>
        </p:nvPicPr>
        <p:blipFill>
          <a:blip r:embed="rId9" cstate="print"/>
          <a:srcRect/>
          <a:stretch>
            <a:fillRect/>
          </a:stretch>
        </p:blipFill>
        <p:spPr bwMode="auto">
          <a:xfrm>
            <a:off x="5286380" y="2500306"/>
            <a:ext cx="2976550" cy="2976550"/>
          </a:xfrm>
          <a:prstGeom prst="rect">
            <a:avLst/>
          </a:prstGeom>
          <a:noFill/>
        </p:spPr>
      </p:pic>
      <p:sp>
        <p:nvSpPr>
          <p:cNvPr id="50" name="TextBox 49"/>
          <p:cNvSpPr txBox="1"/>
          <p:nvPr/>
        </p:nvSpPr>
        <p:spPr>
          <a:xfrm>
            <a:off x="928662" y="3571876"/>
            <a:ext cx="3000396" cy="523220"/>
          </a:xfrm>
          <a:prstGeom prst="rect">
            <a:avLst/>
          </a:prstGeom>
          <a:noFill/>
        </p:spPr>
        <p:txBody>
          <a:bodyPr wrap="square" rtlCol="0">
            <a:spAutoFit/>
          </a:bodyPr>
          <a:lstStyle/>
          <a:p>
            <a:r>
              <a:rPr lang="en-IN" sz="2800" b="1" dirty="0" smtClean="0">
                <a:latin typeface="Arial" pitchFamily="34" charset="0"/>
                <a:cs typeface="Arial" pitchFamily="34" charset="0"/>
              </a:rPr>
              <a:t>TAP</a:t>
            </a:r>
            <a:endParaRPr lang="en-US" sz="2800" b="1" dirty="0">
              <a:latin typeface="Arial" pitchFamily="34" charset="0"/>
              <a:cs typeface="Arial" pitchFamily="34" charset="0"/>
            </a:endParaRPr>
          </a:p>
        </p:txBody>
      </p:sp>
      <p:pic>
        <p:nvPicPr>
          <p:cNvPr id="13314" name="Picture 2" descr="Image result for pipes and joints"/>
          <p:cNvPicPr>
            <a:picLocks noChangeAspect="1" noChangeArrowheads="1"/>
          </p:cNvPicPr>
          <p:nvPr/>
        </p:nvPicPr>
        <p:blipFill>
          <a:blip r:embed="rId10" cstate="print"/>
          <a:srcRect/>
          <a:stretch>
            <a:fillRect/>
          </a:stretch>
        </p:blipFill>
        <p:spPr bwMode="auto">
          <a:xfrm>
            <a:off x="3910388" y="2147024"/>
            <a:ext cx="4622052" cy="3226192"/>
          </a:xfrm>
          <a:prstGeom prst="rect">
            <a:avLst/>
          </a:prstGeom>
          <a:noFill/>
        </p:spPr>
      </p:pic>
      <p:sp>
        <p:nvSpPr>
          <p:cNvPr id="26" name="TextBox 25"/>
          <p:cNvSpPr txBox="1"/>
          <p:nvPr/>
        </p:nvSpPr>
        <p:spPr>
          <a:xfrm>
            <a:off x="755576" y="3194973"/>
            <a:ext cx="2664296" cy="954107"/>
          </a:xfrm>
          <a:prstGeom prst="rect">
            <a:avLst/>
          </a:prstGeom>
          <a:noFill/>
        </p:spPr>
        <p:txBody>
          <a:bodyPr wrap="square" rtlCol="0">
            <a:spAutoFit/>
          </a:bodyPr>
          <a:lstStyle/>
          <a:p>
            <a:r>
              <a:rPr lang="en-IN" sz="2800" b="1" dirty="0" smtClean="0">
                <a:latin typeface="Arial" pitchFamily="34" charset="0"/>
                <a:cs typeface="Arial" pitchFamily="34" charset="0"/>
              </a:rPr>
              <a:t>Pipes and Joints</a:t>
            </a:r>
            <a:endParaRPr lang="en-US" sz="28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grpId="0" nodeType="clickEffect">
                                  <p:stCondLst>
                                    <p:cond delay="0"/>
                                  </p:stCondLst>
                                  <p:childTnLst>
                                    <p:animEffect transition="out" filter="diamond(in)">
                                      <p:cBhvr>
                                        <p:cTn id="6" dur="2000"/>
                                        <p:tgtEl>
                                          <p:spTgt spid="34"/>
                                        </p:tgtEl>
                                      </p:cBhvr>
                                    </p:animEffect>
                                    <p:set>
                                      <p:cBhvr>
                                        <p:cTn id="7" dur="1" fill="hold">
                                          <p:stCondLst>
                                            <p:cond delay="1999"/>
                                          </p:stCondLst>
                                        </p:cTn>
                                        <p:tgtEl>
                                          <p:spTgt spid="3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checkerboard(across)">
                                      <p:cBhvr>
                                        <p:cTn id="12" dur="500"/>
                                        <p:tgtEl>
                                          <p:spTgt spid="38"/>
                                        </p:tgtEl>
                                      </p:cBhvr>
                                    </p:animEffect>
                                  </p:childTnLst>
                                </p:cTn>
                              </p:par>
                              <p:par>
                                <p:cTn id="13" presetID="5" presetClass="entr" presetSubtype="1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checkerboard(across)">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xit" presetSubtype="10" fill="hold" grpId="1" nodeType="clickEffect">
                                  <p:stCondLst>
                                    <p:cond delay="0"/>
                                  </p:stCondLst>
                                  <p:childTnLst>
                                    <p:animEffect transition="out" filter="checkerboard(across)">
                                      <p:cBhvr>
                                        <p:cTn id="19" dur="500"/>
                                        <p:tgtEl>
                                          <p:spTgt spid="38"/>
                                        </p:tgtEl>
                                      </p:cBhvr>
                                    </p:animEffect>
                                    <p:set>
                                      <p:cBhvr>
                                        <p:cTn id="20" dur="1" fill="hold">
                                          <p:stCondLst>
                                            <p:cond delay="499"/>
                                          </p:stCondLst>
                                        </p:cTn>
                                        <p:tgtEl>
                                          <p:spTgt spid="38"/>
                                        </p:tgtEl>
                                        <p:attrNameLst>
                                          <p:attrName>style.visibility</p:attrName>
                                        </p:attrNameLst>
                                      </p:cBhvr>
                                      <p:to>
                                        <p:strVal val="hidden"/>
                                      </p:to>
                                    </p:set>
                                  </p:childTnLst>
                                </p:cTn>
                              </p:par>
                              <p:par>
                                <p:cTn id="21" presetID="5" presetClass="exit" presetSubtype="10" fill="hold" nodeType="withEffect">
                                  <p:stCondLst>
                                    <p:cond delay="0"/>
                                  </p:stCondLst>
                                  <p:childTnLst>
                                    <p:animEffect transition="out" filter="checkerboard(across)">
                                      <p:cBhvr>
                                        <p:cTn id="22" dur="500"/>
                                        <p:tgtEl>
                                          <p:spTgt spid="37"/>
                                        </p:tgtEl>
                                      </p:cBhvr>
                                    </p:animEffect>
                                    <p:set>
                                      <p:cBhvr>
                                        <p:cTn id="23" dur="1" fill="hold">
                                          <p:stCondLst>
                                            <p:cond delay="499"/>
                                          </p:stCondLst>
                                        </p:cTn>
                                        <p:tgtEl>
                                          <p:spTgt spid="3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checkerboard(across)">
                                      <p:cBhvr>
                                        <p:cTn id="28" dur="500"/>
                                        <p:tgtEl>
                                          <p:spTgt spid="39"/>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checkerboard(across)">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xit" presetSubtype="10" fill="hold" nodeType="clickEffect">
                                  <p:stCondLst>
                                    <p:cond delay="0"/>
                                  </p:stCondLst>
                                  <p:childTnLst>
                                    <p:animEffect transition="out" filter="checkerboard(across)">
                                      <p:cBhvr>
                                        <p:cTn id="35" dur="500"/>
                                        <p:tgtEl>
                                          <p:spTgt spid="39"/>
                                        </p:tgtEl>
                                      </p:cBhvr>
                                    </p:animEffect>
                                    <p:set>
                                      <p:cBhvr>
                                        <p:cTn id="36" dur="1" fill="hold">
                                          <p:stCondLst>
                                            <p:cond delay="499"/>
                                          </p:stCondLst>
                                        </p:cTn>
                                        <p:tgtEl>
                                          <p:spTgt spid="39"/>
                                        </p:tgtEl>
                                        <p:attrNameLst>
                                          <p:attrName>style.visibility</p:attrName>
                                        </p:attrNameLst>
                                      </p:cBhvr>
                                      <p:to>
                                        <p:strVal val="hidden"/>
                                      </p:to>
                                    </p:set>
                                  </p:childTnLst>
                                </p:cTn>
                              </p:par>
                              <p:par>
                                <p:cTn id="37" presetID="5" presetClass="exit" presetSubtype="10" fill="hold" grpId="1" nodeType="withEffect">
                                  <p:stCondLst>
                                    <p:cond delay="0"/>
                                  </p:stCondLst>
                                  <p:childTnLst>
                                    <p:animEffect transition="out" filter="checkerboard(across)">
                                      <p:cBhvr>
                                        <p:cTn id="38" dur="500"/>
                                        <p:tgtEl>
                                          <p:spTgt spid="40"/>
                                        </p:tgtEl>
                                      </p:cBhvr>
                                    </p:animEffect>
                                    <p:set>
                                      <p:cBhvr>
                                        <p:cTn id="39" dur="1" fill="hold">
                                          <p:stCondLst>
                                            <p:cond delay="499"/>
                                          </p:stCondLst>
                                        </p:cTn>
                                        <p:tgtEl>
                                          <p:spTgt spid="4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checkerboard(across)">
                                      <p:cBhvr>
                                        <p:cTn id="44" dur="500"/>
                                        <p:tgtEl>
                                          <p:spTgt spid="43"/>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checkerboard(across)">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xit" presetSubtype="10" fill="hold" nodeType="clickEffect">
                                  <p:stCondLst>
                                    <p:cond delay="0"/>
                                  </p:stCondLst>
                                  <p:childTnLst>
                                    <p:animEffect transition="out" filter="checkerboard(across)">
                                      <p:cBhvr>
                                        <p:cTn id="51" dur="500"/>
                                        <p:tgtEl>
                                          <p:spTgt spid="43"/>
                                        </p:tgtEl>
                                      </p:cBhvr>
                                    </p:animEffect>
                                    <p:set>
                                      <p:cBhvr>
                                        <p:cTn id="52" dur="1" fill="hold">
                                          <p:stCondLst>
                                            <p:cond delay="499"/>
                                          </p:stCondLst>
                                        </p:cTn>
                                        <p:tgtEl>
                                          <p:spTgt spid="43"/>
                                        </p:tgtEl>
                                        <p:attrNameLst>
                                          <p:attrName>style.visibility</p:attrName>
                                        </p:attrNameLst>
                                      </p:cBhvr>
                                      <p:to>
                                        <p:strVal val="hidden"/>
                                      </p:to>
                                    </p:set>
                                  </p:childTnLst>
                                </p:cTn>
                              </p:par>
                              <p:par>
                                <p:cTn id="53" presetID="5" presetClass="exit" presetSubtype="10" fill="hold" grpId="1" nodeType="withEffect">
                                  <p:stCondLst>
                                    <p:cond delay="0"/>
                                  </p:stCondLst>
                                  <p:childTnLst>
                                    <p:animEffect transition="out" filter="checkerboard(across)">
                                      <p:cBhvr>
                                        <p:cTn id="54" dur="500"/>
                                        <p:tgtEl>
                                          <p:spTgt spid="44"/>
                                        </p:tgtEl>
                                      </p:cBhvr>
                                    </p:animEffect>
                                    <p:set>
                                      <p:cBhvr>
                                        <p:cTn id="55" dur="1" fill="hold">
                                          <p:stCondLst>
                                            <p:cond delay="499"/>
                                          </p:stCondLst>
                                        </p:cTn>
                                        <p:tgtEl>
                                          <p:spTgt spid="4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checkerboard(across)">
                                      <p:cBhvr>
                                        <p:cTn id="60" dur="500"/>
                                        <p:tgtEl>
                                          <p:spTgt spid="45"/>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checkerboard(across)">
                                      <p:cBhvr>
                                        <p:cTn id="63" dur="500"/>
                                        <p:tgtEl>
                                          <p:spTgt spid="46"/>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xit" presetSubtype="10" fill="hold" nodeType="clickEffect">
                                  <p:stCondLst>
                                    <p:cond delay="0"/>
                                  </p:stCondLst>
                                  <p:childTnLst>
                                    <p:animEffect transition="out" filter="checkerboard(across)">
                                      <p:cBhvr>
                                        <p:cTn id="67" dur="500"/>
                                        <p:tgtEl>
                                          <p:spTgt spid="45"/>
                                        </p:tgtEl>
                                      </p:cBhvr>
                                    </p:animEffect>
                                    <p:set>
                                      <p:cBhvr>
                                        <p:cTn id="68" dur="1" fill="hold">
                                          <p:stCondLst>
                                            <p:cond delay="499"/>
                                          </p:stCondLst>
                                        </p:cTn>
                                        <p:tgtEl>
                                          <p:spTgt spid="45"/>
                                        </p:tgtEl>
                                        <p:attrNameLst>
                                          <p:attrName>style.visibility</p:attrName>
                                        </p:attrNameLst>
                                      </p:cBhvr>
                                      <p:to>
                                        <p:strVal val="hidden"/>
                                      </p:to>
                                    </p:set>
                                  </p:childTnLst>
                                </p:cTn>
                              </p:par>
                              <p:par>
                                <p:cTn id="69" presetID="5" presetClass="exit" presetSubtype="10" fill="hold" grpId="1" nodeType="withEffect">
                                  <p:stCondLst>
                                    <p:cond delay="0"/>
                                  </p:stCondLst>
                                  <p:childTnLst>
                                    <p:animEffect transition="out" filter="checkerboard(across)">
                                      <p:cBhvr>
                                        <p:cTn id="70" dur="500"/>
                                        <p:tgtEl>
                                          <p:spTgt spid="46"/>
                                        </p:tgtEl>
                                      </p:cBhvr>
                                    </p:animEffect>
                                    <p:set>
                                      <p:cBhvr>
                                        <p:cTn id="71" dur="1" fill="hold">
                                          <p:stCondLst>
                                            <p:cond delay="499"/>
                                          </p:stCondLst>
                                        </p:cTn>
                                        <p:tgtEl>
                                          <p:spTgt spid="46"/>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nodeType="click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checkerboard(across)">
                                      <p:cBhvr>
                                        <p:cTn id="76" dur="500"/>
                                        <p:tgtEl>
                                          <p:spTgt spid="47"/>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checkerboard(across)">
                                      <p:cBhvr>
                                        <p:cTn id="79" dur="500"/>
                                        <p:tgtEl>
                                          <p:spTgt spid="48"/>
                                        </p:tgtEl>
                                      </p:cBhvr>
                                    </p:animEffect>
                                  </p:childTnLst>
                                </p:cTn>
                              </p:par>
                            </p:childTnLst>
                          </p:cTn>
                        </p:par>
                      </p:childTnLst>
                    </p:cTn>
                  </p:par>
                  <p:par>
                    <p:cTn id="80" fill="hold">
                      <p:stCondLst>
                        <p:cond delay="indefinite"/>
                      </p:stCondLst>
                      <p:childTnLst>
                        <p:par>
                          <p:cTn id="81" fill="hold">
                            <p:stCondLst>
                              <p:cond delay="0"/>
                            </p:stCondLst>
                            <p:childTnLst>
                              <p:par>
                                <p:cTn id="82" presetID="5" presetClass="exit" presetSubtype="10" fill="hold" nodeType="clickEffect">
                                  <p:stCondLst>
                                    <p:cond delay="0"/>
                                  </p:stCondLst>
                                  <p:childTnLst>
                                    <p:animEffect transition="out" filter="checkerboard(across)">
                                      <p:cBhvr>
                                        <p:cTn id="83" dur="500"/>
                                        <p:tgtEl>
                                          <p:spTgt spid="47"/>
                                        </p:tgtEl>
                                      </p:cBhvr>
                                    </p:animEffect>
                                    <p:set>
                                      <p:cBhvr>
                                        <p:cTn id="84" dur="1" fill="hold">
                                          <p:stCondLst>
                                            <p:cond delay="499"/>
                                          </p:stCondLst>
                                        </p:cTn>
                                        <p:tgtEl>
                                          <p:spTgt spid="47"/>
                                        </p:tgtEl>
                                        <p:attrNameLst>
                                          <p:attrName>style.visibility</p:attrName>
                                        </p:attrNameLst>
                                      </p:cBhvr>
                                      <p:to>
                                        <p:strVal val="hidden"/>
                                      </p:to>
                                    </p:set>
                                  </p:childTnLst>
                                </p:cTn>
                              </p:par>
                              <p:par>
                                <p:cTn id="85" presetID="5" presetClass="exit" presetSubtype="10" fill="hold" grpId="1" nodeType="withEffect">
                                  <p:stCondLst>
                                    <p:cond delay="0"/>
                                  </p:stCondLst>
                                  <p:childTnLst>
                                    <p:animEffect transition="out" filter="checkerboard(across)">
                                      <p:cBhvr>
                                        <p:cTn id="86" dur="500"/>
                                        <p:tgtEl>
                                          <p:spTgt spid="48"/>
                                        </p:tgtEl>
                                      </p:cBhvr>
                                    </p:animEffect>
                                    <p:set>
                                      <p:cBhvr>
                                        <p:cTn id="87" dur="1" fill="hold">
                                          <p:stCondLst>
                                            <p:cond delay="499"/>
                                          </p:stCondLst>
                                        </p:cTn>
                                        <p:tgtEl>
                                          <p:spTgt spid="4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5" presetClass="entr" presetSubtype="10" fill="hold" nodeType="click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checkerboard(across)">
                                      <p:cBhvr>
                                        <p:cTn id="92" dur="500"/>
                                        <p:tgtEl>
                                          <p:spTgt spid="49"/>
                                        </p:tgtEl>
                                      </p:cBhvr>
                                    </p:animEffect>
                                  </p:childTnLst>
                                </p:cTn>
                              </p:par>
                              <p:par>
                                <p:cTn id="93" presetID="5" presetClass="entr" presetSubtype="10"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checkerboard(across)">
                                      <p:cBhvr>
                                        <p:cTn id="95" dur="500"/>
                                        <p:tgtEl>
                                          <p:spTgt spid="50"/>
                                        </p:tgtEl>
                                      </p:cBhvr>
                                    </p:animEffect>
                                  </p:childTnLst>
                                </p:cTn>
                              </p:par>
                            </p:childTnLst>
                          </p:cTn>
                        </p:par>
                      </p:childTnLst>
                    </p:cTn>
                  </p:par>
                  <p:par>
                    <p:cTn id="96" fill="hold">
                      <p:stCondLst>
                        <p:cond delay="indefinite"/>
                      </p:stCondLst>
                      <p:childTnLst>
                        <p:par>
                          <p:cTn id="97" fill="hold">
                            <p:stCondLst>
                              <p:cond delay="0"/>
                            </p:stCondLst>
                            <p:childTnLst>
                              <p:par>
                                <p:cTn id="98" presetID="5" presetClass="exit" presetSubtype="10" fill="hold" nodeType="clickEffect">
                                  <p:stCondLst>
                                    <p:cond delay="0"/>
                                  </p:stCondLst>
                                  <p:childTnLst>
                                    <p:animEffect transition="out" filter="checkerboard(across)">
                                      <p:cBhvr>
                                        <p:cTn id="99" dur="500"/>
                                        <p:tgtEl>
                                          <p:spTgt spid="49"/>
                                        </p:tgtEl>
                                      </p:cBhvr>
                                    </p:animEffect>
                                    <p:set>
                                      <p:cBhvr>
                                        <p:cTn id="100" dur="1" fill="hold">
                                          <p:stCondLst>
                                            <p:cond delay="499"/>
                                          </p:stCondLst>
                                        </p:cTn>
                                        <p:tgtEl>
                                          <p:spTgt spid="49"/>
                                        </p:tgtEl>
                                        <p:attrNameLst>
                                          <p:attrName>style.visibility</p:attrName>
                                        </p:attrNameLst>
                                      </p:cBhvr>
                                      <p:to>
                                        <p:strVal val="hidden"/>
                                      </p:to>
                                    </p:set>
                                  </p:childTnLst>
                                </p:cTn>
                              </p:par>
                              <p:par>
                                <p:cTn id="101" presetID="5" presetClass="exit" presetSubtype="10" fill="hold" grpId="1" nodeType="withEffect">
                                  <p:stCondLst>
                                    <p:cond delay="0"/>
                                  </p:stCondLst>
                                  <p:childTnLst>
                                    <p:animEffect transition="out" filter="checkerboard(across)">
                                      <p:cBhvr>
                                        <p:cTn id="102" dur="500"/>
                                        <p:tgtEl>
                                          <p:spTgt spid="50"/>
                                        </p:tgtEl>
                                      </p:cBhvr>
                                    </p:animEffect>
                                    <p:set>
                                      <p:cBhvr>
                                        <p:cTn id="103" dur="1" fill="hold">
                                          <p:stCondLst>
                                            <p:cond delay="499"/>
                                          </p:stCondLst>
                                        </p:cTn>
                                        <p:tgtEl>
                                          <p:spTgt spid="50"/>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5" presetClass="entr" presetSubtype="10" fill="hold" nodeType="clickEffect">
                                  <p:stCondLst>
                                    <p:cond delay="0"/>
                                  </p:stCondLst>
                                  <p:childTnLst>
                                    <p:set>
                                      <p:cBhvr>
                                        <p:cTn id="107" dur="1" fill="hold">
                                          <p:stCondLst>
                                            <p:cond delay="0"/>
                                          </p:stCondLst>
                                        </p:cTn>
                                        <p:tgtEl>
                                          <p:spTgt spid="13314"/>
                                        </p:tgtEl>
                                        <p:attrNameLst>
                                          <p:attrName>style.visibility</p:attrName>
                                        </p:attrNameLst>
                                      </p:cBhvr>
                                      <p:to>
                                        <p:strVal val="visible"/>
                                      </p:to>
                                    </p:set>
                                    <p:animEffect transition="in" filter="checkerboard(across)">
                                      <p:cBhvr>
                                        <p:cTn id="108" dur="500"/>
                                        <p:tgtEl>
                                          <p:spTgt spid="13314"/>
                                        </p:tgtEl>
                                      </p:cBhvr>
                                    </p:animEffect>
                                  </p:childTnLst>
                                </p:cTn>
                              </p:par>
                              <p:par>
                                <p:cTn id="109" presetID="5" presetClass="entr" presetSubtype="10" fill="hold" grpId="0" nodeType="with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checkerboard(across)">
                                      <p:cBhvr>
                                        <p:cTn id="111" dur="500"/>
                                        <p:tgtEl>
                                          <p:spTgt spid="26"/>
                                        </p:tgtEl>
                                      </p:cBhvr>
                                    </p:animEffect>
                                  </p:childTnLst>
                                </p:cTn>
                              </p:par>
                            </p:childTnLst>
                          </p:cTn>
                        </p:par>
                      </p:childTnLst>
                    </p:cTn>
                  </p:par>
                  <p:par>
                    <p:cTn id="112" fill="hold">
                      <p:stCondLst>
                        <p:cond delay="indefinite"/>
                      </p:stCondLst>
                      <p:childTnLst>
                        <p:par>
                          <p:cTn id="113" fill="hold">
                            <p:stCondLst>
                              <p:cond delay="0"/>
                            </p:stCondLst>
                            <p:childTnLst>
                              <p:par>
                                <p:cTn id="114" presetID="5" presetClass="exit" presetSubtype="10" fill="hold" nodeType="clickEffect">
                                  <p:stCondLst>
                                    <p:cond delay="0"/>
                                  </p:stCondLst>
                                  <p:childTnLst>
                                    <p:animEffect transition="out" filter="checkerboard(across)">
                                      <p:cBhvr>
                                        <p:cTn id="115" dur="500"/>
                                        <p:tgtEl>
                                          <p:spTgt spid="13314"/>
                                        </p:tgtEl>
                                      </p:cBhvr>
                                    </p:animEffect>
                                    <p:set>
                                      <p:cBhvr>
                                        <p:cTn id="116" dur="1" fill="hold">
                                          <p:stCondLst>
                                            <p:cond delay="499"/>
                                          </p:stCondLst>
                                        </p:cTn>
                                        <p:tgtEl>
                                          <p:spTgt spid="13314"/>
                                        </p:tgtEl>
                                        <p:attrNameLst>
                                          <p:attrName>style.visibility</p:attrName>
                                        </p:attrNameLst>
                                      </p:cBhvr>
                                      <p:to>
                                        <p:strVal val="hidden"/>
                                      </p:to>
                                    </p:set>
                                  </p:childTnLst>
                                </p:cTn>
                              </p:par>
                              <p:par>
                                <p:cTn id="117" presetID="5" presetClass="exit" presetSubtype="10" fill="hold" grpId="1" nodeType="withEffect">
                                  <p:stCondLst>
                                    <p:cond delay="0"/>
                                  </p:stCondLst>
                                  <p:childTnLst>
                                    <p:animEffect transition="out" filter="checkerboard(across)">
                                      <p:cBhvr>
                                        <p:cTn id="118" dur="500"/>
                                        <p:tgtEl>
                                          <p:spTgt spid="26"/>
                                        </p:tgtEl>
                                      </p:cBhvr>
                                    </p:animEffect>
                                    <p:set>
                                      <p:cBhvr>
                                        <p:cTn id="119" dur="1" fill="hold">
                                          <p:stCondLst>
                                            <p:cond delay="499"/>
                                          </p:stCondLst>
                                        </p:cTn>
                                        <p:tgtEl>
                                          <p:spTgt spid="26"/>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 presetClass="entr" presetSubtype="8" fill="hold" grpId="0" nodeType="clickEffect">
                                  <p:stCondLst>
                                    <p:cond delay="0"/>
                                  </p:stCondLst>
                                  <p:childTnLst>
                                    <p:set>
                                      <p:cBhvr>
                                        <p:cTn id="123" dur="1" fill="hold">
                                          <p:stCondLst>
                                            <p:cond delay="0"/>
                                          </p:stCondLst>
                                        </p:cTn>
                                        <p:tgtEl>
                                          <p:spTgt spid="36"/>
                                        </p:tgtEl>
                                        <p:attrNameLst>
                                          <p:attrName>style.visibility</p:attrName>
                                        </p:attrNameLst>
                                      </p:cBhvr>
                                      <p:to>
                                        <p:strVal val="visible"/>
                                      </p:to>
                                    </p:set>
                                    <p:anim calcmode="lin" valueType="num">
                                      <p:cBhvr additive="base">
                                        <p:cTn id="124" dur="500" fill="hold"/>
                                        <p:tgtEl>
                                          <p:spTgt spid="36"/>
                                        </p:tgtEl>
                                        <p:attrNameLst>
                                          <p:attrName>ppt_x</p:attrName>
                                        </p:attrNameLst>
                                      </p:cBhvr>
                                      <p:tavLst>
                                        <p:tav tm="0">
                                          <p:val>
                                            <p:strVal val="0-#ppt_w/2"/>
                                          </p:val>
                                        </p:tav>
                                        <p:tav tm="100000">
                                          <p:val>
                                            <p:strVal val="#ppt_x"/>
                                          </p:val>
                                        </p:tav>
                                      </p:tavLst>
                                    </p:anim>
                                    <p:anim calcmode="lin" valueType="num">
                                      <p:cBhvr additive="base">
                                        <p:cTn id="125"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nodeType="clickEffect">
                                  <p:stCondLst>
                                    <p:cond delay="0"/>
                                  </p:stCondLst>
                                  <p:childTnLst>
                                    <p:set>
                                      <p:cBhvr>
                                        <p:cTn id="129" dur="1" fill="hold">
                                          <p:stCondLst>
                                            <p:cond delay="0"/>
                                          </p:stCondLst>
                                        </p:cTn>
                                        <p:tgtEl>
                                          <p:spTgt spid="25"/>
                                        </p:tgtEl>
                                        <p:attrNameLst>
                                          <p:attrName>style.visibility</p:attrName>
                                        </p:attrNameLst>
                                      </p:cBhvr>
                                      <p:to>
                                        <p:strVal val="visible"/>
                                      </p:to>
                                    </p:set>
                                    <p:anim calcmode="lin" valueType="num">
                                      <p:cBhvr additive="base">
                                        <p:cTn id="130" dur="500" fill="hold"/>
                                        <p:tgtEl>
                                          <p:spTgt spid="25"/>
                                        </p:tgtEl>
                                        <p:attrNameLst>
                                          <p:attrName>ppt_x</p:attrName>
                                        </p:attrNameLst>
                                      </p:cBhvr>
                                      <p:tavLst>
                                        <p:tav tm="0">
                                          <p:val>
                                            <p:strVal val="#ppt_x"/>
                                          </p:val>
                                        </p:tav>
                                        <p:tav tm="100000">
                                          <p:val>
                                            <p:strVal val="#ppt_x"/>
                                          </p:val>
                                        </p:tav>
                                      </p:tavLst>
                                    </p:anim>
                                    <p:anim calcmode="lin" valueType="num">
                                      <p:cBhvr additive="base">
                                        <p:cTn id="131" dur="500" fill="hold"/>
                                        <p:tgtEl>
                                          <p:spTgt spid="25"/>
                                        </p:tgtEl>
                                        <p:attrNameLst>
                                          <p:attrName>ppt_y</p:attrName>
                                        </p:attrNameLst>
                                      </p:cBhvr>
                                      <p:tavLst>
                                        <p:tav tm="0">
                                          <p:val>
                                            <p:strVal val="1+#ppt_h/2"/>
                                          </p:val>
                                        </p:tav>
                                        <p:tav tm="100000">
                                          <p:val>
                                            <p:strVal val="#ppt_y"/>
                                          </p:val>
                                        </p:tav>
                                      </p:tavLst>
                                    </p:anim>
                                  </p:childTnLst>
                                </p:cTn>
                              </p:par>
                              <p:par>
                                <p:cTn id="132" presetID="8" presetClass="entr" presetSubtype="16" fill="hold" grpId="0" nodeType="withEffect">
                                  <p:stCondLst>
                                    <p:cond delay="0"/>
                                  </p:stCondLst>
                                  <p:childTnLst>
                                    <p:set>
                                      <p:cBhvr>
                                        <p:cTn id="133" dur="1" fill="hold">
                                          <p:stCondLst>
                                            <p:cond delay="0"/>
                                          </p:stCondLst>
                                        </p:cTn>
                                        <p:tgtEl>
                                          <p:spTgt spid="35">
                                            <p:txEl>
                                              <p:pRg st="0" end="0"/>
                                            </p:txEl>
                                          </p:spTgt>
                                        </p:tgtEl>
                                        <p:attrNameLst>
                                          <p:attrName>style.visibility</p:attrName>
                                        </p:attrNameLst>
                                      </p:cBhvr>
                                      <p:to>
                                        <p:strVal val="visible"/>
                                      </p:to>
                                    </p:set>
                                    <p:animEffect transition="in" filter="diamond(in)">
                                      <p:cBhvr>
                                        <p:cTn id="134" dur="500"/>
                                        <p:tgtEl>
                                          <p:spTgt spid="35">
                                            <p:txEl>
                                              <p:pRg st="0" end="0"/>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8" presetClass="entr" presetSubtype="16" fill="hold" grpId="0" nodeType="clickEffect">
                                  <p:stCondLst>
                                    <p:cond delay="0"/>
                                  </p:stCondLst>
                                  <p:childTnLst>
                                    <p:set>
                                      <p:cBhvr>
                                        <p:cTn id="138" dur="1" fill="hold">
                                          <p:stCondLst>
                                            <p:cond delay="0"/>
                                          </p:stCondLst>
                                        </p:cTn>
                                        <p:tgtEl>
                                          <p:spTgt spid="35">
                                            <p:txEl>
                                              <p:pRg st="1" end="1"/>
                                            </p:txEl>
                                          </p:spTgt>
                                        </p:tgtEl>
                                        <p:attrNameLst>
                                          <p:attrName>style.visibility</p:attrName>
                                        </p:attrNameLst>
                                      </p:cBhvr>
                                      <p:to>
                                        <p:strVal val="visible"/>
                                      </p:to>
                                    </p:set>
                                    <p:animEffect transition="in" filter="diamond(in)">
                                      <p:cBhvr>
                                        <p:cTn id="139" dur="500"/>
                                        <p:tgtEl>
                                          <p:spTgt spid="35">
                                            <p:txEl>
                                              <p:pRg st="1" end="1"/>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8" presetClass="entr" presetSubtype="16" fill="hold" grpId="0" nodeType="clickEffect">
                                  <p:stCondLst>
                                    <p:cond delay="0"/>
                                  </p:stCondLst>
                                  <p:childTnLst>
                                    <p:set>
                                      <p:cBhvr>
                                        <p:cTn id="143" dur="1" fill="hold">
                                          <p:stCondLst>
                                            <p:cond delay="0"/>
                                          </p:stCondLst>
                                        </p:cTn>
                                        <p:tgtEl>
                                          <p:spTgt spid="35">
                                            <p:txEl>
                                              <p:pRg st="2" end="2"/>
                                            </p:txEl>
                                          </p:spTgt>
                                        </p:tgtEl>
                                        <p:attrNameLst>
                                          <p:attrName>style.visibility</p:attrName>
                                        </p:attrNameLst>
                                      </p:cBhvr>
                                      <p:to>
                                        <p:strVal val="visible"/>
                                      </p:to>
                                    </p:set>
                                    <p:animEffect transition="in" filter="diamond(in)">
                                      <p:cBhvr>
                                        <p:cTn id="144" dur="500"/>
                                        <p:tgtEl>
                                          <p:spTgt spid="35">
                                            <p:txEl>
                                              <p:pRg st="2" end="2"/>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8" presetClass="entr" presetSubtype="16" fill="hold" grpId="0" nodeType="clickEffect">
                                  <p:stCondLst>
                                    <p:cond delay="0"/>
                                  </p:stCondLst>
                                  <p:childTnLst>
                                    <p:set>
                                      <p:cBhvr>
                                        <p:cTn id="148" dur="1" fill="hold">
                                          <p:stCondLst>
                                            <p:cond delay="0"/>
                                          </p:stCondLst>
                                        </p:cTn>
                                        <p:tgtEl>
                                          <p:spTgt spid="35">
                                            <p:txEl>
                                              <p:pRg st="3" end="3"/>
                                            </p:txEl>
                                          </p:spTgt>
                                        </p:tgtEl>
                                        <p:attrNameLst>
                                          <p:attrName>style.visibility</p:attrName>
                                        </p:attrNameLst>
                                      </p:cBhvr>
                                      <p:to>
                                        <p:strVal val="visible"/>
                                      </p:to>
                                    </p:set>
                                    <p:animEffect transition="in" filter="diamond(in)">
                                      <p:cBhvr>
                                        <p:cTn id="149" dur="500"/>
                                        <p:tgtEl>
                                          <p:spTgt spid="35">
                                            <p:txEl>
                                              <p:pRg st="3" end="3"/>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8" presetClass="entr" presetSubtype="16" fill="hold" grpId="0" nodeType="clickEffect">
                                  <p:stCondLst>
                                    <p:cond delay="0"/>
                                  </p:stCondLst>
                                  <p:childTnLst>
                                    <p:set>
                                      <p:cBhvr>
                                        <p:cTn id="153" dur="1" fill="hold">
                                          <p:stCondLst>
                                            <p:cond delay="0"/>
                                          </p:stCondLst>
                                        </p:cTn>
                                        <p:tgtEl>
                                          <p:spTgt spid="35">
                                            <p:txEl>
                                              <p:pRg st="4" end="4"/>
                                            </p:txEl>
                                          </p:spTgt>
                                        </p:tgtEl>
                                        <p:attrNameLst>
                                          <p:attrName>style.visibility</p:attrName>
                                        </p:attrNameLst>
                                      </p:cBhvr>
                                      <p:to>
                                        <p:strVal val="visible"/>
                                      </p:to>
                                    </p:set>
                                    <p:animEffect transition="in" filter="diamond(in)">
                                      <p:cBhvr>
                                        <p:cTn id="154" dur="500"/>
                                        <p:tgtEl>
                                          <p:spTgt spid="35">
                                            <p:txEl>
                                              <p:pRg st="4" end="4"/>
                                            </p:txEl>
                                          </p:spTgt>
                                        </p:tgtEl>
                                      </p:cBhvr>
                                    </p:animEffect>
                                  </p:childTnLst>
                                </p:cTn>
                              </p:par>
                            </p:childTnLst>
                          </p:cTn>
                        </p:par>
                      </p:childTnLst>
                    </p:cTn>
                  </p:par>
                  <p:par>
                    <p:cTn id="155" fill="hold">
                      <p:stCondLst>
                        <p:cond delay="indefinite"/>
                      </p:stCondLst>
                      <p:childTnLst>
                        <p:par>
                          <p:cTn id="156" fill="hold">
                            <p:stCondLst>
                              <p:cond delay="0"/>
                            </p:stCondLst>
                            <p:childTnLst>
                              <p:par>
                                <p:cTn id="157" presetID="8" presetClass="entr" presetSubtype="16" fill="hold" grpId="0" nodeType="clickEffect">
                                  <p:stCondLst>
                                    <p:cond delay="0"/>
                                  </p:stCondLst>
                                  <p:childTnLst>
                                    <p:set>
                                      <p:cBhvr>
                                        <p:cTn id="158" dur="1" fill="hold">
                                          <p:stCondLst>
                                            <p:cond delay="0"/>
                                          </p:stCondLst>
                                        </p:cTn>
                                        <p:tgtEl>
                                          <p:spTgt spid="35">
                                            <p:txEl>
                                              <p:pRg st="5" end="5"/>
                                            </p:txEl>
                                          </p:spTgt>
                                        </p:tgtEl>
                                        <p:attrNameLst>
                                          <p:attrName>style.visibility</p:attrName>
                                        </p:attrNameLst>
                                      </p:cBhvr>
                                      <p:to>
                                        <p:strVal val="visible"/>
                                      </p:to>
                                    </p:set>
                                    <p:animEffect transition="in" filter="diamond(in)">
                                      <p:cBhvr>
                                        <p:cTn id="159" dur="500"/>
                                        <p:tgtEl>
                                          <p:spTgt spid="35">
                                            <p:txEl>
                                              <p:pRg st="5" end="5"/>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8" presetClass="entr" presetSubtype="16" fill="hold" grpId="0" nodeType="clickEffect">
                                  <p:stCondLst>
                                    <p:cond delay="0"/>
                                  </p:stCondLst>
                                  <p:childTnLst>
                                    <p:set>
                                      <p:cBhvr>
                                        <p:cTn id="163" dur="1" fill="hold">
                                          <p:stCondLst>
                                            <p:cond delay="0"/>
                                          </p:stCondLst>
                                        </p:cTn>
                                        <p:tgtEl>
                                          <p:spTgt spid="35">
                                            <p:txEl>
                                              <p:pRg st="6" end="6"/>
                                            </p:txEl>
                                          </p:spTgt>
                                        </p:tgtEl>
                                        <p:attrNameLst>
                                          <p:attrName>style.visibility</p:attrName>
                                        </p:attrNameLst>
                                      </p:cBhvr>
                                      <p:to>
                                        <p:strVal val="visible"/>
                                      </p:to>
                                    </p:set>
                                    <p:animEffect transition="in" filter="diamond(in)">
                                      <p:cBhvr>
                                        <p:cTn id="164" dur="500"/>
                                        <p:tgtEl>
                                          <p:spTgt spid="35">
                                            <p:txEl>
                                              <p:pRg st="6" end="6"/>
                                            </p:txEl>
                                          </p:spTgt>
                                        </p:tgtEl>
                                      </p:cBhvr>
                                    </p:animEffect>
                                  </p:childTnLst>
                                </p:cTn>
                              </p:par>
                            </p:childTnLst>
                          </p:cTn>
                        </p:par>
                      </p:childTnLst>
                    </p:cTn>
                  </p:par>
                  <p:par>
                    <p:cTn id="165" fill="hold">
                      <p:stCondLst>
                        <p:cond delay="indefinite"/>
                      </p:stCondLst>
                      <p:childTnLst>
                        <p:par>
                          <p:cTn id="166" fill="hold">
                            <p:stCondLst>
                              <p:cond delay="0"/>
                            </p:stCondLst>
                            <p:childTnLst>
                              <p:par>
                                <p:cTn id="167" presetID="8" presetClass="entr" presetSubtype="16" fill="hold" grpId="0" nodeType="clickEffect">
                                  <p:stCondLst>
                                    <p:cond delay="0"/>
                                  </p:stCondLst>
                                  <p:childTnLst>
                                    <p:set>
                                      <p:cBhvr>
                                        <p:cTn id="168" dur="1" fill="hold">
                                          <p:stCondLst>
                                            <p:cond delay="0"/>
                                          </p:stCondLst>
                                        </p:cTn>
                                        <p:tgtEl>
                                          <p:spTgt spid="35">
                                            <p:txEl>
                                              <p:pRg st="7" end="7"/>
                                            </p:txEl>
                                          </p:spTgt>
                                        </p:tgtEl>
                                        <p:attrNameLst>
                                          <p:attrName>style.visibility</p:attrName>
                                        </p:attrNameLst>
                                      </p:cBhvr>
                                      <p:to>
                                        <p:strVal val="visible"/>
                                      </p:to>
                                    </p:set>
                                    <p:animEffect transition="in" filter="diamond(in)">
                                      <p:cBhvr>
                                        <p:cTn id="169" dur="500"/>
                                        <p:tgtEl>
                                          <p:spTgt spid="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build="p"/>
      <p:bldP spid="36" grpId="0"/>
      <p:bldP spid="38" grpId="0"/>
      <p:bldP spid="38" grpId="1"/>
      <p:bldP spid="40" grpId="0"/>
      <p:bldP spid="40" grpId="1"/>
      <p:bldP spid="44" grpId="0"/>
      <p:bldP spid="44" grpId="1"/>
      <p:bldP spid="46" grpId="0"/>
      <p:bldP spid="46" grpId="1"/>
      <p:bldP spid="48" grpId="0"/>
      <p:bldP spid="48" grpId="1"/>
      <p:bldP spid="50" grpId="0"/>
      <p:bldP spid="50" grpId="1"/>
      <p:bldP spid="26" grpId="0"/>
      <p:bldP spid="2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ownloads\ARDUINO_NANO_03.png"/>
          <p:cNvPicPr>
            <a:picLocks noChangeAspect="1" noChangeArrowheads="1"/>
          </p:cNvPicPr>
          <p:nvPr/>
        </p:nvPicPr>
        <p:blipFill>
          <a:blip r:embed="rId2" cstate="print"/>
          <a:srcRect/>
          <a:stretch>
            <a:fillRect/>
          </a:stretch>
        </p:blipFill>
        <p:spPr bwMode="auto">
          <a:xfrm>
            <a:off x="5401953" y="2571744"/>
            <a:ext cx="3742047" cy="2978046"/>
          </a:xfrm>
          <a:prstGeom prst="rect">
            <a:avLst/>
          </a:prstGeom>
          <a:noFill/>
        </p:spPr>
      </p:pic>
      <p:sp>
        <p:nvSpPr>
          <p:cNvPr id="5" name="Rectangle 4"/>
          <p:cNvSpPr/>
          <p:nvPr/>
        </p:nvSpPr>
        <p:spPr>
          <a:xfrm>
            <a:off x="571472" y="-24"/>
            <a:ext cx="8286808" cy="538609"/>
          </a:xfrm>
          <a:prstGeom prst="rect">
            <a:avLst/>
          </a:prstGeom>
        </p:spPr>
        <p:txBody>
          <a:bodyPr wrap="square">
            <a:spAutoFit/>
          </a:bodyPr>
          <a:lstStyle/>
          <a:p>
            <a:pPr algn="ctr"/>
            <a:r>
              <a:rPr lang="en-US" sz="2900" b="1" u="sng" dirty="0">
                <a:latin typeface="+mj-lt"/>
                <a:cs typeface="Arial" pitchFamily="34" charset="0"/>
              </a:rPr>
              <a:t>ARDUINO NANO </a:t>
            </a:r>
          </a:p>
        </p:txBody>
      </p:sp>
      <p:pic>
        <p:nvPicPr>
          <p:cNvPr id="2053" name="Picture 5" descr="C:\Users\USER\Pictures\introduction-to-arduino-nano-2-2.jpg"/>
          <p:cNvPicPr>
            <a:picLocks noChangeAspect="1" noChangeArrowheads="1"/>
          </p:cNvPicPr>
          <p:nvPr/>
        </p:nvPicPr>
        <p:blipFill>
          <a:blip r:embed="rId3" cstate="print"/>
          <a:srcRect/>
          <a:stretch>
            <a:fillRect/>
          </a:stretch>
        </p:blipFill>
        <p:spPr bwMode="auto">
          <a:xfrm>
            <a:off x="285720" y="1714488"/>
            <a:ext cx="5008000" cy="4929222"/>
          </a:xfrm>
          <a:prstGeom prst="rect">
            <a:avLst/>
          </a:prstGeom>
          <a:noFill/>
        </p:spPr>
      </p:pic>
      <p:pic>
        <p:nvPicPr>
          <p:cNvPr id="2054" name="Picture 6" descr="C:\Users\USER\Pictures\introduction-to-arduino-nano-4-1.jpg"/>
          <p:cNvPicPr>
            <a:picLocks noChangeAspect="1" noChangeArrowheads="1"/>
          </p:cNvPicPr>
          <p:nvPr/>
        </p:nvPicPr>
        <p:blipFill>
          <a:blip r:embed="rId4" cstate="print"/>
          <a:srcRect/>
          <a:stretch>
            <a:fillRect/>
          </a:stretch>
        </p:blipFill>
        <p:spPr bwMode="auto">
          <a:xfrm>
            <a:off x="-32" y="1857364"/>
            <a:ext cx="9117784" cy="4500594"/>
          </a:xfrm>
          <a:prstGeom prst="rect">
            <a:avLst/>
          </a:prstGeom>
          <a:noFill/>
        </p:spPr>
      </p:pic>
      <p:sp>
        <p:nvSpPr>
          <p:cNvPr id="12" name="TextBox 11"/>
          <p:cNvSpPr txBox="1"/>
          <p:nvPr/>
        </p:nvSpPr>
        <p:spPr>
          <a:xfrm>
            <a:off x="142844" y="571480"/>
            <a:ext cx="9144000" cy="538609"/>
          </a:xfrm>
          <a:prstGeom prst="rect">
            <a:avLst/>
          </a:prstGeom>
          <a:noFill/>
        </p:spPr>
        <p:txBody>
          <a:bodyPr wrap="square" rtlCol="0">
            <a:spAutoFit/>
          </a:bodyPr>
          <a:lstStyle/>
          <a:p>
            <a:pPr algn="ctr"/>
            <a:r>
              <a:rPr lang="en-IN" sz="2900" b="1" u="sng" dirty="0"/>
              <a:t>AND IT’S PIN CONFIG</a:t>
            </a:r>
            <a:endParaRPr lang="en-US" sz="2900" b="1" u="sng"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2053"/>
                                        </p:tgtEl>
                                        <p:attrNameLst>
                                          <p:attrName>ppt_x</p:attrName>
                                        </p:attrNameLst>
                                      </p:cBhvr>
                                      <p:tavLst>
                                        <p:tav tm="0">
                                          <p:val>
                                            <p:strVal val="ppt_x"/>
                                          </p:val>
                                        </p:tav>
                                        <p:tav tm="100000">
                                          <p:val>
                                            <p:strVal val="0-ppt_w/2"/>
                                          </p:val>
                                        </p:tav>
                                      </p:tavLst>
                                    </p:anim>
                                    <p:anim calcmode="lin" valueType="num">
                                      <p:cBhvr additive="base">
                                        <p:cTn id="7" dur="500"/>
                                        <p:tgtEl>
                                          <p:spTgt spid="2053"/>
                                        </p:tgtEl>
                                        <p:attrNameLst>
                                          <p:attrName>ppt_y</p:attrName>
                                        </p:attrNameLst>
                                      </p:cBhvr>
                                      <p:tavLst>
                                        <p:tav tm="0">
                                          <p:val>
                                            <p:strVal val="ppt_y"/>
                                          </p:val>
                                        </p:tav>
                                        <p:tav tm="100000">
                                          <p:val>
                                            <p:strVal val="ppt_y"/>
                                          </p:val>
                                        </p:tav>
                                      </p:tavLst>
                                    </p:anim>
                                    <p:set>
                                      <p:cBhvr>
                                        <p:cTn id="8" dur="1" fill="hold">
                                          <p:stCondLst>
                                            <p:cond delay="499"/>
                                          </p:stCondLst>
                                        </p:cTn>
                                        <p:tgtEl>
                                          <p:spTgt spid="205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2050"/>
                                        </p:tgtEl>
                                        <p:attrNameLst>
                                          <p:attrName>ppt_x</p:attrName>
                                        </p:attrNameLst>
                                      </p:cBhvr>
                                      <p:tavLst>
                                        <p:tav tm="0">
                                          <p:val>
                                            <p:strVal val="ppt_x"/>
                                          </p:val>
                                        </p:tav>
                                        <p:tav tm="100000">
                                          <p:val>
                                            <p:strVal val="1+ppt_w/2"/>
                                          </p:val>
                                        </p:tav>
                                      </p:tavLst>
                                    </p:anim>
                                    <p:anim calcmode="lin" valueType="num">
                                      <p:cBhvr additive="base">
                                        <p:cTn id="13" dur="500"/>
                                        <p:tgtEl>
                                          <p:spTgt spid="2050"/>
                                        </p:tgtEl>
                                        <p:attrNameLst>
                                          <p:attrName>ppt_y</p:attrName>
                                        </p:attrNameLst>
                                      </p:cBhvr>
                                      <p:tavLst>
                                        <p:tav tm="0">
                                          <p:val>
                                            <p:strVal val="ppt_y"/>
                                          </p:val>
                                        </p:tav>
                                        <p:tav tm="100000">
                                          <p:val>
                                            <p:strVal val="ppt_y"/>
                                          </p:val>
                                        </p:tav>
                                      </p:tavLst>
                                    </p:anim>
                                    <p:set>
                                      <p:cBhvr>
                                        <p:cTn id="14" dur="1" fill="hold">
                                          <p:stCondLst>
                                            <p:cond delay="499"/>
                                          </p:stCondLst>
                                        </p:cTn>
                                        <p:tgtEl>
                                          <p:spTgt spid="205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2054"/>
                                        </p:tgtEl>
                                        <p:attrNameLst>
                                          <p:attrName>style.visibility</p:attrName>
                                        </p:attrNameLst>
                                      </p:cBhvr>
                                      <p:to>
                                        <p:strVal val="visible"/>
                                      </p:to>
                                    </p:set>
                                    <p:animEffect transition="in" filter="diamond(in)">
                                      <p:cBhvr>
                                        <p:cTn id="24" dur="20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253"/>
            <a:ext cx="8229600" cy="878417"/>
          </a:xfrm>
        </p:spPr>
        <p:txBody>
          <a:bodyPr>
            <a:normAutofit/>
          </a:bodyPr>
          <a:lstStyle/>
          <a:p>
            <a:pPr algn="ctr"/>
            <a:r>
              <a:rPr lang="en-US" sz="2900" b="1" u="sng" dirty="0"/>
              <a:t>PROGRAM(ARDUINO CODE)</a:t>
            </a:r>
            <a:endParaRPr lang="en-US" sz="2900" u="sng" dirty="0"/>
          </a:p>
        </p:txBody>
      </p:sp>
      <p:sp>
        <p:nvSpPr>
          <p:cNvPr id="4" name="TextBox 3"/>
          <p:cNvSpPr txBox="1"/>
          <p:nvPr/>
        </p:nvSpPr>
        <p:spPr>
          <a:xfrm>
            <a:off x="395536" y="836712"/>
            <a:ext cx="8568952" cy="5632311"/>
          </a:xfrm>
          <a:prstGeom prst="rect">
            <a:avLst/>
          </a:prstGeom>
          <a:noFill/>
        </p:spPr>
        <p:txBody>
          <a:bodyPr wrap="square" rtlCol="0">
            <a:spAutoFit/>
          </a:bodyPr>
          <a:lstStyle/>
          <a:p>
            <a:r>
              <a:rPr lang="en-US" sz="2000" dirty="0" smtClean="0">
                <a:latin typeface="Arial" pitchFamily="34" charset="0"/>
                <a:cs typeface="Arial" pitchFamily="34" charset="0"/>
              </a:rPr>
              <a:t>#include&lt;</a:t>
            </a:r>
            <a:r>
              <a:rPr lang="en-US" sz="2000" dirty="0" err="1" smtClean="0">
                <a:latin typeface="Arial" pitchFamily="34" charset="0"/>
                <a:cs typeface="Arial" pitchFamily="34" charset="0"/>
              </a:rPr>
              <a:t>Servo.h</a:t>
            </a:r>
            <a:r>
              <a:rPr lang="en-US" sz="2000" dirty="0" smtClean="0">
                <a:latin typeface="Arial" pitchFamily="34" charset="0"/>
                <a:cs typeface="Arial" pitchFamily="34" charset="0"/>
              </a:rPr>
              <a:t>&gt;</a:t>
            </a:r>
          </a:p>
          <a:p>
            <a:r>
              <a:rPr lang="en-US" sz="2000" dirty="0" smtClean="0">
                <a:latin typeface="Arial" pitchFamily="34" charset="0"/>
                <a:cs typeface="Arial" pitchFamily="34" charset="0"/>
              </a:rPr>
              <a:t>Servo </a:t>
            </a:r>
            <a:r>
              <a:rPr lang="en-US" sz="2000" dirty="0" err="1" smtClean="0">
                <a:latin typeface="Arial" pitchFamily="34" charset="0"/>
                <a:cs typeface="Arial" pitchFamily="34" charset="0"/>
              </a:rPr>
              <a:t>tap_servo</a:t>
            </a:r>
            <a:r>
              <a:rPr lang="en-US" sz="2000" dirty="0" smtClean="0">
                <a:latin typeface="Arial" pitchFamily="34" charset="0"/>
                <a:cs typeface="Arial" pitchFamily="34" charset="0"/>
              </a:rPr>
              <a:t>;</a:t>
            </a:r>
          </a:p>
          <a:p>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sensor_pin</a:t>
            </a:r>
            <a:r>
              <a:rPr lang="en-US" sz="2000" dirty="0" smtClean="0">
                <a:latin typeface="Arial" pitchFamily="34" charset="0"/>
                <a:cs typeface="Arial" pitchFamily="34" charset="0"/>
              </a:rPr>
              <a:t> = 9;</a:t>
            </a:r>
          </a:p>
          <a:p>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tap_servo_pin</a:t>
            </a:r>
            <a:r>
              <a:rPr lang="en-US" sz="2000" dirty="0" smtClean="0">
                <a:latin typeface="Arial" pitchFamily="34" charset="0"/>
                <a:cs typeface="Arial" pitchFamily="34" charset="0"/>
              </a:rPr>
              <a:t> = 6;</a:t>
            </a:r>
          </a:p>
          <a:p>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val</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void setup(){</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pinMode</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sensor_pin</a:t>
            </a:r>
            <a:r>
              <a:rPr lang="en-US" sz="2000" dirty="0" smtClean="0">
                <a:latin typeface="Arial" pitchFamily="34" charset="0"/>
                <a:cs typeface="Arial" pitchFamily="34" charset="0"/>
              </a:rPr>
              <a:t>, INPUT);</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tap_servo.attach</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tap_servo_pin</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a:t>
            </a:r>
          </a:p>
          <a:p>
            <a:r>
              <a:rPr lang="en-US" sz="2000" dirty="0" smtClean="0">
                <a:latin typeface="Arial" pitchFamily="34" charset="0"/>
                <a:cs typeface="Arial" pitchFamily="34" charset="0"/>
              </a:rPr>
              <a:t>void loop(){</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val</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digitalRead</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sensor_pin</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  if(</a:t>
            </a:r>
            <a:r>
              <a:rPr lang="en-US" sz="2000" dirty="0" err="1" smtClean="0">
                <a:latin typeface="Arial" pitchFamily="34" charset="0"/>
                <a:cs typeface="Arial" pitchFamily="34" charset="0"/>
              </a:rPr>
              <a:t>val</a:t>
            </a:r>
            <a:r>
              <a:rPr lang="en-US" sz="2000" dirty="0" smtClean="0">
                <a:latin typeface="Arial" pitchFamily="34" charset="0"/>
                <a:cs typeface="Arial" pitchFamily="34" charset="0"/>
              </a:rPr>
              <a:t>==0){</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tap_servo.write</a:t>
            </a:r>
            <a:r>
              <a:rPr lang="en-US" sz="2000" dirty="0" smtClean="0">
                <a:latin typeface="Arial" pitchFamily="34" charset="0"/>
                <a:cs typeface="Arial" pitchFamily="34" charset="0"/>
              </a:rPr>
              <a:t>(0);</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if(</a:t>
            </a:r>
            <a:r>
              <a:rPr lang="en-US" sz="2000" dirty="0" err="1" smtClean="0">
                <a:latin typeface="Arial" pitchFamily="34" charset="0"/>
                <a:cs typeface="Arial" pitchFamily="34" charset="0"/>
              </a:rPr>
              <a:t>val</a:t>
            </a:r>
            <a:r>
              <a:rPr lang="en-US" sz="2000" dirty="0" smtClean="0">
                <a:latin typeface="Arial" pitchFamily="34" charset="0"/>
                <a:cs typeface="Arial" pitchFamily="34" charset="0"/>
              </a:rPr>
              <a:t>==1){</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tap_servo.write</a:t>
            </a:r>
            <a:r>
              <a:rPr lang="en-US" sz="2000" dirty="0" smtClean="0">
                <a:latin typeface="Arial" pitchFamily="34" charset="0"/>
                <a:cs typeface="Arial" pitchFamily="34" charset="0"/>
              </a:rPr>
              <a:t>(75);</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302132" cy="618828"/>
          </a:xfrm>
        </p:spPr>
        <p:txBody>
          <a:bodyPr/>
          <a:lstStyle/>
          <a:p>
            <a:pPr algn="ctr"/>
            <a:r>
              <a:rPr lang="en-IN" sz="2900" b="1" u="sng" dirty="0" smtClean="0"/>
              <a:t>WORKING PRINCIPLE</a:t>
            </a:r>
            <a:endParaRPr lang="en-US" sz="2900" b="1" u="sng" dirty="0"/>
          </a:p>
        </p:txBody>
      </p:sp>
      <p:sp>
        <p:nvSpPr>
          <p:cNvPr id="45058" name="Rectangle 2"/>
          <p:cNvSpPr>
            <a:spLocks noChangeArrowheads="1"/>
          </p:cNvSpPr>
          <p:nvPr/>
        </p:nvSpPr>
        <p:spPr bwMode="auto">
          <a:xfrm>
            <a:off x="0" y="1357298"/>
            <a:ext cx="91440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The concept behind the </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Automatic Water Dispenser</a:t>
            </a:r>
            <a:r>
              <a:rPr kumimoji="0" lang="en-US"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is very simple. The whole system is powered using a 9-voltbattery. An IR receiver &amp; transmitter pair is used to sense the presence of hand below the tap. IR transmitter transmits infrared light and when something obstructs the light, it is reflected back to the receiver. The resistance of the receiver decreases with increased infrared light. The output of IR receiver is taken by a microcontroller and compared it to a preset value. If it receives more light compare to preset value of threshold then it sent a signal to a servo motor and servomotor rotate the knob of the water tap. As a result, when the hand is kept below the tap, water flows. . It waits till the object is removed; once the object is removed the IR sensor sends signals to the servo motor through the arduino board to rotate in opposite direction, thus closing the flow of water. The IR sensor and the servo is programmed using Arduino UNO/NANO board. The Arduino code is written in Arduino IDE.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7" y="205316"/>
            <a:ext cx="8462433" cy="825500"/>
          </a:xfrm>
        </p:spPr>
        <p:txBody>
          <a:bodyPr/>
          <a:lstStyle/>
          <a:p>
            <a:pPr algn="ctr"/>
            <a:r>
              <a:rPr lang="en-IN" sz="2900" b="1" u="sng" dirty="0"/>
              <a:t>SCHEMATICS</a:t>
            </a:r>
            <a:endParaRPr lang="en-US" sz="2900" b="1" u="sng" dirty="0"/>
          </a:p>
        </p:txBody>
      </p:sp>
      <p:sp>
        <p:nvSpPr>
          <p:cNvPr id="6" name="TextBox 5"/>
          <p:cNvSpPr txBox="1"/>
          <p:nvPr/>
        </p:nvSpPr>
        <p:spPr>
          <a:xfrm>
            <a:off x="214314" y="1006602"/>
            <a:ext cx="8786842" cy="707886"/>
          </a:xfrm>
          <a:prstGeom prst="rect">
            <a:avLst/>
          </a:prstGeom>
          <a:noFill/>
        </p:spPr>
        <p:txBody>
          <a:bodyPr wrap="square" rtlCol="0">
            <a:spAutoFit/>
          </a:bodyPr>
          <a:lstStyle/>
          <a:p>
            <a:pPr algn="just"/>
            <a:r>
              <a:rPr lang="en-US" sz="2000" dirty="0">
                <a:latin typeface="Arial" pitchFamily="34" charset="0"/>
                <a:cs typeface="Arial" pitchFamily="34" charset="0"/>
              </a:rPr>
              <a:t>Fritzing is used to make and design an overview of the connections of the </a:t>
            </a:r>
            <a:r>
              <a:rPr lang="en-US" sz="2000" dirty="0" smtClean="0">
                <a:latin typeface="Arial" pitchFamily="34" charset="0"/>
                <a:cs typeface="Arial" pitchFamily="34" charset="0"/>
              </a:rPr>
              <a:t>circuit.</a:t>
            </a:r>
            <a:endParaRPr lang="en-US" sz="2000" dirty="0">
              <a:latin typeface="Arial" pitchFamily="34" charset="0"/>
              <a:cs typeface="Arial" pitchFamily="34" charset="0"/>
            </a:endParaRPr>
          </a:p>
        </p:txBody>
      </p:sp>
      <p:pic>
        <p:nvPicPr>
          <p:cNvPr id="35841" name="Picture 1"/>
          <p:cNvPicPr>
            <a:picLocks noChangeAspect="1" noChangeArrowheads="1"/>
          </p:cNvPicPr>
          <p:nvPr/>
        </p:nvPicPr>
        <p:blipFill>
          <a:blip r:embed="rId3" cstate="print"/>
          <a:srcRect/>
          <a:stretch>
            <a:fillRect/>
          </a:stretch>
        </p:blipFill>
        <p:spPr bwMode="auto">
          <a:xfrm>
            <a:off x="714348" y="1753466"/>
            <a:ext cx="8001056" cy="503312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944942" cy="690266"/>
          </a:xfrm>
        </p:spPr>
        <p:txBody>
          <a:bodyPr/>
          <a:lstStyle/>
          <a:p>
            <a:pPr algn="ctr"/>
            <a:r>
              <a:rPr lang="en-IN" sz="2900" b="1" u="sng" dirty="0" smtClean="0"/>
              <a:t>Connection of the tap with servo motor</a:t>
            </a:r>
            <a:endParaRPr lang="en-US" sz="2900" b="1" u="sng" dirty="0"/>
          </a:p>
        </p:txBody>
      </p:sp>
      <p:sp>
        <p:nvSpPr>
          <p:cNvPr id="4" name="TextBox 3"/>
          <p:cNvSpPr txBox="1"/>
          <p:nvPr/>
        </p:nvSpPr>
        <p:spPr>
          <a:xfrm>
            <a:off x="539552" y="1124744"/>
            <a:ext cx="8352928" cy="400110"/>
          </a:xfrm>
          <a:prstGeom prst="rect">
            <a:avLst/>
          </a:prstGeom>
          <a:noFill/>
        </p:spPr>
        <p:txBody>
          <a:bodyPr wrap="square" rtlCol="0">
            <a:spAutoFit/>
          </a:bodyPr>
          <a:lstStyle/>
          <a:p>
            <a:r>
              <a:rPr lang="en-IN" sz="2000" dirty="0" smtClean="0">
                <a:latin typeface="Arial" pitchFamily="34" charset="0"/>
                <a:cs typeface="Arial" pitchFamily="34" charset="0"/>
              </a:rPr>
              <a:t>The tap is fitted to the servo motor using pipes and joints</a:t>
            </a:r>
            <a:endParaRPr lang="en-US" sz="2000" dirty="0">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691680" y="1772816"/>
            <a:ext cx="5472608" cy="485266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80710"/>
            <a:ext cx="8892480" cy="816042"/>
          </a:xfrm>
        </p:spPr>
        <p:txBody>
          <a:bodyPr/>
          <a:lstStyle/>
          <a:p>
            <a:pPr algn="ctr"/>
            <a:r>
              <a:rPr lang="en-IN" sz="2900" b="1" u="sng" dirty="0" smtClean="0"/>
              <a:t>WORKING OF THE MODEL</a:t>
            </a:r>
            <a:endParaRPr lang="en-US" sz="2900" b="1" u="sng" dirty="0"/>
          </a:p>
        </p:txBody>
      </p:sp>
      <p:sp>
        <p:nvSpPr>
          <p:cNvPr id="4" name="TextBox 3"/>
          <p:cNvSpPr txBox="1"/>
          <p:nvPr/>
        </p:nvSpPr>
        <p:spPr>
          <a:xfrm>
            <a:off x="899592" y="1412776"/>
            <a:ext cx="7056784" cy="400110"/>
          </a:xfrm>
          <a:prstGeom prst="rect">
            <a:avLst/>
          </a:prstGeom>
          <a:noFill/>
        </p:spPr>
        <p:txBody>
          <a:bodyPr wrap="square" rtlCol="0">
            <a:spAutoFit/>
          </a:bodyPr>
          <a:lstStyle/>
          <a:p>
            <a:pPr algn="just"/>
            <a:r>
              <a:rPr lang="en-IN" sz="2000" dirty="0" smtClean="0">
                <a:latin typeface="Arial" pitchFamily="34" charset="0"/>
                <a:cs typeface="Arial" pitchFamily="34" charset="0"/>
              </a:rPr>
              <a:t>The working of the model is shown in the given </a:t>
            </a:r>
            <a:r>
              <a:rPr lang="en-IN" sz="2000" dirty="0" smtClean="0">
                <a:latin typeface="Arial" pitchFamily="34" charset="0"/>
                <a:cs typeface="Arial" pitchFamily="34" charset="0"/>
                <a:hlinkClick r:id="rId3"/>
              </a:rPr>
              <a:t>video</a:t>
            </a:r>
            <a:endParaRPr lang="en-US" sz="2000" dirty="0">
              <a:latin typeface="Arial" pitchFamily="34" charset="0"/>
              <a:cs typeface="Arial" pitchFamily="34" charset="0"/>
            </a:endParaRPr>
          </a:p>
        </p:txBody>
      </p:sp>
      <p:pic>
        <p:nvPicPr>
          <p:cNvPr id="5" name="VID-20191031-WA0009.mp4">
            <a:hlinkClick r:id="" action="ppaction://media"/>
          </p:cNvPr>
          <p:cNvPicPr>
            <a:picLocks noGrp="1" noRot="1" noChangeAspect="1"/>
          </p:cNvPicPr>
          <p:nvPr>
            <p:ph idx="1"/>
            <a:videoFile r:link="rId1"/>
          </p:nvPr>
        </p:nvPicPr>
        <p:blipFill>
          <a:blip r:embed="rId4" cstate="print"/>
          <a:stretch>
            <a:fillRect/>
          </a:stretch>
        </p:blipFill>
        <p:spPr>
          <a:xfrm>
            <a:off x="755576" y="2060848"/>
            <a:ext cx="5184576" cy="3888432"/>
          </a:xfrm>
          <a:prstGeom prst="rect">
            <a:avLst/>
          </a:prstGeom>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769</TotalTime>
  <Words>328</Words>
  <Application>Microsoft Office PowerPoint</Application>
  <PresentationFormat>On-screen Show (4:3)</PresentationFormat>
  <Paragraphs>98</Paragraphs>
  <Slides>11</Slides>
  <Notes>4</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Theme1</vt:lpstr>
      <vt:lpstr>Automated tap water system</vt:lpstr>
      <vt:lpstr>INTRODUCTION</vt:lpstr>
      <vt:lpstr>Slide 3</vt:lpstr>
      <vt:lpstr>Slide 4</vt:lpstr>
      <vt:lpstr>PROGRAM(ARDUINO CODE)</vt:lpstr>
      <vt:lpstr>WORKING PRINCIPLE</vt:lpstr>
      <vt:lpstr>SCHEMATICS</vt:lpstr>
      <vt:lpstr>Connection of the tap with servo motor</vt:lpstr>
      <vt:lpstr>WORKING OF THE MODEL</vt:lpstr>
      <vt:lpstr>PROS OF THE AUTOMATED TAP</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tap water system</dc:title>
  <dc:creator>USER</dc:creator>
  <cp:lastModifiedBy>USER</cp:lastModifiedBy>
  <cp:revision>15</cp:revision>
  <dcterms:created xsi:type="dcterms:W3CDTF">2019-10-20T12:42:16Z</dcterms:created>
  <dcterms:modified xsi:type="dcterms:W3CDTF">2019-11-03T14:59:28Z</dcterms:modified>
</cp:coreProperties>
</file>