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a90a171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a90a171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45825" y="509200"/>
            <a:ext cx="1356600" cy="18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CS’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5" name="Google Shape;55;p13"/>
          <p:cNvSpPr txBox="1"/>
          <p:nvPr/>
        </p:nvSpPr>
        <p:spPr>
          <a:xfrm>
            <a:off x="1411075" y="1994200"/>
            <a:ext cx="12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8254 #1</a:t>
            </a:r>
            <a:endParaRPr sz="1200"/>
          </a:p>
        </p:txBody>
      </p:sp>
      <p:cxnSp>
        <p:nvCxnSpPr>
          <p:cNvPr id="56" name="Google Shape;56;p13"/>
          <p:cNvCxnSpPr/>
          <p:nvPr/>
        </p:nvCxnSpPr>
        <p:spPr>
          <a:xfrm>
            <a:off x="850225" y="6367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850225" y="994775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1345825" y="459050"/>
            <a:ext cx="61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A1</a:t>
            </a:r>
            <a:endParaRPr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574225" y="459050"/>
            <a:ext cx="61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A2</a:t>
            </a:r>
            <a:endParaRPr sz="1000"/>
          </a:p>
        </p:txBody>
      </p:sp>
      <p:cxnSp>
        <p:nvCxnSpPr>
          <p:cNvPr id="60" name="Google Shape;60;p13"/>
          <p:cNvCxnSpPr/>
          <p:nvPr/>
        </p:nvCxnSpPr>
        <p:spPr>
          <a:xfrm>
            <a:off x="850225" y="14518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0" y="1271325"/>
            <a:ext cx="186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8254#1 CS’</a:t>
            </a:r>
            <a:endParaRPr sz="1000"/>
          </a:p>
        </p:txBody>
      </p:sp>
      <p:cxnSp>
        <p:nvCxnSpPr>
          <p:cNvPr id="62" name="Google Shape;62;p13"/>
          <p:cNvCxnSpPr/>
          <p:nvPr/>
        </p:nvCxnSpPr>
        <p:spPr>
          <a:xfrm>
            <a:off x="850225" y="1847325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>
            <a:off x="850225" y="19942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287550" y="1679475"/>
            <a:ext cx="178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IOR’ 	                  RD’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IOW’	                  WR’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2747100" y="1105550"/>
            <a:ext cx="617100" cy="234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2244400" y="1061000"/>
            <a:ext cx="17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D0-D7		     </a:t>
            </a:r>
            <a:r>
              <a:rPr lang="en" sz="900">
                <a:solidFill>
                  <a:schemeClr val="dk1"/>
                </a:solidFill>
              </a:rPr>
              <a:t>D0-D7</a:t>
            </a:r>
            <a:endParaRPr sz="900"/>
          </a:p>
        </p:txBody>
      </p:sp>
      <p:sp>
        <p:nvSpPr>
          <p:cNvPr id="67" name="Google Shape;67;p13"/>
          <p:cNvSpPr/>
          <p:nvPr/>
        </p:nvSpPr>
        <p:spPr>
          <a:xfrm>
            <a:off x="5334000" y="457200"/>
            <a:ext cx="1752600" cy="21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CLK0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             OUT0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GATE0           Mode 3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</a:t>
            </a:r>
            <a:r>
              <a:rPr lang="en" sz="800">
                <a:solidFill>
                  <a:schemeClr val="dk1"/>
                </a:solidFill>
              </a:rPr>
              <a:t>count=1000</a:t>
            </a:r>
            <a:r>
              <a:rPr lang="en" sz="800"/>
              <a:t>          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GATE1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              CLK1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   Mode 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OUT1         </a:t>
            </a:r>
            <a:r>
              <a:rPr lang="en" sz="800"/>
              <a:t>count=100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                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GATE</a:t>
            </a:r>
            <a:r>
              <a:rPr lang="en" sz="800"/>
              <a:t>2                                  OUT2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  Mode 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CLK2            </a:t>
            </a:r>
            <a:r>
              <a:rPr lang="en" sz="800"/>
              <a:t>count=n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n ϵ [1,99]</a:t>
            </a:r>
            <a:endParaRPr sz="800"/>
          </a:p>
        </p:txBody>
      </p:sp>
      <p:cxnSp>
        <p:nvCxnSpPr>
          <p:cNvPr id="68" name="Google Shape;68;p13"/>
          <p:cNvCxnSpPr/>
          <p:nvPr/>
        </p:nvCxnSpPr>
        <p:spPr>
          <a:xfrm rot="10800000">
            <a:off x="5334000" y="1143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 rot="10800000">
            <a:off x="5334000" y="1828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4838400" y="6096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>
            <a:off x="7086600" y="685800"/>
            <a:ext cx="304800" cy="685800"/>
          </a:xfrm>
          <a:custGeom>
            <a:rect b="b" l="l" r="r" t="t"/>
            <a:pathLst>
              <a:path extrusionOk="0" h="27432" w="12192">
                <a:moveTo>
                  <a:pt x="0" y="0"/>
                </a:moveTo>
                <a:lnTo>
                  <a:pt x="3048" y="0"/>
                </a:lnTo>
                <a:lnTo>
                  <a:pt x="12192" y="0"/>
                </a:lnTo>
                <a:lnTo>
                  <a:pt x="12192" y="27432"/>
                </a:lnTo>
                <a:lnTo>
                  <a:pt x="0" y="2743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2" name="Google Shape;72;p13"/>
          <p:cNvSpPr txBox="1"/>
          <p:nvPr/>
        </p:nvSpPr>
        <p:spPr>
          <a:xfrm>
            <a:off x="4572000" y="152400"/>
            <a:ext cx="3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3" name="Google Shape;73;p13"/>
          <p:cNvSpPr txBox="1"/>
          <p:nvPr/>
        </p:nvSpPr>
        <p:spPr>
          <a:xfrm>
            <a:off x="4876800" y="393300"/>
            <a:ext cx="45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5MHz</a:t>
            </a:r>
            <a:endParaRPr sz="700"/>
          </a:p>
        </p:txBody>
      </p:sp>
      <p:sp>
        <p:nvSpPr>
          <p:cNvPr id="74" name="Google Shape;74;p13"/>
          <p:cNvSpPr txBox="1"/>
          <p:nvPr/>
        </p:nvSpPr>
        <p:spPr>
          <a:xfrm>
            <a:off x="7086600" y="469500"/>
            <a:ext cx="45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5KHz</a:t>
            </a:r>
            <a:endParaRPr sz="700"/>
          </a:p>
        </p:txBody>
      </p:sp>
      <p:sp>
        <p:nvSpPr>
          <p:cNvPr id="75" name="Google Shape;75;p13"/>
          <p:cNvSpPr txBox="1"/>
          <p:nvPr/>
        </p:nvSpPr>
        <p:spPr>
          <a:xfrm>
            <a:off x="7010400" y="1155300"/>
            <a:ext cx="45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5KHz</a:t>
            </a:r>
            <a:endParaRPr sz="700"/>
          </a:p>
        </p:txBody>
      </p:sp>
      <p:cxnSp>
        <p:nvCxnSpPr>
          <p:cNvPr id="76" name="Google Shape;76;p13"/>
          <p:cNvCxnSpPr/>
          <p:nvPr/>
        </p:nvCxnSpPr>
        <p:spPr>
          <a:xfrm>
            <a:off x="4838400" y="8382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/>
          <p:nvPr/>
        </p:nvCxnSpPr>
        <p:spPr>
          <a:xfrm>
            <a:off x="4838400" y="12192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/>
          <p:nvPr/>
        </p:nvSpPr>
        <p:spPr>
          <a:xfrm>
            <a:off x="4876800" y="1600200"/>
            <a:ext cx="457200" cy="457200"/>
          </a:xfrm>
          <a:custGeom>
            <a:rect b="b" l="l" r="r" t="t"/>
            <a:pathLst>
              <a:path extrusionOk="0" h="18288" w="18288">
                <a:moveTo>
                  <a:pt x="18288" y="0"/>
                </a:moveTo>
                <a:lnTo>
                  <a:pt x="0" y="0"/>
                </a:lnTo>
                <a:lnTo>
                  <a:pt x="0" y="18288"/>
                </a:lnTo>
                <a:lnTo>
                  <a:pt x="18288" y="1828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9" name="Google Shape;79;p13"/>
          <p:cNvSpPr txBox="1"/>
          <p:nvPr/>
        </p:nvSpPr>
        <p:spPr>
          <a:xfrm>
            <a:off x="4800600" y="1383900"/>
            <a:ext cx="45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50Hz</a:t>
            </a:r>
            <a:endParaRPr sz="700"/>
          </a:p>
        </p:txBody>
      </p:sp>
      <p:sp>
        <p:nvSpPr>
          <p:cNvPr id="80" name="Google Shape;80;p13"/>
          <p:cNvSpPr txBox="1"/>
          <p:nvPr/>
        </p:nvSpPr>
        <p:spPr>
          <a:xfrm>
            <a:off x="4876800" y="1841100"/>
            <a:ext cx="45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50Hz</a:t>
            </a:r>
            <a:endParaRPr sz="700"/>
          </a:p>
        </p:txBody>
      </p:sp>
      <p:sp>
        <p:nvSpPr>
          <p:cNvPr id="81" name="Google Shape;81;p13"/>
          <p:cNvSpPr/>
          <p:nvPr/>
        </p:nvSpPr>
        <p:spPr>
          <a:xfrm>
            <a:off x="4572000" y="76200"/>
            <a:ext cx="2819400" cy="2286000"/>
          </a:xfrm>
          <a:custGeom>
            <a:rect b="b" l="l" r="r" t="t"/>
            <a:pathLst>
              <a:path extrusionOk="0" h="91440" w="112776">
                <a:moveTo>
                  <a:pt x="112776" y="24384"/>
                </a:moveTo>
                <a:lnTo>
                  <a:pt x="112776" y="0"/>
                </a:lnTo>
                <a:lnTo>
                  <a:pt x="0" y="0"/>
                </a:lnTo>
                <a:lnTo>
                  <a:pt x="0" y="88392"/>
                </a:lnTo>
                <a:lnTo>
                  <a:pt x="0" y="91440"/>
                </a:lnTo>
                <a:lnTo>
                  <a:pt x="30480" y="9144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2" name="Google Shape;82;p13"/>
          <p:cNvCxnSpPr/>
          <p:nvPr/>
        </p:nvCxnSpPr>
        <p:spPr>
          <a:xfrm>
            <a:off x="7086600" y="20574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7162800" y="1752600"/>
            <a:ext cx="457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50Hz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PWM of n% duty cycle</a:t>
            </a:r>
            <a:endParaRPr sz="700"/>
          </a:p>
        </p:txBody>
      </p:sp>
      <p:sp>
        <p:nvSpPr>
          <p:cNvPr id="84" name="Google Shape;84;p13"/>
          <p:cNvSpPr txBox="1"/>
          <p:nvPr/>
        </p:nvSpPr>
        <p:spPr>
          <a:xfrm>
            <a:off x="5555700" y="2678700"/>
            <a:ext cx="12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8254 #1</a:t>
            </a:r>
            <a:endParaRPr sz="1200"/>
          </a:p>
        </p:txBody>
      </p:sp>
      <p:sp>
        <p:nvSpPr>
          <p:cNvPr id="85" name="Google Shape;85;p13"/>
          <p:cNvSpPr txBox="1"/>
          <p:nvPr/>
        </p:nvSpPr>
        <p:spPr>
          <a:xfrm>
            <a:off x="4704013" y="2172075"/>
            <a:ext cx="45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5KHz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345825" y="509200"/>
            <a:ext cx="1356600" cy="18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CS’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1" name="Google Shape;91;p14"/>
          <p:cNvSpPr txBox="1"/>
          <p:nvPr/>
        </p:nvSpPr>
        <p:spPr>
          <a:xfrm>
            <a:off x="1411075" y="1994200"/>
            <a:ext cx="12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8254 #2</a:t>
            </a:r>
            <a:endParaRPr sz="1200"/>
          </a:p>
        </p:txBody>
      </p:sp>
      <p:cxnSp>
        <p:nvCxnSpPr>
          <p:cNvPr id="92" name="Google Shape;92;p14"/>
          <p:cNvCxnSpPr/>
          <p:nvPr/>
        </p:nvCxnSpPr>
        <p:spPr>
          <a:xfrm>
            <a:off x="850225" y="6367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>
            <a:off x="850225" y="994775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4"/>
          <p:cNvSpPr txBox="1"/>
          <p:nvPr/>
        </p:nvSpPr>
        <p:spPr>
          <a:xfrm>
            <a:off x="1345825" y="459050"/>
            <a:ext cx="61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A1</a:t>
            </a:r>
            <a:endParaRPr sz="1000"/>
          </a:p>
        </p:txBody>
      </p:sp>
      <p:sp>
        <p:nvSpPr>
          <p:cNvPr id="95" name="Google Shape;95;p14"/>
          <p:cNvSpPr txBox="1"/>
          <p:nvPr/>
        </p:nvSpPr>
        <p:spPr>
          <a:xfrm>
            <a:off x="574225" y="459050"/>
            <a:ext cx="61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A2</a:t>
            </a:r>
            <a:endParaRPr sz="1000"/>
          </a:p>
        </p:txBody>
      </p:sp>
      <p:cxnSp>
        <p:nvCxnSpPr>
          <p:cNvPr id="96" name="Google Shape;96;p14"/>
          <p:cNvCxnSpPr/>
          <p:nvPr/>
        </p:nvCxnSpPr>
        <p:spPr>
          <a:xfrm>
            <a:off x="850225" y="14518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/>
        </p:nvSpPr>
        <p:spPr>
          <a:xfrm>
            <a:off x="0" y="1271325"/>
            <a:ext cx="18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8254#2 CS’</a:t>
            </a:r>
            <a:endParaRPr sz="1000"/>
          </a:p>
        </p:txBody>
      </p:sp>
      <p:cxnSp>
        <p:nvCxnSpPr>
          <p:cNvPr id="98" name="Google Shape;98;p14"/>
          <p:cNvCxnSpPr/>
          <p:nvPr/>
        </p:nvCxnSpPr>
        <p:spPr>
          <a:xfrm>
            <a:off x="850225" y="1847325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>
            <a:off x="850225" y="19942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287550" y="1679475"/>
            <a:ext cx="178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IOR’ 	                  RD’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IOW’	                  WR’</a:t>
            </a:r>
            <a:endParaRPr sz="1000"/>
          </a:p>
        </p:txBody>
      </p:sp>
      <p:sp>
        <p:nvSpPr>
          <p:cNvPr id="101" name="Google Shape;101;p14"/>
          <p:cNvSpPr/>
          <p:nvPr/>
        </p:nvSpPr>
        <p:spPr>
          <a:xfrm>
            <a:off x="2747100" y="1105550"/>
            <a:ext cx="617100" cy="234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2244400" y="1061000"/>
            <a:ext cx="171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D0-D7		     </a:t>
            </a:r>
            <a:r>
              <a:rPr lang="en" sz="900">
                <a:solidFill>
                  <a:schemeClr val="dk1"/>
                </a:solidFill>
              </a:rPr>
              <a:t>D0-D7</a:t>
            </a:r>
            <a:endParaRPr sz="900"/>
          </a:p>
        </p:txBody>
      </p:sp>
      <p:sp>
        <p:nvSpPr>
          <p:cNvPr id="103" name="Google Shape;103;p14"/>
          <p:cNvSpPr/>
          <p:nvPr/>
        </p:nvSpPr>
        <p:spPr>
          <a:xfrm>
            <a:off x="5334000" y="457200"/>
            <a:ext cx="1752600" cy="21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CLK0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             OUT0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GATE0           Mode 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</a:t>
            </a:r>
            <a:r>
              <a:rPr lang="en" sz="800">
                <a:solidFill>
                  <a:schemeClr val="dk1"/>
                </a:solidFill>
              </a:rPr>
              <a:t>count=50</a:t>
            </a:r>
            <a:r>
              <a:rPr lang="en" sz="800"/>
              <a:t>          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GATE1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              CLK1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   Mode 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OUT1         count=n*3600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  </a:t>
            </a:r>
            <a:r>
              <a:rPr lang="en" sz="800"/>
              <a:t>n</a:t>
            </a:r>
            <a:r>
              <a:rPr lang="en" sz="800"/>
              <a:t> ϵ [1,9]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</a:t>
            </a:r>
            <a:r>
              <a:rPr lang="en" sz="800"/>
              <a:t>                                  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CLK2                                     OUT2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  Mode ?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GATE2             ??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</a:t>
            </a:r>
            <a:endParaRPr sz="800"/>
          </a:p>
        </p:txBody>
      </p:sp>
      <p:cxnSp>
        <p:nvCxnSpPr>
          <p:cNvPr id="104" name="Google Shape;104;p14"/>
          <p:cNvCxnSpPr/>
          <p:nvPr/>
        </p:nvCxnSpPr>
        <p:spPr>
          <a:xfrm rot="10800000">
            <a:off x="5334000" y="11430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rot="10800000">
            <a:off x="5334000" y="1828800"/>
            <a:ext cx="17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4838400" y="6096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4"/>
          <p:cNvSpPr/>
          <p:nvPr/>
        </p:nvSpPr>
        <p:spPr>
          <a:xfrm>
            <a:off x="7086600" y="685800"/>
            <a:ext cx="304800" cy="685800"/>
          </a:xfrm>
          <a:custGeom>
            <a:rect b="b" l="l" r="r" t="t"/>
            <a:pathLst>
              <a:path extrusionOk="0" h="27432" w="12192">
                <a:moveTo>
                  <a:pt x="0" y="0"/>
                </a:moveTo>
                <a:lnTo>
                  <a:pt x="3048" y="0"/>
                </a:lnTo>
                <a:lnTo>
                  <a:pt x="12192" y="0"/>
                </a:lnTo>
                <a:lnTo>
                  <a:pt x="12192" y="27432"/>
                </a:lnTo>
                <a:lnTo>
                  <a:pt x="0" y="2743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8" name="Google Shape;108;p14"/>
          <p:cNvSpPr txBox="1"/>
          <p:nvPr/>
        </p:nvSpPr>
        <p:spPr>
          <a:xfrm>
            <a:off x="4572000" y="152400"/>
            <a:ext cx="3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9" name="Google Shape;109;p14"/>
          <p:cNvSpPr txBox="1"/>
          <p:nvPr/>
        </p:nvSpPr>
        <p:spPr>
          <a:xfrm>
            <a:off x="4599380" y="4095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from 8254#1,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    50</a:t>
            </a:r>
            <a:r>
              <a:rPr lang="en" sz="700"/>
              <a:t>Hz</a:t>
            </a:r>
            <a:endParaRPr sz="700"/>
          </a:p>
        </p:txBody>
      </p:sp>
      <p:sp>
        <p:nvSpPr>
          <p:cNvPr id="110" name="Google Shape;110;p14"/>
          <p:cNvSpPr txBox="1"/>
          <p:nvPr/>
        </p:nvSpPr>
        <p:spPr>
          <a:xfrm>
            <a:off x="7086600" y="469500"/>
            <a:ext cx="45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r>
              <a:rPr lang="en" sz="700"/>
              <a:t>Hz</a:t>
            </a:r>
            <a:endParaRPr sz="7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0400" y="1155300"/>
            <a:ext cx="45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r>
              <a:rPr lang="en" sz="700"/>
              <a:t>Hz</a:t>
            </a:r>
            <a:endParaRPr sz="700"/>
          </a:p>
        </p:txBody>
      </p:sp>
      <p:cxnSp>
        <p:nvCxnSpPr>
          <p:cNvPr id="112" name="Google Shape;112;p14"/>
          <p:cNvCxnSpPr/>
          <p:nvPr/>
        </p:nvCxnSpPr>
        <p:spPr>
          <a:xfrm>
            <a:off x="4838400" y="8382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/>
          <p:nvPr/>
        </p:nvCxnSpPr>
        <p:spPr>
          <a:xfrm>
            <a:off x="4838400" y="12192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7086600" y="2057400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 txBox="1"/>
          <p:nvPr/>
        </p:nvSpPr>
        <p:spPr>
          <a:xfrm>
            <a:off x="5555700" y="2678700"/>
            <a:ext cx="12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8254 #2</a:t>
            </a:r>
            <a:endParaRPr sz="1200"/>
          </a:p>
        </p:txBody>
      </p:sp>
      <p:cxnSp>
        <p:nvCxnSpPr>
          <p:cNvPr id="116" name="Google Shape;116;p14"/>
          <p:cNvCxnSpPr/>
          <p:nvPr/>
        </p:nvCxnSpPr>
        <p:spPr>
          <a:xfrm rot="10800000">
            <a:off x="4831325" y="1600500"/>
            <a:ext cx="5085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4"/>
          <p:cNvSpPr/>
          <p:nvPr/>
        </p:nvSpPr>
        <p:spPr>
          <a:xfrm rot="-5400000">
            <a:off x="4711850" y="1503300"/>
            <a:ext cx="272100" cy="203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4653500" y="1555650"/>
            <a:ext cx="92700" cy="9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4876788" y="1295400"/>
            <a:ext cx="84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 pulse </a:t>
            </a:r>
            <a:r>
              <a:rPr lang="en" sz="700"/>
              <a:t>after</a:t>
            </a:r>
            <a:r>
              <a:rPr lang="en" sz="700"/>
              <a:t> hour timer expires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