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41eab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41eab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41eab8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41eab8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41eab8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41eab8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41eab8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d41eab8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d41eab8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d41eab8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25275" y="160425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125275" y="1604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25275" y="120717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57" name="Google Shape;57;p13"/>
          <p:cNvSpPr txBox="1"/>
          <p:nvPr/>
        </p:nvSpPr>
        <p:spPr>
          <a:xfrm>
            <a:off x="5125275" y="160737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242950" y="870575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277950" y="793175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0</a:t>
            </a:r>
            <a:r>
              <a:rPr lang="en" sz="1200"/>
              <a:t>-D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60" name="Google Shape;60;p13"/>
          <p:cNvSpPr/>
          <p:nvPr/>
        </p:nvSpPr>
        <p:spPr>
          <a:xfrm>
            <a:off x="4353250" y="1288175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731625" y="1226225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4623975" y="36052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852075" y="1604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cxnSp>
        <p:nvCxnSpPr>
          <p:cNvPr id="64" name="Google Shape;64;p13"/>
          <p:cNvCxnSpPr>
            <a:stCxn id="57" idx="1"/>
          </p:cNvCxnSpPr>
          <p:nvPr/>
        </p:nvCxnSpPr>
        <p:spPr>
          <a:xfrm rot="10800000">
            <a:off x="4603875" y="180747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3892200" y="1628375"/>
            <a:ext cx="7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ROM1E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5566575" y="20075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ROM-1E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168413" y="2510075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168413" y="251007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168413" y="35568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70" name="Google Shape;70;p13"/>
          <p:cNvSpPr txBox="1"/>
          <p:nvPr/>
        </p:nvSpPr>
        <p:spPr>
          <a:xfrm>
            <a:off x="5168413" y="39570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286088" y="3220225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321088" y="3142825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0</a:t>
            </a:r>
            <a:r>
              <a:rPr lang="en" sz="1200"/>
              <a:t>-D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73" name="Google Shape;73;p13"/>
          <p:cNvSpPr/>
          <p:nvPr/>
        </p:nvSpPr>
        <p:spPr>
          <a:xfrm>
            <a:off x="4396388" y="3637825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3774763" y="3575875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4667113" y="271017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3895213" y="251007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cxnSp>
        <p:nvCxnSpPr>
          <p:cNvPr id="77" name="Google Shape;77;p13"/>
          <p:cNvCxnSpPr>
            <a:stCxn id="70" idx="1"/>
          </p:cNvCxnSpPr>
          <p:nvPr/>
        </p:nvCxnSpPr>
        <p:spPr>
          <a:xfrm rot="10800000">
            <a:off x="4647013" y="415712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3935338" y="3978025"/>
            <a:ext cx="7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ROM2E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5609713" y="4357225"/>
            <a:ext cx="9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ROM-2E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168413" y="210575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168413" y="21057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168413" y="12573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87" name="Google Shape;87;p14"/>
          <p:cNvSpPr txBox="1"/>
          <p:nvPr/>
        </p:nvSpPr>
        <p:spPr>
          <a:xfrm>
            <a:off x="5168413" y="16575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286088" y="920725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321088" y="843325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8</a:t>
            </a:r>
            <a:r>
              <a:rPr lang="en" sz="1200"/>
              <a:t>-D</a:t>
            </a:r>
            <a:r>
              <a:rPr baseline="-25000" lang="en" sz="1200"/>
              <a:t>15</a:t>
            </a:r>
            <a:endParaRPr baseline="-25000" sz="1200"/>
          </a:p>
        </p:txBody>
      </p:sp>
      <p:sp>
        <p:nvSpPr>
          <p:cNvPr id="90" name="Google Shape;90;p14"/>
          <p:cNvSpPr/>
          <p:nvPr/>
        </p:nvSpPr>
        <p:spPr>
          <a:xfrm>
            <a:off x="4396388" y="1338325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774763" y="1276375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4667113" y="41067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3895213" y="21057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cxnSp>
        <p:nvCxnSpPr>
          <p:cNvPr id="94" name="Google Shape;94;p14"/>
          <p:cNvCxnSpPr>
            <a:stCxn id="87" idx="1"/>
          </p:cNvCxnSpPr>
          <p:nvPr/>
        </p:nvCxnSpPr>
        <p:spPr>
          <a:xfrm rot="10800000">
            <a:off x="4647013" y="185762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3935338" y="1678525"/>
            <a:ext cx="7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ROM1O</a:t>
            </a:r>
            <a:endParaRPr sz="1000"/>
          </a:p>
        </p:txBody>
      </p:sp>
      <p:sp>
        <p:nvSpPr>
          <p:cNvPr id="96" name="Google Shape;96;p14"/>
          <p:cNvSpPr txBox="1"/>
          <p:nvPr/>
        </p:nvSpPr>
        <p:spPr>
          <a:xfrm>
            <a:off x="5609713" y="20577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ROM-1O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168413" y="2637225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168413" y="26372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168413" y="368397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100" name="Google Shape;100;p14"/>
          <p:cNvSpPr txBox="1"/>
          <p:nvPr/>
        </p:nvSpPr>
        <p:spPr>
          <a:xfrm>
            <a:off x="5168413" y="408417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286088" y="3347375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321088" y="3269975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8</a:t>
            </a:r>
            <a:r>
              <a:rPr lang="en" sz="1200"/>
              <a:t>-D</a:t>
            </a:r>
            <a:r>
              <a:rPr baseline="-25000" lang="en" sz="1200"/>
              <a:t>15</a:t>
            </a:r>
            <a:endParaRPr baseline="-25000" sz="1200"/>
          </a:p>
        </p:txBody>
      </p:sp>
      <p:sp>
        <p:nvSpPr>
          <p:cNvPr id="103" name="Google Shape;103;p14"/>
          <p:cNvSpPr/>
          <p:nvPr/>
        </p:nvSpPr>
        <p:spPr>
          <a:xfrm>
            <a:off x="4396388" y="3764975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774763" y="3703025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4667113" y="283732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/>
        </p:nvSpPr>
        <p:spPr>
          <a:xfrm>
            <a:off x="3895213" y="26372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cxnSp>
        <p:nvCxnSpPr>
          <p:cNvPr id="107" name="Google Shape;107;p14"/>
          <p:cNvCxnSpPr>
            <a:stCxn id="100" idx="1"/>
          </p:cNvCxnSpPr>
          <p:nvPr/>
        </p:nvCxnSpPr>
        <p:spPr>
          <a:xfrm rot="10800000">
            <a:off x="4647013" y="428427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3935338" y="4105175"/>
            <a:ext cx="7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ROM1E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5609713" y="4484375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ROM-2O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5168413" y="170450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168413" y="17045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168413" y="48040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WR’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168413" y="1217200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118" name="Google Shape;118;p15"/>
          <p:cNvSpPr txBox="1"/>
          <p:nvPr/>
        </p:nvSpPr>
        <p:spPr>
          <a:xfrm>
            <a:off x="5168413" y="161740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286088" y="880600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321088" y="803200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0</a:t>
            </a:r>
            <a:r>
              <a:rPr lang="en" sz="1200"/>
              <a:t>-D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121" name="Google Shape;121;p15"/>
          <p:cNvSpPr/>
          <p:nvPr/>
        </p:nvSpPr>
        <p:spPr>
          <a:xfrm>
            <a:off x="4396388" y="1298200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3774763" y="1236250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123" name="Google Shape;123;p15"/>
          <p:cNvCxnSpPr/>
          <p:nvPr/>
        </p:nvCxnSpPr>
        <p:spPr>
          <a:xfrm rot="10800000">
            <a:off x="4667113" y="370550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 rot="10800000">
            <a:off x="4667113" y="680500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/>
        </p:nvSpPr>
        <p:spPr>
          <a:xfrm>
            <a:off x="3895213" y="170450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sp>
        <p:nvSpPr>
          <p:cNvPr id="126" name="Google Shape;126;p15"/>
          <p:cNvSpPr txBox="1"/>
          <p:nvPr/>
        </p:nvSpPr>
        <p:spPr>
          <a:xfrm>
            <a:off x="3825013" y="480400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MEMW’</a:t>
            </a:r>
            <a:endParaRPr sz="1200"/>
          </a:p>
        </p:txBody>
      </p:sp>
      <p:cxnSp>
        <p:nvCxnSpPr>
          <p:cNvPr id="127" name="Google Shape;127;p15"/>
          <p:cNvCxnSpPr>
            <a:stCxn id="118" idx="1"/>
          </p:cNvCxnSpPr>
          <p:nvPr/>
        </p:nvCxnSpPr>
        <p:spPr>
          <a:xfrm rot="10800000">
            <a:off x="4647013" y="1817500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3935338" y="1638400"/>
            <a:ext cx="7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RAME</a:t>
            </a:r>
            <a:endParaRPr sz="1000"/>
          </a:p>
        </p:txBody>
      </p:sp>
      <p:sp>
        <p:nvSpPr>
          <p:cNvPr id="129" name="Google Shape;129;p15"/>
          <p:cNvSpPr txBox="1"/>
          <p:nvPr/>
        </p:nvSpPr>
        <p:spPr>
          <a:xfrm>
            <a:off x="5609713" y="2017600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RAM-E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168400" y="2578775"/>
            <a:ext cx="1654500" cy="18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168400" y="257877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168400" y="28887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WR’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168400" y="36255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-A</a:t>
            </a:r>
            <a:r>
              <a:rPr baseline="-25000" lang="en"/>
              <a:t>10</a:t>
            </a:r>
            <a:endParaRPr baseline="-25000"/>
          </a:p>
        </p:txBody>
      </p:sp>
      <p:sp>
        <p:nvSpPr>
          <p:cNvPr id="134" name="Google Shape;134;p15"/>
          <p:cNvSpPr txBox="1"/>
          <p:nvPr/>
        </p:nvSpPr>
        <p:spPr>
          <a:xfrm>
            <a:off x="5168400" y="4025725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286075" y="3288925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2321075" y="3211525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8</a:t>
            </a:r>
            <a:r>
              <a:rPr lang="en" sz="1200"/>
              <a:t>-D</a:t>
            </a:r>
            <a:r>
              <a:rPr baseline="-25000" lang="en" sz="1200"/>
              <a:t>15</a:t>
            </a:r>
            <a:endParaRPr baseline="-25000" sz="1200"/>
          </a:p>
        </p:txBody>
      </p:sp>
      <p:sp>
        <p:nvSpPr>
          <p:cNvPr id="137" name="Google Shape;137;p15"/>
          <p:cNvSpPr/>
          <p:nvPr/>
        </p:nvSpPr>
        <p:spPr>
          <a:xfrm>
            <a:off x="4396375" y="3706525"/>
            <a:ext cx="7719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774750" y="3644575"/>
            <a:ext cx="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baseline="-25000" lang="en" sz="1200"/>
              <a:t>1</a:t>
            </a:r>
            <a:r>
              <a:rPr lang="en" sz="1200"/>
              <a:t>-A</a:t>
            </a:r>
            <a:r>
              <a:rPr baseline="-25000" lang="en" sz="1200"/>
              <a:t>10</a:t>
            </a:r>
            <a:endParaRPr baseline="-25000" sz="1200"/>
          </a:p>
        </p:txBody>
      </p:sp>
      <p:cxnSp>
        <p:nvCxnSpPr>
          <p:cNvPr id="139" name="Google Shape;139;p15"/>
          <p:cNvCxnSpPr/>
          <p:nvPr/>
        </p:nvCxnSpPr>
        <p:spPr>
          <a:xfrm rot="10800000">
            <a:off x="4667100" y="277887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 rot="10800000">
            <a:off x="4667100" y="3088825"/>
            <a:ext cx="50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/>
        </p:nvSpPr>
        <p:spPr>
          <a:xfrm>
            <a:off x="3895200" y="257877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MEMR’</a:t>
            </a:r>
            <a:endParaRPr sz="1200"/>
          </a:p>
        </p:txBody>
      </p:sp>
      <p:sp>
        <p:nvSpPr>
          <p:cNvPr id="142" name="Google Shape;142;p15"/>
          <p:cNvSpPr txBox="1"/>
          <p:nvPr/>
        </p:nvSpPr>
        <p:spPr>
          <a:xfrm>
            <a:off x="3825000" y="28887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MEMW’</a:t>
            </a:r>
            <a:endParaRPr sz="1200"/>
          </a:p>
        </p:txBody>
      </p:sp>
      <p:cxnSp>
        <p:nvCxnSpPr>
          <p:cNvPr id="143" name="Google Shape;143;p15"/>
          <p:cNvCxnSpPr>
            <a:stCxn id="134" idx="1"/>
          </p:cNvCxnSpPr>
          <p:nvPr/>
        </p:nvCxnSpPr>
        <p:spPr>
          <a:xfrm rot="10800000">
            <a:off x="4647000" y="422582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/>
        </p:nvSpPr>
        <p:spPr>
          <a:xfrm>
            <a:off x="3865139" y="4046725"/>
            <a:ext cx="8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RAM-O</a:t>
            </a:r>
            <a:endParaRPr sz="1000"/>
          </a:p>
        </p:txBody>
      </p:sp>
      <p:sp>
        <p:nvSpPr>
          <p:cNvPr id="145" name="Google Shape;145;p15"/>
          <p:cNvSpPr txBox="1"/>
          <p:nvPr/>
        </p:nvSpPr>
        <p:spPr>
          <a:xfrm>
            <a:off x="5609713" y="44259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RAM-O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Decoding Logic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048000" y="300800"/>
            <a:ext cx="1925100" cy="29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165688" y="378200"/>
            <a:ext cx="8823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00688" y="300800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 sz="1200"/>
              <a:t> Bus of CPU - D</a:t>
            </a:r>
            <a:r>
              <a:rPr baseline="-25000" lang="en" sz="1200"/>
              <a:t>0</a:t>
            </a:r>
            <a:r>
              <a:rPr lang="en" sz="1200"/>
              <a:t>-D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158" name="Google Shape;158;p17"/>
          <p:cNvSpPr txBox="1"/>
          <p:nvPr/>
        </p:nvSpPr>
        <p:spPr>
          <a:xfrm>
            <a:off x="3048000" y="70100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159" name="Google Shape;159;p17"/>
          <p:cNvSpPr txBox="1"/>
          <p:nvPr/>
        </p:nvSpPr>
        <p:spPr>
          <a:xfrm>
            <a:off x="3048000" y="104105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60" name="Google Shape;160;p17"/>
          <p:cNvSpPr txBox="1"/>
          <p:nvPr/>
        </p:nvSpPr>
        <p:spPr>
          <a:xfrm>
            <a:off x="3047988" y="140145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RD’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3047988" y="171140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WR’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047988" y="284840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CS’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3048004" y="250950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RESET’</a:t>
            </a:r>
            <a:endParaRPr sz="1200"/>
          </a:p>
        </p:txBody>
      </p:sp>
      <p:cxnSp>
        <p:nvCxnSpPr>
          <p:cNvPr id="164" name="Google Shape;164;p17"/>
          <p:cNvCxnSpPr/>
          <p:nvPr/>
        </p:nvCxnSpPr>
        <p:spPr>
          <a:xfrm rot="10800000">
            <a:off x="2286000" y="9011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 rot="10800000">
            <a:off x="2286000" y="12411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 rot="10800000">
            <a:off x="2286000" y="16015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 rot="10800000">
            <a:off x="2286000" y="18696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 rot="10800000">
            <a:off x="2286000" y="26941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 rot="10800000">
            <a:off x="2286000" y="30485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7"/>
          <p:cNvSpPr txBox="1"/>
          <p:nvPr/>
        </p:nvSpPr>
        <p:spPr>
          <a:xfrm>
            <a:off x="1560100" y="2863850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CS’-8255</a:t>
            </a:r>
            <a:endParaRPr sz="1200"/>
          </a:p>
        </p:txBody>
      </p:sp>
      <p:sp>
        <p:nvSpPr>
          <p:cNvPr id="171" name="Google Shape;171;p17"/>
          <p:cNvSpPr txBox="1"/>
          <p:nvPr/>
        </p:nvSpPr>
        <p:spPr>
          <a:xfrm>
            <a:off x="1632275" y="2498150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RESET’</a:t>
            </a:r>
            <a:endParaRPr sz="1200"/>
          </a:p>
        </p:txBody>
      </p:sp>
      <p:sp>
        <p:nvSpPr>
          <p:cNvPr id="172" name="Google Shape;172;p17"/>
          <p:cNvSpPr txBox="1"/>
          <p:nvPr/>
        </p:nvSpPr>
        <p:spPr>
          <a:xfrm>
            <a:off x="1836800" y="1685000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IOW’</a:t>
            </a:r>
            <a:endParaRPr sz="1200"/>
          </a:p>
        </p:txBody>
      </p:sp>
      <p:sp>
        <p:nvSpPr>
          <p:cNvPr id="173" name="Google Shape;173;p17"/>
          <p:cNvSpPr txBox="1"/>
          <p:nvPr/>
        </p:nvSpPr>
        <p:spPr>
          <a:xfrm>
            <a:off x="1864900" y="1414925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IOR’</a:t>
            </a:r>
            <a:endParaRPr sz="1200"/>
          </a:p>
        </p:txBody>
      </p:sp>
      <p:sp>
        <p:nvSpPr>
          <p:cNvPr id="174" name="Google Shape;174;p17"/>
          <p:cNvSpPr txBox="1"/>
          <p:nvPr/>
        </p:nvSpPr>
        <p:spPr>
          <a:xfrm>
            <a:off x="1929075" y="1066675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A2</a:t>
            </a:r>
            <a:endParaRPr sz="1200"/>
          </a:p>
        </p:txBody>
      </p:sp>
      <p:sp>
        <p:nvSpPr>
          <p:cNvPr id="175" name="Google Shape;175;p17"/>
          <p:cNvSpPr txBox="1"/>
          <p:nvPr/>
        </p:nvSpPr>
        <p:spPr>
          <a:xfrm>
            <a:off x="1941100" y="710225"/>
            <a:ext cx="10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</a:t>
            </a:r>
            <a:endParaRPr sz="1200"/>
          </a:p>
        </p:txBody>
      </p:sp>
      <p:sp>
        <p:nvSpPr>
          <p:cNvPr id="176" name="Google Shape;176;p17"/>
          <p:cNvSpPr/>
          <p:nvPr/>
        </p:nvSpPr>
        <p:spPr>
          <a:xfrm>
            <a:off x="4973100" y="531800"/>
            <a:ext cx="762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4170950" y="469850"/>
            <a:ext cx="8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</a:t>
            </a:r>
            <a:r>
              <a:rPr baseline="-25000" lang="en" sz="1200"/>
              <a:t>0</a:t>
            </a:r>
            <a:r>
              <a:rPr lang="en" sz="1200"/>
              <a:t>-PA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178" name="Google Shape;178;p17"/>
          <p:cNvSpPr/>
          <p:nvPr/>
        </p:nvSpPr>
        <p:spPr>
          <a:xfrm>
            <a:off x="4973100" y="1207200"/>
            <a:ext cx="762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4170950" y="1145250"/>
            <a:ext cx="8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PB</a:t>
            </a:r>
            <a:r>
              <a:rPr baseline="-25000" lang="en" sz="1200"/>
              <a:t>0</a:t>
            </a:r>
            <a:r>
              <a:rPr lang="en" sz="1200"/>
              <a:t>-PB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180" name="Google Shape;180;p17"/>
          <p:cNvSpPr/>
          <p:nvPr/>
        </p:nvSpPr>
        <p:spPr>
          <a:xfrm>
            <a:off x="4973100" y="1746950"/>
            <a:ext cx="762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4170950" y="1685000"/>
            <a:ext cx="8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r>
              <a:rPr baseline="-25000" lang="en" sz="1200"/>
              <a:t>0</a:t>
            </a:r>
            <a:r>
              <a:rPr lang="en" sz="1200"/>
              <a:t>-PC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182" name="Google Shape;182;p17"/>
          <p:cNvSpPr/>
          <p:nvPr/>
        </p:nvSpPr>
        <p:spPr>
          <a:xfrm>
            <a:off x="4973100" y="2348650"/>
            <a:ext cx="762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170950" y="2286700"/>
            <a:ext cx="8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r>
              <a:rPr baseline="-25000" lang="en" sz="1200"/>
              <a:t>4</a:t>
            </a:r>
            <a:r>
              <a:rPr lang="en" sz="1200"/>
              <a:t>-PA</a:t>
            </a:r>
            <a:r>
              <a:rPr baseline="-25000" lang="en" sz="1200"/>
              <a:t>7</a:t>
            </a:r>
            <a:endParaRPr baseline="-25000" sz="1200"/>
          </a:p>
        </p:txBody>
      </p:sp>
      <p:sp>
        <p:nvSpPr>
          <p:cNvPr id="184" name="Google Shape;184;p17"/>
          <p:cNvSpPr txBox="1"/>
          <p:nvPr/>
        </p:nvSpPr>
        <p:spPr>
          <a:xfrm>
            <a:off x="3727800" y="3200500"/>
            <a:ext cx="10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8255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