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18" r:id="rId2"/>
    <p:sldId id="329" r:id="rId3"/>
    <p:sldId id="339" r:id="rId4"/>
    <p:sldId id="332" r:id="rId5"/>
    <p:sldId id="338" r:id="rId6"/>
    <p:sldId id="334" r:id="rId7"/>
    <p:sldId id="345" r:id="rId8"/>
    <p:sldId id="344" r:id="rId9"/>
    <p:sldId id="343" r:id="rId10"/>
    <p:sldId id="330" r:id="rId11"/>
    <p:sldId id="341" r:id="rId12"/>
    <p:sldId id="342" r:id="rId13"/>
    <p:sldId id="333"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F32"/>
    <a:srgbClr val="828282"/>
    <a:srgbClr val="6E90FE"/>
    <a:srgbClr val="8086FC"/>
    <a:srgbClr val="6D6DFB"/>
    <a:srgbClr val="4E78F0"/>
    <a:srgbClr val="F0932C"/>
    <a:srgbClr val="92C610"/>
    <a:srgbClr val="9FD812"/>
    <a:srgbClr val="E05F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4" d="100"/>
          <a:sy n="74" d="100"/>
        </p:scale>
        <p:origin x="582" y="60"/>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5/4/2022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5/4/2022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5/4/2022</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5/4/2022</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5/4/2022</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5/4/2022</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5/4/2022</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5/4/2022</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5/4/2022</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5/4/2022</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5/4/2022</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5/4/2022</a:t>
            </a:fld>
            <a:endParaRPr lang="en-US" dirty="0"/>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dirty="0"/>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rainbow-me/react-native-animated-charts" TargetMode="External"/><Relationship Id="rId3" Type="http://schemas.openxmlformats.org/officeDocument/2006/relationships/hyperlink" Target="https://stackoverflow.com/" TargetMode="External"/><Relationship Id="rId7" Type="http://schemas.openxmlformats.org/officeDocument/2006/relationships/hyperlink" Target="https://www.npmjs.com/package/react-spring-bottom-sheet" TargetMode="External"/><Relationship Id="rId2" Type="http://schemas.openxmlformats.org/officeDocument/2006/relationships/hyperlink" Target="https://reactnative.dev/" TargetMode="External"/><Relationship Id="rId1" Type="http://schemas.openxmlformats.org/officeDocument/2006/relationships/slideLayout" Target="../slideLayouts/slideLayout5.xml"/><Relationship Id="rId6" Type="http://schemas.openxmlformats.org/officeDocument/2006/relationships/hyperlink" Target="https://www.npmjs.com/package/react-native-complete-flatlist" TargetMode="External"/><Relationship Id="rId5" Type="http://schemas.openxmlformats.org/officeDocument/2006/relationships/hyperlink" Target="https://www.npmjs.com/package/react-native-axios" TargetMode="External"/><Relationship Id="rId4" Type="http://schemas.openxmlformats.org/officeDocument/2006/relationships/hyperlink" Target="https://www.coingecko.com/en/api/document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903" y="0"/>
            <a:ext cx="6781801" cy="2362200"/>
          </a:xfrm>
        </p:spPr>
        <p:txBody>
          <a:bodyPr>
            <a:noAutofit/>
          </a:bodyPr>
          <a:lstStyle/>
          <a:p>
            <a:pPr algn="ctr">
              <a:lnSpc>
                <a:spcPct val="100000"/>
              </a:lnSpc>
            </a:pPr>
            <a:r>
              <a:rPr lang="en-US" sz="5400" dirty="0">
                <a:solidFill>
                  <a:srgbClr val="765F32"/>
                </a:solidFill>
                <a:latin typeface="Calisto MT" panose="02040603050505030304" pitchFamily="18" charset="0"/>
              </a:rPr>
              <a:t>Crypto Price</a:t>
            </a:r>
            <a:br>
              <a:rPr lang="en-US" sz="5400" dirty="0">
                <a:solidFill>
                  <a:srgbClr val="765F32"/>
                </a:solidFill>
                <a:latin typeface="Calisto MT" panose="02040603050505030304" pitchFamily="18" charset="0"/>
              </a:rPr>
            </a:br>
            <a:r>
              <a:rPr lang="en-US" sz="5400" dirty="0">
                <a:solidFill>
                  <a:srgbClr val="765F32"/>
                </a:solidFill>
                <a:latin typeface="Calisto MT" panose="02040603050505030304" pitchFamily="18" charset="0"/>
              </a:rPr>
              <a:t>Tracker</a:t>
            </a:r>
          </a:p>
        </p:txBody>
      </p:sp>
      <p:sp>
        <p:nvSpPr>
          <p:cNvPr id="5" name="TextBox 4">
            <a:extLst>
              <a:ext uri="{FF2B5EF4-FFF2-40B4-BE49-F238E27FC236}">
                <a16:creationId xmlns:a16="http://schemas.microsoft.com/office/drawing/2014/main" id="{0AA1B81B-0768-42E1-8329-602CADB86820}"/>
              </a:ext>
            </a:extLst>
          </p:cNvPr>
          <p:cNvSpPr txBox="1"/>
          <p:nvPr/>
        </p:nvSpPr>
        <p:spPr>
          <a:xfrm>
            <a:off x="1532590" y="2971800"/>
            <a:ext cx="6094428" cy="1754326"/>
          </a:xfrm>
          <a:prstGeom prst="rect">
            <a:avLst/>
          </a:prstGeom>
          <a:noFill/>
        </p:spPr>
        <p:txBody>
          <a:bodyPr wrap="square">
            <a:spAutoFit/>
          </a:bodyPr>
          <a:lstStyle/>
          <a:p>
            <a:r>
              <a:rPr lang="en-US" sz="1800" b="1" dirty="0">
                <a:solidFill>
                  <a:schemeClr val="accent1">
                    <a:lumMod val="50000"/>
                  </a:schemeClr>
                </a:solidFill>
              </a:rPr>
              <a:t>By:</a:t>
            </a:r>
          </a:p>
          <a:p>
            <a:r>
              <a:rPr lang="en-US" b="1" dirty="0">
                <a:solidFill>
                  <a:schemeClr val="accent1">
                    <a:lumMod val="50000"/>
                  </a:schemeClr>
                </a:solidFill>
              </a:rPr>
              <a:t>Group 8</a:t>
            </a:r>
            <a:endParaRPr lang="en-US" sz="1800" b="1" dirty="0">
              <a:solidFill>
                <a:schemeClr val="accent1">
                  <a:lumMod val="50000"/>
                </a:schemeClr>
              </a:solidFill>
            </a:endParaRPr>
          </a:p>
          <a:p>
            <a:r>
              <a:rPr lang="en-US" sz="1800" dirty="0">
                <a:solidFill>
                  <a:schemeClr val="accent1">
                    <a:lumMod val="50000"/>
                  </a:schemeClr>
                </a:solidFill>
              </a:rPr>
              <a:t>02_Shubham Arutwar</a:t>
            </a:r>
          </a:p>
          <a:p>
            <a:r>
              <a:rPr lang="en-US" sz="1800" dirty="0">
                <a:solidFill>
                  <a:schemeClr val="accent1">
                    <a:lumMod val="50000"/>
                  </a:schemeClr>
                </a:solidFill>
              </a:rPr>
              <a:t>27_Zeeshan Ansari</a:t>
            </a:r>
          </a:p>
          <a:p>
            <a:r>
              <a:rPr lang="en-US" sz="1800" dirty="0">
                <a:solidFill>
                  <a:schemeClr val="accent1">
                    <a:lumMod val="50000"/>
                  </a:schemeClr>
                </a:solidFill>
              </a:rPr>
              <a:t>52_Kanchan Mengune</a:t>
            </a:r>
          </a:p>
          <a:p>
            <a:r>
              <a:rPr lang="en-US">
                <a:solidFill>
                  <a:schemeClr val="accent1">
                    <a:lumMod val="50000"/>
                  </a:schemeClr>
                </a:solidFill>
              </a:rPr>
              <a:t>73</a:t>
            </a:r>
            <a:r>
              <a:rPr lang="en-US" sz="1800">
                <a:solidFill>
                  <a:schemeClr val="accent1">
                    <a:lumMod val="50000"/>
                  </a:schemeClr>
                </a:solidFill>
              </a:rPr>
              <a:t>_</a:t>
            </a:r>
            <a:r>
              <a:rPr lang="en-US" sz="1800" dirty="0">
                <a:solidFill>
                  <a:schemeClr val="accent1">
                    <a:lumMod val="50000"/>
                  </a:schemeClr>
                </a:solidFill>
              </a:rPr>
              <a:t>Prajwal Ruke</a:t>
            </a:r>
          </a:p>
        </p:txBody>
      </p:sp>
      <p:sp>
        <p:nvSpPr>
          <p:cNvPr id="6" name="Subtitle 2">
            <a:extLst>
              <a:ext uri="{FF2B5EF4-FFF2-40B4-BE49-F238E27FC236}">
                <a16:creationId xmlns:a16="http://schemas.microsoft.com/office/drawing/2014/main" id="{7E0F3235-634E-44D5-98E6-153D1216FEA6}"/>
              </a:ext>
            </a:extLst>
          </p:cNvPr>
          <p:cNvSpPr txBox="1">
            <a:spLocks/>
          </p:cNvSpPr>
          <p:nvPr/>
        </p:nvSpPr>
        <p:spPr>
          <a:xfrm>
            <a:off x="1532591" y="4827494"/>
            <a:ext cx="5945187" cy="127045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nSpc>
                <a:spcPct val="150000"/>
              </a:lnSpc>
            </a:pPr>
            <a:r>
              <a:rPr lang="en-US" sz="2000" b="1" dirty="0"/>
              <a:t>Under The Guidance Of :</a:t>
            </a:r>
          </a:p>
          <a:p>
            <a:pPr>
              <a:lnSpc>
                <a:spcPct val="150000"/>
              </a:lnSpc>
            </a:pPr>
            <a:r>
              <a:rPr lang="en-US" sz="2400" dirty="0"/>
              <a:t>Prof. Shatabdi M. Bhalerao</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Result: </a:t>
            </a:r>
          </a:p>
        </p:txBody>
      </p:sp>
      <p:pic>
        <p:nvPicPr>
          <p:cNvPr id="7" name="Picture 6">
            <a:extLst>
              <a:ext uri="{FF2B5EF4-FFF2-40B4-BE49-F238E27FC236}">
                <a16:creationId xmlns:a16="http://schemas.microsoft.com/office/drawing/2014/main" id="{F0D0280D-CE0D-4197-A19A-E4228F398E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0212" y="1905000"/>
            <a:ext cx="2171961" cy="4709478"/>
          </a:xfrm>
          <a:prstGeom prst="rect">
            <a:avLst/>
          </a:prstGeom>
          <a:noFill/>
          <a:ln>
            <a:noFill/>
          </a:ln>
        </p:spPr>
      </p:pic>
      <p:pic>
        <p:nvPicPr>
          <p:cNvPr id="8" name="Picture 7">
            <a:extLst>
              <a:ext uri="{FF2B5EF4-FFF2-40B4-BE49-F238E27FC236}">
                <a16:creationId xmlns:a16="http://schemas.microsoft.com/office/drawing/2014/main" id="{CE95C5C4-5535-4F82-868D-019FBA0756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2" y="1905000"/>
            <a:ext cx="2172022" cy="4709478"/>
          </a:xfrm>
          <a:prstGeom prst="rect">
            <a:avLst/>
          </a:prstGeom>
          <a:noFill/>
          <a:ln>
            <a:noFill/>
          </a:ln>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7" name="Text Placeholder 6"/>
          <p:cNvSpPr>
            <a:spLocks noGrp="1"/>
          </p:cNvSpPr>
          <p:nvPr>
            <p:ph type="body" idx="1"/>
          </p:nvPr>
        </p:nvSpPr>
        <p:spPr>
          <a:xfrm>
            <a:off x="1522413" y="2133600"/>
            <a:ext cx="9601199" cy="3962400"/>
          </a:xfrm>
        </p:spPr>
        <p:txBody>
          <a:bodyPr/>
          <a:lstStyle/>
          <a:p>
            <a:pPr marL="285750" marR="0" indent="-285750" algn="just">
              <a:lnSpc>
                <a:spcPct val="100000"/>
              </a:lnSpc>
              <a:spcBef>
                <a:spcPts val="1200"/>
              </a:spcBef>
              <a:spcAft>
                <a:spcPts val="0"/>
              </a:spcAft>
              <a:buFont typeface="Arial" panose="020B0604020202020204" pitchFamily="34" charset="0"/>
              <a:buChar char="•"/>
              <a:tabLst>
                <a:tab pos="3657600" algn="l"/>
              </a:tabLst>
            </a:pPr>
            <a:r>
              <a:rPr lang="en-US" sz="2000" dirty="0">
                <a:effectLst/>
                <a:latin typeface="+mj-lt"/>
                <a:ea typeface="Times New Roman" panose="02020603050405020304" pitchFamily="18" charset="0"/>
              </a:rPr>
              <a:t>In Conclusion </a:t>
            </a:r>
            <a:r>
              <a:rPr lang="en-US" sz="2000">
                <a:effectLst/>
                <a:latin typeface="+mj-lt"/>
                <a:ea typeface="Times New Roman" panose="02020603050405020304" pitchFamily="18" charset="0"/>
              </a:rPr>
              <a:t>we created </a:t>
            </a:r>
            <a:r>
              <a:rPr lang="en-US" sz="2000" dirty="0">
                <a:effectLst/>
                <a:latin typeface="+mj-lt"/>
                <a:ea typeface="Times New Roman" panose="02020603050405020304" pitchFamily="18" charset="0"/>
              </a:rPr>
              <a:t>the CryptoPrice Tracker with live price monitoring and the charts for price monitoring.</a:t>
            </a:r>
          </a:p>
          <a:p>
            <a:pPr marL="285750" marR="0" indent="-285750" algn="just">
              <a:lnSpc>
                <a:spcPct val="100000"/>
              </a:lnSpc>
              <a:spcBef>
                <a:spcPts val="1200"/>
              </a:spcBef>
              <a:spcAft>
                <a:spcPts val="0"/>
              </a:spcAft>
              <a:buFont typeface="Arial" panose="020B0604020202020204" pitchFamily="34" charset="0"/>
              <a:buChar char="•"/>
              <a:tabLst>
                <a:tab pos="3657600" algn="l"/>
              </a:tabLst>
            </a:pPr>
            <a:r>
              <a:rPr lang="en-US" sz="2000" dirty="0">
                <a:effectLst/>
                <a:latin typeface="+mj-lt"/>
                <a:ea typeface="Times New Roman" panose="02020603050405020304" pitchFamily="18" charset="0"/>
              </a:rPr>
              <a:t>Updating and maintenance of this application is really easy as it works with a reliable API.</a:t>
            </a:r>
          </a:p>
          <a:p>
            <a:pPr marL="285750" marR="0" indent="-285750" algn="just">
              <a:lnSpc>
                <a:spcPct val="100000"/>
              </a:lnSpc>
              <a:spcBef>
                <a:spcPts val="1200"/>
              </a:spcBef>
              <a:spcAft>
                <a:spcPts val="0"/>
              </a:spcAft>
              <a:buFont typeface="Arial" panose="020B0604020202020204" pitchFamily="34" charset="0"/>
              <a:buChar char="•"/>
              <a:tabLst>
                <a:tab pos="3657600" algn="l"/>
              </a:tabLst>
            </a:pPr>
            <a:r>
              <a:rPr lang="en-US" sz="2000" dirty="0">
                <a:effectLst/>
                <a:latin typeface="+mj-lt"/>
                <a:ea typeface="Times New Roman" panose="02020603050405020304" pitchFamily="18" charset="0"/>
              </a:rPr>
              <a:t>This project has many future implementations such as adding variable market charts where user can choose between 1d, 7d, 30d charts of the selected cryptocurrency.</a:t>
            </a:r>
          </a:p>
          <a:p>
            <a:pPr marL="285750" marR="0" indent="-285750" algn="just">
              <a:lnSpc>
                <a:spcPct val="100000"/>
              </a:lnSpc>
              <a:spcBef>
                <a:spcPts val="1200"/>
              </a:spcBef>
              <a:spcAft>
                <a:spcPts val="0"/>
              </a:spcAft>
              <a:buFont typeface="Arial" panose="020B0604020202020204" pitchFamily="34" charset="0"/>
              <a:buChar char="•"/>
              <a:tabLst>
                <a:tab pos="3657600" algn="l"/>
              </a:tabLst>
            </a:pPr>
            <a:r>
              <a:rPr lang="en-US" sz="2000" dirty="0">
                <a:effectLst/>
                <a:latin typeface="+mj-lt"/>
                <a:ea typeface="Times New Roman" panose="02020603050405020304" pitchFamily="18" charset="0"/>
              </a:rPr>
              <a:t>Also, the we can add different sections for different blockchain based technologies like NFT’s and its price monitoring. </a:t>
            </a:r>
          </a:p>
          <a:p>
            <a:pPr marL="285750" marR="0" indent="-285750" algn="just">
              <a:lnSpc>
                <a:spcPct val="100000"/>
              </a:lnSpc>
              <a:spcBef>
                <a:spcPts val="1200"/>
              </a:spcBef>
              <a:spcAft>
                <a:spcPts val="0"/>
              </a:spcAft>
              <a:buFont typeface="Arial" panose="020B0604020202020204" pitchFamily="34" charset="0"/>
              <a:buChar char="•"/>
              <a:tabLst>
                <a:tab pos="3657600" algn="l"/>
              </a:tabLst>
            </a:pPr>
            <a:r>
              <a:rPr lang="en-US" sz="2000" dirty="0">
                <a:effectLst/>
                <a:latin typeface="+mj-lt"/>
                <a:ea typeface="Times New Roman" panose="02020603050405020304" pitchFamily="18" charset="0"/>
              </a:rPr>
              <a:t>We can also include some sections where users can chat and discus about different cryptocurrencies and current market conditions to form a community.</a:t>
            </a:r>
          </a:p>
        </p:txBody>
      </p:sp>
    </p:spTree>
    <p:extLst>
      <p:ext uri="{BB962C8B-B14F-4D97-AF65-F5344CB8AC3E}">
        <p14:creationId xmlns:p14="http://schemas.microsoft.com/office/powerpoint/2010/main" val="151815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7" name="Text Placeholder 6"/>
          <p:cNvSpPr>
            <a:spLocks noGrp="1"/>
          </p:cNvSpPr>
          <p:nvPr>
            <p:ph type="body" idx="1"/>
          </p:nvPr>
        </p:nvSpPr>
        <p:spPr>
          <a:xfrm>
            <a:off x="1674813" y="1828800"/>
            <a:ext cx="9601199" cy="4572000"/>
          </a:xfrm>
        </p:spPr>
        <p:txBody>
          <a:bodyPr/>
          <a:lstStyle/>
          <a:p>
            <a:pPr marL="0" marR="0">
              <a:lnSpc>
                <a:spcPct val="115000"/>
              </a:lnSpc>
              <a:spcBef>
                <a:spcPts val="0"/>
              </a:spcBef>
              <a:spcAft>
                <a:spcPts val="1000"/>
              </a:spcAft>
            </a:pPr>
            <a:r>
              <a:rPr lang="en-US" sz="1800" b="1" kern="50" dirty="0">
                <a:solidFill>
                  <a:srgbClr val="000000"/>
                </a:solidFill>
                <a:effectLst/>
                <a:latin typeface="+mj-lt"/>
                <a:ea typeface="Times New Roman" panose="02020603050405020304" pitchFamily="18" charset="0"/>
                <a:cs typeface="Mangal" panose="02040503050203030202" pitchFamily="18" charset="0"/>
              </a:rPr>
              <a:t>1 - React Native Documentation:</a:t>
            </a:r>
            <a:endParaRPr lang="en-US" sz="1800" dirty="0">
              <a:effectLst/>
              <a:latin typeface="+mj-lt"/>
              <a:ea typeface="Calibri" panose="020F0502020204030204" pitchFamily="34" charset="0"/>
              <a:cs typeface="Mangal" panose="02040503050203030202" pitchFamily="18" charset="0"/>
            </a:endParaRPr>
          </a:p>
          <a:p>
            <a:pPr marL="0" marR="0" indent="457200">
              <a:lnSpc>
                <a:spcPct val="115000"/>
              </a:lnSpc>
              <a:spcBef>
                <a:spcPts val="0"/>
              </a:spcBef>
              <a:spcAft>
                <a:spcPts val="1000"/>
              </a:spcAft>
            </a:pPr>
            <a:r>
              <a:rPr lang="en-US" sz="1800" b="1" u="sng" kern="50" dirty="0">
                <a:solidFill>
                  <a:srgbClr val="0000FF"/>
                </a:solidFill>
                <a:effectLst/>
                <a:latin typeface="+mj-lt"/>
                <a:ea typeface="Times New Roman" panose="02020603050405020304" pitchFamily="18" charset="0"/>
                <a:cs typeface="Mangal" panose="02040503050203030202" pitchFamily="18" charset="0"/>
                <a:hlinkClick r:id="rId2"/>
              </a:rPr>
              <a:t>https://reactnative.dev/</a:t>
            </a:r>
            <a:endParaRPr lang="en-US" sz="1800" dirty="0">
              <a:effectLst/>
              <a:latin typeface="+mj-lt"/>
              <a:ea typeface="Calibri" panose="020F0502020204030204" pitchFamily="34" charset="0"/>
              <a:cs typeface="Mangal" panose="02040503050203030202" pitchFamily="18" charset="0"/>
            </a:endParaRPr>
          </a:p>
          <a:p>
            <a:pPr marL="0" marR="0">
              <a:lnSpc>
                <a:spcPct val="115000"/>
              </a:lnSpc>
              <a:spcBef>
                <a:spcPts val="0"/>
              </a:spcBef>
              <a:spcAft>
                <a:spcPts val="1000"/>
              </a:spcAft>
            </a:pPr>
            <a:r>
              <a:rPr lang="en-US" sz="1800" b="1" kern="50" dirty="0">
                <a:solidFill>
                  <a:srgbClr val="000000"/>
                </a:solidFill>
                <a:effectLst/>
                <a:latin typeface="+mj-lt"/>
                <a:ea typeface="Times New Roman" panose="02020603050405020304" pitchFamily="18" charset="0"/>
                <a:cs typeface="Mangal" panose="02040503050203030202" pitchFamily="18" charset="0"/>
              </a:rPr>
              <a:t>2 </a:t>
            </a:r>
            <a:r>
              <a:rPr lang="en-US" sz="1800" b="1" kern="50" dirty="0">
                <a:solidFill>
                  <a:srgbClr val="000000"/>
                </a:solidFill>
                <a:latin typeface="+mj-lt"/>
                <a:ea typeface="Times New Roman" panose="02020603050405020304" pitchFamily="18" charset="0"/>
                <a:cs typeface="Mangal" panose="02040503050203030202" pitchFamily="18" charset="0"/>
              </a:rPr>
              <a:t>-</a:t>
            </a:r>
            <a:r>
              <a:rPr lang="en-US" sz="1800" b="1" kern="50" dirty="0">
                <a:solidFill>
                  <a:srgbClr val="000000"/>
                </a:solidFill>
                <a:effectLst/>
                <a:latin typeface="+mj-lt"/>
                <a:ea typeface="Times New Roman" panose="02020603050405020304" pitchFamily="18" charset="0"/>
                <a:cs typeface="Mangal" panose="02040503050203030202" pitchFamily="18" charset="0"/>
              </a:rPr>
              <a:t> forums to get help with problems and fixing bugs:</a:t>
            </a:r>
            <a:endParaRPr lang="en-US" sz="1800" dirty="0">
              <a:effectLst/>
              <a:latin typeface="+mj-lt"/>
              <a:ea typeface="Calibri" panose="020F0502020204030204" pitchFamily="34" charset="0"/>
              <a:cs typeface="Mangal" panose="02040503050203030202" pitchFamily="18" charset="0"/>
            </a:endParaRPr>
          </a:p>
          <a:p>
            <a:r>
              <a:rPr lang="en-US" sz="1800" b="1" u="sng" kern="50" dirty="0">
                <a:solidFill>
                  <a:srgbClr val="000000"/>
                </a:solidFill>
                <a:latin typeface="+mj-lt"/>
                <a:ea typeface="Times New Roman" panose="02020603050405020304" pitchFamily="18" charset="0"/>
                <a:cs typeface="Mangal" panose="02040503050203030202" pitchFamily="18" charset="0"/>
                <a:hlinkClick r:id="rId3"/>
              </a:rPr>
              <a:t>        </a:t>
            </a:r>
            <a:r>
              <a:rPr lang="en-US" sz="1800" b="1" u="sng" kern="50" dirty="0">
                <a:solidFill>
                  <a:srgbClr val="0000FF"/>
                </a:solidFill>
                <a:effectLst/>
                <a:latin typeface="+mj-lt"/>
                <a:ea typeface="Times New Roman" panose="02020603050405020304" pitchFamily="18" charset="0"/>
                <a:cs typeface="Mangal" panose="02040503050203030202" pitchFamily="18" charset="0"/>
                <a:hlinkClick r:id="rId3"/>
              </a:rPr>
              <a:t>https://stackoverflow.com/</a:t>
            </a:r>
            <a:endParaRPr lang="en-US" sz="1800" b="1" u="sng" kern="50" dirty="0">
              <a:solidFill>
                <a:srgbClr val="0000FF"/>
              </a:solidFill>
              <a:effectLst/>
              <a:latin typeface="+mj-lt"/>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b="1" kern="50" dirty="0">
                <a:solidFill>
                  <a:srgbClr val="000000"/>
                </a:solidFill>
                <a:effectLst/>
                <a:latin typeface="+mj-lt"/>
                <a:ea typeface="Times New Roman" panose="02020603050405020304" pitchFamily="18" charset="0"/>
                <a:cs typeface="Mangal" panose="02040503050203030202" pitchFamily="18" charset="0"/>
              </a:rPr>
              <a:t>3 - CoinGecko API Documentation:</a:t>
            </a:r>
            <a:endParaRPr lang="en-US" sz="1800" b="1" kern="50" dirty="0">
              <a:solidFill>
                <a:srgbClr val="000000"/>
              </a:solidFill>
              <a:latin typeface="+mj-lt"/>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b="1" kern="50" dirty="0">
                <a:solidFill>
                  <a:srgbClr val="000000"/>
                </a:solidFill>
                <a:effectLst/>
                <a:latin typeface="+mj-lt"/>
                <a:ea typeface="Calibri" panose="020F0502020204030204" pitchFamily="34" charset="0"/>
                <a:cs typeface="Mangal" panose="02040503050203030202" pitchFamily="18" charset="0"/>
              </a:rPr>
              <a:t>       </a:t>
            </a:r>
            <a:r>
              <a:rPr lang="en-US" sz="1800" b="1" kern="50" dirty="0">
                <a:solidFill>
                  <a:srgbClr val="000000"/>
                </a:solidFill>
                <a:effectLst/>
                <a:latin typeface="+mj-lt"/>
                <a:ea typeface="Calibri" panose="020F0502020204030204" pitchFamily="34" charset="0"/>
                <a:cs typeface="Mangal" panose="02040503050203030202" pitchFamily="18" charset="0"/>
                <a:hlinkClick r:id="rId4"/>
              </a:rPr>
              <a:t>https://www.coingecko.com/en/api/documentation</a:t>
            </a:r>
            <a:endParaRPr lang="en-US" sz="1800" b="1" kern="50" dirty="0">
              <a:solidFill>
                <a:srgbClr val="000000"/>
              </a:solidFill>
              <a:effectLst/>
              <a:latin typeface="+mj-lt"/>
              <a:ea typeface="Calibri" panose="020F0502020204030204" pitchFamily="34" charset="0"/>
              <a:cs typeface="Mangal" panose="02040503050203030202" pitchFamily="18" charset="0"/>
            </a:endParaRPr>
          </a:p>
          <a:p>
            <a:r>
              <a:rPr lang="en-US" sz="1800" b="1" kern="50" dirty="0">
                <a:solidFill>
                  <a:srgbClr val="000000"/>
                </a:solidFill>
                <a:effectLst/>
                <a:latin typeface="+mj-lt"/>
                <a:ea typeface="Times New Roman" panose="02020603050405020304" pitchFamily="18" charset="0"/>
                <a:cs typeface="Mangal" panose="02040503050203030202" pitchFamily="18" charset="0"/>
              </a:rPr>
              <a:t>4 – Documentation of External libraries:</a:t>
            </a:r>
          </a:p>
          <a:p>
            <a:r>
              <a:rPr lang="en-US" sz="1800" b="1" kern="50" dirty="0">
                <a:solidFill>
                  <a:srgbClr val="000000"/>
                </a:solidFill>
                <a:latin typeface="+mj-lt"/>
                <a:ea typeface="Times New Roman" panose="02020603050405020304" pitchFamily="18" charset="0"/>
                <a:cs typeface="Mangal" panose="02040503050203030202" pitchFamily="18" charset="0"/>
              </a:rPr>
              <a:t>       </a:t>
            </a:r>
            <a:r>
              <a:rPr lang="en-US" sz="1800" b="1" kern="50" dirty="0">
                <a:solidFill>
                  <a:srgbClr val="000000"/>
                </a:solidFill>
                <a:latin typeface="+mj-lt"/>
                <a:ea typeface="Times New Roman" panose="02020603050405020304" pitchFamily="18" charset="0"/>
                <a:cs typeface="Mangal" panose="02040503050203030202" pitchFamily="18" charset="0"/>
                <a:hlinkClick r:id="rId5"/>
              </a:rPr>
              <a:t>https://www.npmjs.com/package/react-native-axios</a:t>
            </a:r>
            <a:endParaRPr lang="en-US" sz="1800" b="1" kern="50" dirty="0">
              <a:solidFill>
                <a:srgbClr val="000000"/>
              </a:solidFill>
              <a:latin typeface="+mj-lt"/>
              <a:ea typeface="Times New Roman" panose="02020603050405020304" pitchFamily="18" charset="0"/>
              <a:cs typeface="Mangal" panose="02040503050203030202" pitchFamily="18" charset="0"/>
            </a:endParaRPr>
          </a:p>
          <a:p>
            <a:r>
              <a:rPr lang="en-US" sz="1800" b="1" kern="50" dirty="0">
                <a:solidFill>
                  <a:srgbClr val="000000"/>
                </a:solidFill>
                <a:latin typeface="+mj-lt"/>
                <a:ea typeface="Times New Roman" panose="02020603050405020304" pitchFamily="18" charset="0"/>
                <a:cs typeface="Mangal" panose="02040503050203030202" pitchFamily="18" charset="0"/>
              </a:rPr>
              <a:t>       </a:t>
            </a:r>
            <a:r>
              <a:rPr lang="en-US" sz="1800" b="1" kern="50" dirty="0">
                <a:solidFill>
                  <a:srgbClr val="000000"/>
                </a:solidFill>
                <a:latin typeface="+mj-lt"/>
                <a:ea typeface="Times New Roman" panose="02020603050405020304" pitchFamily="18" charset="0"/>
                <a:cs typeface="Mangal" panose="02040503050203030202" pitchFamily="18" charset="0"/>
                <a:hlinkClick r:id="rId6"/>
              </a:rPr>
              <a:t>https://www.npmjs.com/package/react-native-complete-flatlist</a:t>
            </a:r>
            <a:endParaRPr lang="en-US" sz="1800" b="1" kern="50" dirty="0">
              <a:solidFill>
                <a:srgbClr val="000000"/>
              </a:solidFill>
              <a:latin typeface="+mj-lt"/>
              <a:ea typeface="Times New Roman" panose="02020603050405020304" pitchFamily="18" charset="0"/>
              <a:cs typeface="Mangal" panose="02040503050203030202" pitchFamily="18" charset="0"/>
            </a:endParaRPr>
          </a:p>
          <a:p>
            <a:r>
              <a:rPr lang="en-US" sz="1800" b="1" kern="50" dirty="0">
                <a:solidFill>
                  <a:srgbClr val="000000"/>
                </a:solidFill>
                <a:latin typeface="+mj-lt"/>
                <a:ea typeface="Times New Roman" panose="02020603050405020304" pitchFamily="18" charset="0"/>
                <a:cs typeface="Mangal" panose="02040503050203030202" pitchFamily="18" charset="0"/>
              </a:rPr>
              <a:t>       </a:t>
            </a:r>
            <a:r>
              <a:rPr lang="en-US" sz="1800" b="1" kern="50" dirty="0">
                <a:solidFill>
                  <a:srgbClr val="000000"/>
                </a:solidFill>
                <a:latin typeface="+mj-lt"/>
                <a:ea typeface="Times New Roman" panose="02020603050405020304" pitchFamily="18" charset="0"/>
                <a:cs typeface="Mangal" panose="02040503050203030202" pitchFamily="18" charset="0"/>
                <a:hlinkClick r:id="rId7"/>
              </a:rPr>
              <a:t>https://www.npmjs.com/package/react-spring-bottom-sheet</a:t>
            </a:r>
            <a:endParaRPr lang="en-US" sz="1800" b="1" kern="50" dirty="0">
              <a:solidFill>
                <a:srgbClr val="000000"/>
              </a:solidFill>
              <a:latin typeface="+mj-lt"/>
              <a:ea typeface="Times New Roman" panose="02020603050405020304" pitchFamily="18" charset="0"/>
              <a:cs typeface="Mangal" panose="02040503050203030202" pitchFamily="18" charset="0"/>
            </a:endParaRPr>
          </a:p>
          <a:p>
            <a:r>
              <a:rPr lang="en-US" sz="1800" b="1" kern="50" dirty="0">
                <a:solidFill>
                  <a:srgbClr val="000000"/>
                </a:solidFill>
                <a:effectLst/>
                <a:latin typeface="+mj-lt"/>
                <a:ea typeface="Times New Roman" panose="02020603050405020304" pitchFamily="18" charset="0"/>
                <a:cs typeface="Mangal" panose="02040503050203030202" pitchFamily="18" charset="0"/>
              </a:rPr>
              <a:t>       </a:t>
            </a:r>
            <a:r>
              <a:rPr lang="en-US" sz="1800" b="1" kern="50" dirty="0">
                <a:solidFill>
                  <a:srgbClr val="000000"/>
                </a:solidFill>
                <a:effectLst/>
                <a:latin typeface="+mj-lt"/>
                <a:ea typeface="Times New Roman" panose="02020603050405020304" pitchFamily="18" charset="0"/>
                <a:cs typeface="Mangal" panose="02040503050203030202" pitchFamily="18" charset="0"/>
                <a:hlinkClick r:id="rId8"/>
              </a:rPr>
              <a:t>https://github.com/rainbow-me/react-native-animated-charts</a:t>
            </a:r>
            <a:endParaRPr lang="en-US" sz="1800" b="1" kern="50" dirty="0">
              <a:solidFill>
                <a:srgbClr val="000000"/>
              </a:solidFill>
              <a:effectLst/>
              <a:latin typeface="+mj-lt"/>
              <a:ea typeface="Times New Roman" panose="02020603050405020304" pitchFamily="18" charset="0"/>
              <a:cs typeface="Mangal" panose="02040503050203030202" pitchFamily="18" charset="0"/>
            </a:endParaRPr>
          </a:p>
          <a:p>
            <a:endParaRPr lang="en-US" sz="1800" b="1" kern="50" dirty="0">
              <a:solidFill>
                <a:srgbClr val="000000"/>
              </a:solidFill>
              <a:effectLst/>
              <a:latin typeface="+mj-lt"/>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77283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1" y="1676400"/>
            <a:ext cx="8229601" cy="2411103"/>
          </a:xfrm>
        </p:spPr>
        <p:txBody>
          <a:bodyPr>
            <a:normAutofit/>
          </a:bodyPr>
          <a:lstStyle/>
          <a:p>
            <a:pPr algn="ctr"/>
            <a:r>
              <a:rPr lang="en-US" sz="7000" dirty="0">
                <a:solidFill>
                  <a:schemeClr val="accent1">
                    <a:lumMod val="50000"/>
                  </a:schemeClr>
                </a:solidFill>
              </a:rPr>
              <a:t>Thank You</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dirty="0"/>
              <a:t>Index</a:t>
            </a:r>
          </a:p>
        </p:txBody>
      </p:sp>
      <p:sp>
        <p:nvSpPr>
          <p:cNvPr id="4" name="Content Placeholder 13">
            <a:extLst>
              <a:ext uri="{FF2B5EF4-FFF2-40B4-BE49-F238E27FC236}">
                <a16:creationId xmlns:a16="http://schemas.microsoft.com/office/drawing/2014/main" id="{5842E415-F104-4FEF-AE88-EA1040DCCC4D}"/>
              </a:ext>
            </a:extLst>
          </p:cNvPr>
          <p:cNvSpPr>
            <a:spLocks noGrp="1"/>
          </p:cNvSpPr>
          <p:nvPr>
            <p:ph idx="1"/>
          </p:nvPr>
        </p:nvSpPr>
        <p:spPr>
          <a:xfrm>
            <a:off x="1522413" y="1981200"/>
            <a:ext cx="9829799" cy="4187825"/>
          </a:xfrm>
        </p:spPr>
        <p:txBody>
          <a:bodyPr>
            <a:normAutofit/>
          </a:bodyPr>
          <a:lstStyle/>
          <a:p>
            <a:pPr>
              <a:lnSpc>
                <a:spcPct val="120000"/>
              </a:lnSpc>
              <a:spcBef>
                <a:spcPts val="600"/>
              </a:spcBef>
            </a:pPr>
            <a:r>
              <a:rPr lang="en-US" dirty="0">
                <a:latin typeface="Times New Roman" panose="02020603050405020304" pitchFamily="18" charset="0"/>
                <a:cs typeface="Times New Roman" panose="02020603050405020304" pitchFamily="18" charset="0"/>
              </a:rPr>
              <a:t>Introduction</a:t>
            </a:r>
          </a:p>
          <a:p>
            <a:pPr>
              <a:lnSpc>
                <a:spcPct val="120000"/>
              </a:lnSpc>
              <a:spcBef>
                <a:spcPts val="600"/>
              </a:spcBef>
            </a:pPr>
            <a:r>
              <a:rPr lang="en-US" dirty="0">
                <a:latin typeface="Times New Roman" panose="02020603050405020304" pitchFamily="18" charset="0"/>
                <a:cs typeface="Times New Roman" panose="02020603050405020304" pitchFamily="18" charset="0"/>
              </a:rPr>
              <a:t>Objectives</a:t>
            </a:r>
          </a:p>
          <a:p>
            <a:pPr>
              <a:lnSpc>
                <a:spcPct val="100000"/>
              </a:lnSpc>
              <a:spcBef>
                <a:spcPts val="600"/>
              </a:spcBef>
            </a:pPr>
            <a:r>
              <a:rPr lang="en-US" dirty="0">
                <a:latin typeface="Times New Roman" panose="02020603050405020304" pitchFamily="18" charset="0"/>
                <a:cs typeface="Times New Roman" panose="02020603050405020304" pitchFamily="18" charset="0"/>
              </a:rPr>
              <a:t>Design Details</a:t>
            </a:r>
          </a:p>
          <a:p>
            <a:pPr>
              <a:lnSpc>
                <a:spcPct val="120000"/>
              </a:lnSpc>
              <a:spcBef>
                <a:spcPts val="600"/>
              </a:spcBef>
            </a:pPr>
            <a:r>
              <a:rPr lang="en-US" dirty="0">
                <a:latin typeface="Times New Roman" panose="02020603050405020304" pitchFamily="18" charset="0"/>
                <a:cs typeface="Times New Roman" panose="02020603050405020304" pitchFamily="18" charset="0"/>
              </a:rPr>
              <a:t>Flowchart</a:t>
            </a:r>
          </a:p>
          <a:p>
            <a:pPr>
              <a:lnSpc>
                <a:spcPct val="120000"/>
              </a:lnSpc>
              <a:spcBef>
                <a:spcPts val="600"/>
              </a:spcBef>
            </a:pPr>
            <a:r>
              <a:rPr lang="en-US" dirty="0">
                <a:latin typeface="Times New Roman" panose="02020603050405020304" pitchFamily="18" charset="0"/>
                <a:cs typeface="Times New Roman" panose="02020603050405020304" pitchFamily="18" charset="0"/>
              </a:rPr>
              <a:t>External Libraries</a:t>
            </a:r>
          </a:p>
          <a:p>
            <a:pPr>
              <a:lnSpc>
                <a:spcPct val="120000"/>
              </a:lnSpc>
              <a:spcBef>
                <a:spcPts val="600"/>
              </a:spcBef>
            </a:pPr>
            <a:r>
              <a:rPr lang="en-US" dirty="0">
                <a:latin typeface="Times New Roman" panose="02020603050405020304" pitchFamily="18" charset="0"/>
                <a:cs typeface="Times New Roman" panose="02020603050405020304" pitchFamily="18" charset="0"/>
              </a:rPr>
              <a:t>API – CoinGecko</a:t>
            </a:r>
          </a:p>
          <a:p>
            <a:pPr>
              <a:lnSpc>
                <a:spcPct val="120000"/>
              </a:lnSpc>
              <a:spcBef>
                <a:spcPts val="600"/>
              </a:spcBef>
            </a:pPr>
            <a:r>
              <a:rPr lang="en-US" dirty="0">
                <a:latin typeface="Times New Roman" panose="02020603050405020304" pitchFamily="18" charset="0"/>
                <a:cs typeface="Times New Roman" panose="02020603050405020304" pitchFamily="18" charset="0"/>
              </a:rPr>
              <a:t>Result</a:t>
            </a:r>
          </a:p>
          <a:p>
            <a:pPr>
              <a:lnSpc>
                <a:spcPct val="120000"/>
              </a:lnSpc>
              <a:spcBef>
                <a:spcPts val="600"/>
              </a:spcBef>
            </a:pPr>
            <a:r>
              <a:rPr lang="en-US" dirty="0">
                <a:latin typeface="Times New Roman" panose="02020603050405020304" pitchFamily="18" charset="0"/>
                <a:cs typeface="Times New Roman" panose="02020603050405020304" pitchFamily="18" charset="0"/>
              </a:rPr>
              <a:t>Conclusion</a:t>
            </a:r>
          </a:p>
          <a:p>
            <a:pPr>
              <a:lnSpc>
                <a:spcPct val="120000"/>
              </a:lnSpc>
              <a:spcBef>
                <a:spcPts val="60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a:t>
            </a:r>
          </a:p>
        </p:txBody>
      </p:sp>
      <p:sp>
        <p:nvSpPr>
          <p:cNvPr id="14" name="Content Placeholder 13"/>
          <p:cNvSpPr>
            <a:spLocks noGrp="1"/>
          </p:cNvSpPr>
          <p:nvPr>
            <p:ph idx="1"/>
          </p:nvPr>
        </p:nvSpPr>
        <p:spPr/>
        <p:txBody>
          <a:bodyPr/>
          <a:lstStyle/>
          <a:p>
            <a:pPr>
              <a:lnSpc>
                <a:spcPct val="150000"/>
              </a:lnSpc>
            </a:pPr>
            <a:r>
              <a:rPr lang="en-US" b="0" i="0" dirty="0">
                <a:effectLst/>
                <a:latin typeface="Times New Roman" panose="02020603050405020304" pitchFamily="18" charset="0"/>
                <a:cs typeface="Times New Roman" panose="02020603050405020304" pitchFamily="18" charset="0"/>
              </a:rPr>
              <a:t>Cryptocurrency nowadays is in most demand and many people are investing in these currencies to get high returns. </a:t>
            </a:r>
          </a:p>
          <a:p>
            <a:pPr>
              <a:lnSpc>
                <a:spcPct val="150000"/>
              </a:lnSpc>
            </a:pPr>
            <a:r>
              <a:rPr lang="en-US" b="0" i="0" dirty="0">
                <a:effectLst/>
                <a:latin typeface="Times New Roman" panose="02020603050405020304" pitchFamily="18" charset="0"/>
                <a:cs typeface="Times New Roman" panose="02020603050405020304" pitchFamily="18" charset="0"/>
              </a:rPr>
              <a:t>Many websites and applications provide us information about the rates of different cryptocurrencies available in the Crypto Market.</a:t>
            </a:r>
          </a:p>
          <a:p>
            <a:pPr>
              <a:lnSpc>
                <a:spcPct val="150000"/>
              </a:lnSpc>
            </a:pPr>
            <a:r>
              <a:rPr lang="en-US" b="0" i="0" dirty="0">
                <a:effectLst/>
                <a:latin typeface="Times New Roman" panose="02020603050405020304" pitchFamily="18" charset="0"/>
                <a:cs typeface="Times New Roman" panose="02020603050405020304" pitchFamily="18" charset="0"/>
              </a:rPr>
              <a:t>We will be building a simple application in which we will be displaying the rates of different cryptocurrencies.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52719"/>
            <a:ext cx="9829798" cy="1219200"/>
          </a:xfrm>
        </p:spPr>
        <p:txBody>
          <a:bodyPr/>
          <a:lstStyle/>
          <a:p>
            <a:r>
              <a:rPr lang="en-US" dirty="0"/>
              <a:t>Objectives:</a:t>
            </a:r>
          </a:p>
        </p:txBody>
      </p:sp>
      <p:sp>
        <p:nvSpPr>
          <p:cNvPr id="6" name="TextBox 5">
            <a:extLst>
              <a:ext uri="{FF2B5EF4-FFF2-40B4-BE49-F238E27FC236}">
                <a16:creationId xmlns:a16="http://schemas.microsoft.com/office/drawing/2014/main" id="{4C39E473-9900-4450-AEE8-9F53902A132E}"/>
              </a:ext>
            </a:extLst>
          </p:cNvPr>
          <p:cNvSpPr txBox="1"/>
          <p:nvPr/>
        </p:nvSpPr>
        <p:spPr>
          <a:xfrm>
            <a:off x="1540878" y="2057400"/>
            <a:ext cx="9220200" cy="3744615"/>
          </a:xfrm>
          <a:prstGeom prst="rect">
            <a:avLst/>
          </a:prstGeom>
          <a:noFill/>
        </p:spPr>
        <p:txBody>
          <a:bodyPr wrap="square" rtlCol="0">
            <a:spAutoFit/>
          </a:bodyPr>
          <a:lstStyle/>
          <a:p>
            <a:pPr marL="0" marR="0" indent="180340" algn="just">
              <a:lnSpc>
                <a:spcPct val="150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1. To inform user about current price of the crypto currency in INR.</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457200" marR="0" indent="-276860" algn="just">
              <a:lnSpc>
                <a:spcPct val="150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 To provide price chart of that crypto currency of past 7 days for better      understanding of market conditions.</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indent="180340" algn="just">
              <a:lnSpc>
                <a:spcPct val="150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3. Making monitoring multiple crypto currencies at once easy.</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0" marR="0" indent="180340" algn="just">
              <a:lnSpc>
                <a:spcPct val="150000"/>
              </a:lnSpc>
              <a:spcBef>
                <a:spcPts val="0"/>
              </a:spcBef>
              <a:spcAft>
                <a:spcPts val="1000"/>
              </a:spcAft>
            </a:pPr>
            <a:r>
              <a:rPr lang="en-US" sz="24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4. To make the application’s UI user friendly and appealing to use.</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endParaRPr lang="en-US" sz="2400" dirty="0"/>
          </a:p>
        </p:txBody>
      </p:sp>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Flowchart:</a:t>
            </a:r>
          </a:p>
        </p:txBody>
      </p:sp>
      <p:sp>
        <p:nvSpPr>
          <p:cNvPr id="7" name="Picture Placeholder 6">
            <a:extLst>
              <a:ext uri="{FF2B5EF4-FFF2-40B4-BE49-F238E27FC236}">
                <a16:creationId xmlns:a16="http://schemas.microsoft.com/office/drawing/2014/main" id="{9D5AD594-812C-4738-A02C-09A5B6A2DA2F}"/>
              </a:ext>
            </a:extLst>
          </p:cNvPr>
          <p:cNvSpPr>
            <a:spLocks noGrp="1"/>
          </p:cNvSpPr>
          <p:nvPr>
            <p:ph type="pic" idx="1"/>
          </p:nvPr>
        </p:nvSpPr>
        <p:spPr/>
      </p:sp>
      <p:pic>
        <p:nvPicPr>
          <p:cNvPr id="8" name="Picture Placeholder 1">
            <a:extLst>
              <a:ext uri="{FF2B5EF4-FFF2-40B4-BE49-F238E27FC236}">
                <a16:creationId xmlns:a16="http://schemas.microsoft.com/office/drawing/2014/main" id="{82B8DAAB-4B8E-4213-9F48-6475133F9853}"/>
              </a:ext>
            </a:extLst>
          </p:cNvPr>
          <p:cNvPicPr>
            <a:picLocks noChangeAspect="1"/>
          </p:cNvPicPr>
          <p:nvPr/>
        </p:nvPicPr>
        <p:blipFill rotWithShape="1">
          <a:blip r:embed="rId2"/>
          <a:srcRect t="-9497" b="-9497"/>
          <a:stretch/>
        </p:blipFill>
        <p:spPr>
          <a:xfrm>
            <a:off x="6010917" y="-50118"/>
            <a:ext cx="6211134" cy="6908118"/>
          </a:xfrm>
          <a:prstGeom prst="rect">
            <a:avLst/>
          </a:prstGeom>
          <a:solidFill>
            <a:schemeClr val="bg2"/>
          </a:solidFill>
          <a:effectLst>
            <a:outerShdw blurRad="152400" dist="50800" dir="10800000" algn="r" rotWithShape="0">
              <a:prstClr val="black">
                <a:alpha val="25000"/>
              </a:prstClr>
            </a:outerShdw>
          </a:effectLst>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kern="1200" baseline="0" dirty="0">
                <a:solidFill>
                  <a:srgbClr val="986F07"/>
                </a:solidFill>
                <a:effectLst/>
                <a:latin typeface="Cambria" panose="02040503050406030204" pitchFamily="18" charset="0"/>
                <a:ea typeface="+mj-ea"/>
                <a:cs typeface="+mj-cs"/>
              </a:rPr>
              <a:t>Design Details:</a:t>
            </a:r>
            <a:endParaRPr lang="en-US" dirty="0"/>
          </a:p>
        </p:txBody>
      </p:sp>
      <p:sp>
        <p:nvSpPr>
          <p:cNvPr id="7" name="Text Placeholder 6"/>
          <p:cNvSpPr>
            <a:spLocks noGrp="1"/>
          </p:cNvSpPr>
          <p:nvPr>
            <p:ph type="body" idx="1"/>
          </p:nvPr>
        </p:nvSpPr>
        <p:spPr>
          <a:xfrm>
            <a:off x="1674812" y="1841678"/>
            <a:ext cx="3350094" cy="4635321"/>
          </a:xfrm>
        </p:spPr>
        <p:txBody>
          <a:bodyPr/>
          <a:lstStyle/>
          <a:p>
            <a:r>
              <a:rPr lang="en-US" dirty="0"/>
              <a:t>Figma is a vector graphics editor and primarily web-based prototyping tool.</a:t>
            </a:r>
          </a:p>
          <a:p>
            <a:endParaRPr lang="en-US" dirty="0"/>
          </a:p>
          <a:p>
            <a:r>
              <a:rPr lang="en-US" dirty="0"/>
              <a:t>Figma is a powerful design tool that helps you to create prototype of websites, applications, logos.</a:t>
            </a:r>
          </a:p>
        </p:txBody>
      </p:sp>
      <p:pic>
        <p:nvPicPr>
          <p:cNvPr id="4" name="Picture 3">
            <a:extLst>
              <a:ext uri="{FF2B5EF4-FFF2-40B4-BE49-F238E27FC236}">
                <a16:creationId xmlns:a16="http://schemas.microsoft.com/office/drawing/2014/main" id="{C99E0FC9-AE3C-417E-A790-2E0FEA3D0B53}"/>
              </a:ext>
            </a:extLst>
          </p:cNvPr>
          <p:cNvPicPr>
            <a:picLocks noChangeAspect="1"/>
          </p:cNvPicPr>
          <p:nvPr/>
        </p:nvPicPr>
        <p:blipFill>
          <a:blip r:embed="rId2"/>
          <a:stretch>
            <a:fillRect/>
          </a:stretch>
        </p:blipFill>
        <p:spPr>
          <a:xfrm>
            <a:off x="5386635" y="381000"/>
            <a:ext cx="6259200" cy="6096000"/>
          </a:xfrm>
          <a:prstGeom prst="rect">
            <a:avLst/>
          </a:prstGeom>
        </p:spPr>
      </p:pic>
      <p:pic>
        <p:nvPicPr>
          <p:cNvPr id="6" name="Picture 5">
            <a:extLst>
              <a:ext uri="{FF2B5EF4-FFF2-40B4-BE49-F238E27FC236}">
                <a16:creationId xmlns:a16="http://schemas.microsoft.com/office/drawing/2014/main" id="{7D219327-52A5-4983-A171-9DF08BAC59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4780" y="5143101"/>
            <a:ext cx="736866" cy="1105299"/>
          </a:xfrm>
          <a:prstGeom prst="rect">
            <a:avLst/>
          </a:prstGeom>
        </p:spPr>
      </p:pic>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7" name="Text Placeholder 6"/>
          <p:cNvSpPr>
            <a:spLocks noGrp="1"/>
          </p:cNvSpPr>
          <p:nvPr>
            <p:ph type="body" idx="1"/>
          </p:nvPr>
        </p:nvSpPr>
        <p:spPr>
          <a:xfrm>
            <a:off x="1524836" y="2590800"/>
            <a:ext cx="6553199" cy="2819400"/>
          </a:xfrm>
        </p:spPr>
        <p:txBody>
          <a:bodyPr/>
          <a:lstStyle/>
          <a:p>
            <a:pPr marL="400050" marR="0" indent="-285750" algn="just">
              <a:lnSpc>
                <a:spcPct val="150000"/>
              </a:lnSpc>
              <a:spcBef>
                <a:spcPts val="10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 HARDWARE REQUIREMENTS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RAM: 4 GB</a:t>
            </a:r>
            <a:endPar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Storage: 16 GB</a:t>
            </a:r>
            <a:endPar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Processor: any ARM based dual core processor or above</a:t>
            </a:r>
            <a:endPar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00050" marR="0" indent="-285750" algn="just">
              <a:lnSpc>
                <a:spcPct val="150000"/>
              </a:lnSpc>
              <a:spcBef>
                <a:spcPts val="100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SOFTWARE REQUIREMENTS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Android 9 or above Operating System </a:t>
            </a:r>
            <a:endPar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Expo Go application</a:t>
            </a:r>
            <a:endPar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92227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0CC2-BE27-41FB-95F6-4CCBAA2FA910}"/>
              </a:ext>
            </a:extLst>
          </p:cNvPr>
          <p:cNvSpPr>
            <a:spLocks noGrp="1"/>
          </p:cNvSpPr>
          <p:nvPr>
            <p:ph type="title"/>
          </p:nvPr>
        </p:nvSpPr>
        <p:spPr>
          <a:xfrm>
            <a:off x="1522412" y="381000"/>
            <a:ext cx="9829798" cy="1219200"/>
          </a:xfrm>
        </p:spPr>
        <p:txBody>
          <a:bodyPr/>
          <a:lstStyle/>
          <a:p>
            <a:r>
              <a:rPr lang="en-IN" dirty="0"/>
              <a:t>External Libraries:</a:t>
            </a:r>
          </a:p>
        </p:txBody>
      </p:sp>
      <p:sp>
        <p:nvSpPr>
          <p:cNvPr id="3" name="Text Placeholder 2">
            <a:extLst>
              <a:ext uri="{FF2B5EF4-FFF2-40B4-BE49-F238E27FC236}">
                <a16:creationId xmlns:a16="http://schemas.microsoft.com/office/drawing/2014/main" id="{AC21667C-895C-48E9-8661-A42DDD95784A}"/>
              </a:ext>
            </a:extLst>
          </p:cNvPr>
          <p:cNvSpPr>
            <a:spLocks noGrp="1"/>
          </p:cNvSpPr>
          <p:nvPr>
            <p:ph type="body" idx="1"/>
          </p:nvPr>
        </p:nvSpPr>
        <p:spPr>
          <a:xfrm>
            <a:off x="1522412" y="1805189"/>
            <a:ext cx="9829798" cy="4648200"/>
          </a:xfrm>
        </p:spPr>
        <p:txBody>
          <a:bodyPr/>
          <a:lstStyle/>
          <a:p>
            <a:r>
              <a:rPr lang="en-IN" b="1" dirty="0"/>
              <a:t>Flatlist</a:t>
            </a:r>
            <a:r>
              <a:rPr lang="en-IN" dirty="0"/>
              <a:t> - </a:t>
            </a:r>
            <a:r>
              <a:rPr lang="en-US" dirty="0"/>
              <a:t>Extended version of react native flat list with many built in function such as search, pull to refresh, no data available message if empty row</a:t>
            </a:r>
            <a:endParaRPr lang="en-IN" dirty="0"/>
          </a:p>
          <a:p>
            <a:endParaRPr lang="en-IN" dirty="0"/>
          </a:p>
          <a:p>
            <a:r>
              <a:rPr lang="en-IN" b="1" dirty="0"/>
              <a:t>Bottom sheet </a:t>
            </a:r>
            <a:r>
              <a:rPr lang="en-IN" dirty="0"/>
              <a:t>- </a:t>
            </a:r>
            <a:r>
              <a:rPr lang="en-US" dirty="0"/>
              <a:t>Overlay Modal that displays content from the bottom of the screen.</a:t>
            </a:r>
            <a:endParaRPr lang="en-IN" dirty="0"/>
          </a:p>
          <a:p>
            <a:endParaRPr lang="en-IN" dirty="0"/>
          </a:p>
          <a:p>
            <a:r>
              <a:rPr lang="en-IN" b="1" dirty="0"/>
              <a:t>React native animated charts </a:t>
            </a:r>
            <a:r>
              <a:rPr lang="en-IN" dirty="0"/>
              <a:t>- </a:t>
            </a:r>
            <a:r>
              <a:rPr lang="en-US" dirty="0"/>
              <a:t>The main assumptions of the library were to create smooth transitions between subsequent data sets. </a:t>
            </a:r>
            <a:endParaRPr lang="en-IN" dirty="0"/>
          </a:p>
          <a:p>
            <a:endParaRPr lang="en-IN" dirty="0"/>
          </a:p>
          <a:p>
            <a:r>
              <a:rPr lang="en-IN" b="1" dirty="0"/>
              <a:t>Axios</a:t>
            </a:r>
            <a:r>
              <a:rPr lang="en-IN" dirty="0"/>
              <a:t> - </a:t>
            </a:r>
            <a:r>
              <a:rPr lang="en-US" dirty="0"/>
              <a:t>Axios is a JavaScript library used to make HTTP requests and it supports the Promise API that is native to JS. You can make any HTTP calls using Axios in React Native. Axios provides you the facility to call GET, POST, PUT, PATCH, and DELETE requests.</a:t>
            </a:r>
            <a:endParaRPr lang="en-IN" dirty="0"/>
          </a:p>
        </p:txBody>
      </p:sp>
    </p:spTree>
    <p:extLst>
      <p:ext uri="{BB962C8B-B14F-4D97-AF65-F5344CB8AC3E}">
        <p14:creationId xmlns:p14="http://schemas.microsoft.com/office/powerpoint/2010/main" val="129021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44C-1568-4840-94EC-749A850DD907}"/>
              </a:ext>
            </a:extLst>
          </p:cNvPr>
          <p:cNvSpPr>
            <a:spLocks noGrp="1"/>
          </p:cNvSpPr>
          <p:nvPr>
            <p:ph type="title"/>
          </p:nvPr>
        </p:nvSpPr>
        <p:spPr/>
        <p:txBody>
          <a:bodyPr/>
          <a:lstStyle/>
          <a:p>
            <a:r>
              <a:rPr lang="en-IN" dirty="0"/>
              <a:t>API - </a:t>
            </a:r>
            <a:r>
              <a:rPr lang="en-IN" dirty="0" err="1"/>
              <a:t>CoinGecko</a:t>
            </a:r>
            <a:endParaRPr lang="en-IN" dirty="0"/>
          </a:p>
        </p:txBody>
      </p:sp>
      <p:sp>
        <p:nvSpPr>
          <p:cNvPr id="3" name="Text Placeholder 2">
            <a:extLst>
              <a:ext uri="{FF2B5EF4-FFF2-40B4-BE49-F238E27FC236}">
                <a16:creationId xmlns:a16="http://schemas.microsoft.com/office/drawing/2014/main" id="{41DB2EB0-7D06-42FF-A7B1-566809D1D2A1}"/>
              </a:ext>
            </a:extLst>
          </p:cNvPr>
          <p:cNvSpPr>
            <a:spLocks noGrp="1"/>
          </p:cNvSpPr>
          <p:nvPr>
            <p:ph type="body" idx="1"/>
          </p:nvPr>
        </p:nvSpPr>
        <p:spPr>
          <a:xfrm>
            <a:off x="1522412" y="1828800"/>
            <a:ext cx="9829797" cy="4495800"/>
          </a:xfrm>
        </p:spPr>
        <p:txBody>
          <a:bodyPr/>
          <a:lstStyle/>
          <a:p>
            <a:r>
              <a:rPr lang="en-US" dirty="0"/>
              <a:t>The CoinGecko API provides fundamental analysis of the digital currency market and allows us to retrieve cryptocurrency data such as price, volume, market cap, and exchange data using code.</a:t>
            </a:r>
          </a:p>
          <a:p>
            <a:endParaRPr lang="en-US" dirty="0"/>
          </a:p>
          <a:p>
            <a:r>
              <a:rPr lang="en-IN" dirty="0"/>
              <a:t>It have open source code where you can see the working of the API.</a:t>
            </a:r>
          </a:p>
          <a:p>
            <a:endParaRPr lang="en-IN" dirty="0"/>
          </a:p>
          <a:p>
            <a:r>
              <a:rPr lang="en-IN" dirty="0"/>
              <a:t>Its verry reliable with verry low downtime.</a:t>
            </a:r>
          </a:p>
        </p:txBody>
      </p:sp>
    </p:spTree>
    <p:extLst>
      <p:ext uri="{BB962C8B-B14F-4D97-AF65-F5344CB8AC3E}">
        <p14:creationId xmlns:p14="http://schemas.microsoft.com/office/powerpoint/2010/main" val="103828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1153</TotalTime>
  <Words>643</Words>
  <Application>Microsoft Office PowerPoint</Application>
  <PresentationFormat>Custom</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Cambria</vt:lpstr>
      <vt:lpstr>Times New Roman</vt:lpstr>
      <vt:lpstr>Currency Symbols 16x9</vt:lpstr>
      <vt:lpstr>Crypto Price Tracker</vt:lpstr>
      <vt:lpstr>Index</vt:lpstr>
      <vt:lpstr>Introduction: </vt:lpstr>
      <vt:lpstr>Objectives:</vt:lpstr>
      <vt:lpstr>Flowchart:</vt:lpstr>
      <vt:lpstr>Design Details:</vt:lpstr>
      <vt:lpstr>System specifications:</vt:lpstr>
      <vt:lpstr>External Libraries:</vt:lpstr>
      <vt:lpstr>API - CoinGecko</vt:lpstr>
      <vt:lpstr>Result: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Currency</dc:title>
  <dc:creator>Kanchan Mengune</dc:creator>
  <cp:lastModifiedBy>Shubham Arutwar</cp:lastModifiedBy>
  <cp:revision>15</cp:revision>
  <dcterms:created xsi:type="dcterms:W3CDTF">2022-04-20T14:56:57Z</dcterms:created>
  <dcterms:modified xsi:type="dcterms:W3CDTF">2022-05-04T05:35:39Z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