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626" r:id="rId3"/>
    <p:sldId id="620" r:id="rId4"/>
    <p:sldId id="621" r:id="rId5"/>
    <p:sldId id="622" r:id="rId6"/>
    <p:sldId id="623" r:id="rId7"/>
    <p:sldId id="624" r:id="rId8"/>
    <p:sldId id="616" r:id="rId9"/>
    <p:sldId id="639" r:id="rId10"/>
    <p:sldId id="641" r:id="rId11"/>
    <p:sldId id="398" r:id="rId12"/>
    <p:sldId id="399" r:id="rId13"/>
    <p:sldId id="514" r:id="rId14"/>
    <p:sldId id="511" r:id="rId15"/>
    <p:sldId id="645" r:id="rId16"/>
    <p:sldId id="625" r:id="rId17"/>
    <p:sldId id="651" r:id="rId18"/>
    <p:sldId id="652" r:id="rId19"/>
    <p:sldId id="644" r:id="rId20"/>
    <p:sldId id="597" r:id="rId21"/>
    <p:sldId id="650" r:id="rId22"/>
    <p:sldId id="631" r:id="rId23"/>
    <p:sldId id="681" r:id="rId24"/>
    <p:sldId id="6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9599E9"/>
    <a:srgbClr val="99FF66"/>
    <a:srgbClr val="005696"/>
    <a:srgbClr val="DEF8FE"/>
    <a:srgbClr val="CCECFF"/>
    <a:srgbClr val="0084D6"/>
    <a:srgbClr val="003399"/>
    <a:srgbClr val="23468D"/>
    <a:srgbClr val="0029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7152" autoAdjust="0"/>
  </p:normalViewPr>
  <p:slideViewPr>
    <p:cSldViewPr snapToGrid="0" snapToObjects="1">
      <p:cViewPr>
        <p:scale>
          <a:sx n="87" d="100"/>
          <a:sy n="87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36E00-E566-4DFE-8C66-4311301659AE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DFB88-0147-4B72-BB79-24E864156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99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DFB88-0147-4B72-BB79-24E8641569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9B1AF5-C210-4C6E-A648-63FCAE57FB02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E0F795-7AB7-4861-B770-BB97D68CAABB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Gaussian Filtering</a:t>
            </a:r>
          </a:p>
          <a:p>
            <a:r>
              <a:rPr lang="en-US" dirty="0"/>
              <a:t>Standard Deviation The Standard deviation of the Gaussian function plays an important role in its </a:t>
            </a:r>
            <a:r>
              <a:rPr lang="en-US" dirty="0" err="1"/>
              <a:t>behaviour</a:t>
            </a:r>
            <a:r>
              <a:rPr lang="en-US" dirty="0"/>
              <a:t>. The values located between +/- σ account for 68% of the set, while two standard deviations from the mean (blue and brown) account for 95%, and three standard deviations (blue, brown and green) account for 99.7%. account for 99.7%.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DFB88-0147-4B72-BB79-24E8641569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9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filter mask</a:t>
            </a:r>
          </a:p>
          <a:p>
            <a:r>
              <a:rPr lang="en-US" dirty="0"/>
              <a:t>1  4  7   4  1</a:t>
            </a:r>
          </a:p>
          <a:p>
            <a:r>
              <a:rPr lang="en-US" dirty="0"/>
              <a:t>4 16 26 16 4</a:t>
            </a:r>
          </a:p>
          <a:p>
            <a:r>
              <a:rPr lang="en-US" dirty="0"/>
              <a:t>7 26 41 26 7</a:t>
            </a:r>
          </a:p>
          <a:p>
            <a:r>
              <a:rPr lang="en-US" dirty="0"/>
              <a:t>4 16 26 16 4</a:t>
            </a:r>
          </a:p>
          <a:p>
            <a:r>
              <a:rPr lang="en-US" dirty="0"/>
              <a:t>1  4  7   4  1</a:t>
            </a:r>
          </a:p>
          <a:p>
            <a:endParaRPr lang="en-US" dirty="0"/>
          </a:p>
          <a:p>
            <a:r>
              <a:rPr lang="en-US" dirty="0"/>
              <a:t>0.00	0.01	0.03	0.01	0.00</a:t>
            </a:r>
          </a:p>
          <a:p>
            <a:r>
              <a:rPr lang="en-US" dirty="0"/>
              <a:t>0.01  	0.06	0.10	0.06	0.01</a:t>
            </a:r>
          </a:p>
          <a:p>
            <a:r>
              <a:rPr lang="en-US" dirty="0"/>
              <a:t>0.03	0.10	0.15 	0.10	0.03</a:t>
            </a:r>
          </a:p>
          <a:p>
            <a:r>
              <a:rPr lang="en-US" dirty="0"/>
              <a:t>0.01	0.06	0.10	0.06	0.01</a:t>
            </a:r>
          </a:p>
          <a:p>
            <a:r>
              <a:rPr lang="en-US" dirty="0"/>
              <a:t>0.00	0.01	0.03  	0.01	0.00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DFB88-0147-4B72-BB79-24E8641569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31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DFB88-0147-4B72-BB79-24E8641569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22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804986" indent="-309610">
              <a:defRPr sz="1500">
                <a:solidFill>
                  <a:schemeClr val="tx1"/>
                </a:solidFill>
                <a:latin typeface="Arial" pitchFamily="34" charset="0"/>
              </a:defRPr>
            </a:lvl2pPr>
            <a:lvl3pPr marL="1238441" indent="-247688">
              <a:defRPr sz="1500">
                <a:solidFill>
                  <a:schemeClr val="tx1"/>
                </a:solidFill>
                <a:latin typeface="Arial" pitchFamily="34" charset="0"/>
              </a:defRPr>
            </a:lvl3pPr>
            <a:lvl4pPr marL="1733817" indent="-247688">
              <a:defRPr sz="1500">
                <a:solidFill>
                  <a:schemeClr val="tx1"/>
                </a:solidFill>
                <a:latin typeface="Arial" pitchFamily="34" charset="0"/>
              </a:defRPr>
            </a:lvl4pPr>
            <a:lvl5pPr marL="2229193" indent="-247688">
              <a:defRPr sz="1500">
                <a:solidFill>
                  <a:schemeClr val="tx1"/>
                </a:solidFill>
                <a:latin typeface="Arial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2806600-D08B-4FAB-A2EF-65B766854F5E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charset="0"/>
              </a:defRPr>
            </a:lvl1pPr>
            <a:lvl2pPr marL="804986" indent="-30961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238441" indent="-247688">
              <a:defRPr sz="1500">
                <a:solidFill>
                  <a:schemeClr val="tx1"/>
                </a:solidFill>
                <a:latin typeface="Arial" charset="0"/>
              </a:defRPr>
            </a:lvl3pPr>
            <a:lvl4pPr marL="1733817" indent="-247688">
              <a:defRPr sz="1500">
                <a:solidFill>
                  <a:schemeClr val="tx1"/>
                </a:solidFill>
                <a:latin typeface="Arial" charset="0"/>
              </a:defRPr>
            </a:lvl4pPr>
            <a:lvl5pPr marL="2229193" indent="-247688">
              <a:defRPr sz="1500"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3614E1-B4F0-4432-B6FF-A74F589E4CAE}" type="slidenum">
              <a:rPr lang="en-US" sz="1300"/>
              <a:pPr/>
              <a:t>21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06" y="1371600"/>
            <a:ext cx="7234518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506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85900"/>
            <a:ext cx="7543800" cy="4673600"/>
          </a:xfr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q"/>
              <a:defRPr sz="1800"/>
            </a:lvl1pPr>
            <a:lvl2pPr marL="457200" indent="-228600">
              <a:buFont typeface="Wingdings" pitchFamily="2" charset="2"/>
              <a:buChar char="v"/>
              <a:defRPr sz="1600"/>
            </a:lvl2pPr>
            <a:lvl3pPr marL="730250" indent="-273050">
              <a:buFont typeface="Wingdings" pitchFamily="2" charset="2"/>
              <a:buChar char="Ø"/>
              <a:defRPr sz="1400"/>
            </a:lvl3pPr>
            <a:lvl4pPr marL="1004888" indent="-265113">
              <a:buFont typeface="Wingdings" pitchFamily="2" charset="2"/>
              <a:buChar char="ü"/>
              <a:defRPr sz="1400"/>
            </a:lvl4pPr>
            <a:lvl5pPr marL="1187450" indent="-219075"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Prof </a:t>
            </a:r>
            <a:r>
              <a:rPr lang="en-US" dirty="0" err="1"/>
              <a:t>Arbind</a:t>
            </a:r>
            <a:r>
              <a:rPr lang="en-US" dirty="0"/>
              <a:t> Kumar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12" y="1432052"/>
            <a:ext cx="3806688" cy="4718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012" y="1432052"/>
            <a:ext cx="3835400" cy="4718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F945-40AD-43E2-8064-ED3BC96EB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3252"/>
            <a:ext cx="9144000" cy="6858000"/>
            <a:chOff x="0" y="13252"/>
            <a:chExt cx="9144000" cy="6858000"/>
          </a:xfrm>
        </p:grpSpPr>
        <p:pic>
          <p:nvPicPr>
            <p:cNvPr id="9" name="Picture 2" descr="C:\Documents and Settings\ADMIN\Desktop\Courses Offered.jpg"/>
            <p:cNvPicPr>
              <a:picLocks noChangeAspect="1" noChangeArrowheads="1"/>
            </p:cNvPicPr>
            <p:nvPr userDrawn="1"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3252"/>
              <a:ext cx="9144000" cy="6858000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2083" y="5453708"/>
              <a:ext cx="147637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Group 11"/>
            <p:cNvGrpSpPr/>
            <p:nvPr userDrawn="1"/>
          </p:nvGrpSpPr>
          <p:grpSpPr>
            <a:xfrm>
              <a:off x="1401" y="5849469"/>
              <a:ext cx="1032925" cy="994889"/>
              <a:chOff x="152400" y="3563079"/>
              <a:chExt cx="1461247" cy="146124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80405" y="3710996"/>
                <a:ext cx="1223682" cy="11784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3" descr="G:\Research Presentation\college-logo-57963367be7608298070bfe6612a5e34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52400" y="3563079"/>
                <a:ext cx="1461247" cy="1461247"/>
              </a:xfrm>
              <a:prstGeom prst="rect">
                <a:avLst/>
              </a:prstGeom>
              <a:noFill/>
              <a:ln cmpd="dbl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bevel/>
              </a:ln>
            </p:spPr>
          </p:pic>
        </p:grpSp>
      </p:grp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49386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543800" cy="454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49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3912" y="6566629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5712" y="6566629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Prof </a:t>
            </a:r>
            <a:r>
              <a:rPr lang="en-US" dirty="0" err="1"/>
              <a:t>Arbind</a:t>
            </a:r>
            <a:r>
              <a:rPr lang="en-US" dirty="0"/>
              <a:t> Kumar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6712" y="6566629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DF66E7-FEB5-5E46-8147-97971BADA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78087" y="92765"/>
            <a:ext cx="54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Computer</a:t>
            </a:r>
            <a:r>
              <a:rPr lang="en-US" baseline="0" dirty="0">
                <a:solidFill>
                  <a:schemeClr val="bg1"/>
                </a:solidFill>
              </a:rPr>
              <a:t> Science </a:t>
            </a:r>
            <a:r>
              <a:rPr lang="en-US" baseline="0" dirty="0" err="1">
                <a:solidFill>
                  <a:schemeClr val="bg1"/>
                </a:solidFill>
              </a:rPr>
              <a:t>Dept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2730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Ø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319088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219075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218" y="1270508"/>
            <a:ext cx="6999407" cy="2063692"/>
          </a:xfrm>
        </p:spPr>
        <p:txBody>
          <a:bodyPr anchor="t" anchorCtr="0"/>
          <a:lstStyle/>
          <a:p>
            <a:pPr algn="ctr"/>
            <a:r>
              <a:rPr lang="en-US" sz="3000" dirty="0">
                <a:latin typeface="Cambria"/>
                <a:cs typeface="Cambria"/>
              </a:rPr>
              <a:t>Digital Image processing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25" y="5266234"/>
            <a:ext cx="3129265" cy="837795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Prof </a:t>
            </a:r>
            <a:r>
              <a:rPr lang="en-US" dirty="0" err="1">
                <a:solidFill>
                  <a:schemeClr val="tx1"/>
                </a:solidFill>
              </a:rPr>
              <a:t>Arbind</a:t>
            </a:r>
            <a:r>
              <a:rPr lang="en-US" dirty="0">
                <a:solidFill>
                  <a:schemeClr val="tx1"/>
                </a:solidFill>
              </a:rPr>
              <a:t> Kumar Gupta</a:t>
            </a:r>
          </a:p>
        </p:txBody>
      </p:sp>
    </p:spTree>
    <p:extLst>
      <p:ext uri="{BB962C8B-B14F-4D97-AF65-F5344CB8AC3E}">
        <p14:creationId xmlns:p14="http://schemas.microsoft.com/office/powerpoint/2010/main" xmlns="" val="180846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Normalized Histogram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12037" cy="4114800"/>
          </a:xfrm>
        </p:spPr>
        <p:txBody>
          <a:bodyPr/>
          <a:lstStyle/>
          <a:p>
            <a:pPr algn="just" eaLnBrk="1" hangingPunct="1"/>
            <a:r>
              <a:rPr lang="en-US" sz="2000" dirty="0"/>
              <a:t>Histogram hist for an image </a:t>
            </a:r>
            <a:r>
              <a:rPr lang="en-US" sz="2000" dirty="0" err="1"/>
              <a:t>im</a:t>
            </a:r>
            <a:r>
              <a:rPr lang="en-US" sz="2000" dirty="0"/>
              <a:t> is calculated as</a:t>
            </a:r>
          </a:p>
          <a:p>
            <a:pPr algn="just" eaLnBrk="1" hangingPunct="1"/>
            <a:r>
              <a:rPr lang="en-US" sz="2000" dirty="0"/>
              <a:t>hist = </a:t>
            </a:r>
            <a:r>
              <a:rPr lang="en-US" sz="2000" dirty="0" err="1"/>
              <a:t>np.zeros</a:t>
            </a:r>
            <a:r>
              <a:rPr lang="en-US" sz="2000" dirty="0"/>
              <a:t>((H, W))</a:t>
            </a:r>
          </a:p>
          <a:p>
            <a:pPr algn="just" eaLnBrk="1" hangingPunct="1"/>
            <a:r>
              <a:rPr lang="en-US" sz="2000" dirty="0"/>
              <a:t>for r in range(H):	# where H is number of rows</a:t>
            </a:r>
          </a:p>
          <a:p>
            <a:pPr lvl="1" algn="just"/>
            <a:r>
              <a:rPr lang="en-US" sz="1800" dirty="0"/>
              <a:t>for c in range (W)	# where W is number of </a:t>
            </a:r>
            <a:r>
              <a:rPr lang="en-US" sz="1800" dirty="0" err="1"/>
              <a:t>colums</a:t>
            </a:r>
            <a:endParaRPr lang="en-US" sz="1800" dirty="0"/>
          </a:p>
          <a:p>
            <a:pPr lvl="2" algn="just"/>
            <a:r>
              <a:rPr lang="en-US" sz="1600" dirty="0"/>
              <a:t>hist [</a:t>
            </a:r>
          </a:p>
          <a:p>
            <a:pPr lvl="2" algn="just"/>
            <a:endParaRPr lang="en-US" sz="1600" dirty="0"/>
          </a:p>
          <a:p>
            <a:pPr lvl="2" algn="just"/>
            <a:endParaRPr lang="en-US" sz="1600" dirty="0"/>
          </a:p>
          <a:p>
            <a:pPr lvl="2" algn="just"/>
            <a:endParaRPr lang="en-US" sz="1600" dirty="0"/>
          </a:p>
          <a:p>
            <a:pPr lvl="2" algn="just"/>
            <a:endParaRPr lang="en-US" sz="1600" dirty="0"/>
          </a:p>
          <a:p>
            <a:pPr algn="just" eaLnBrk="1" hangingPunct="1"/>
            <a:r>
              <a:rPr lang="en-US" sz="2000" dirty="0"/>
              <a:t>Normalized histogram is the histogram in which the number of pixels for each intensity level is divided by the total no. of pixels in the image.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aphicFrame>
        <p:nvGraphicFramePr>
          <p:cNvPr id="120836" name="Object 0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020643" y="3983703"/>
          <a:ext cx="7267575" cy="693737"/>
        </p:xfrm>
        <a:graphic>
          <a:graphicData uri="http://schemas.openxmlformats.org/presentationml/2006/ole">
            <p:oleObj spid="_x0000_s82948" name="Equation" r:id="rId4" imgW="40640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653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5ECF0D09-6B45-4A08-BE96-2DA33308C903}" type="slidenum">
              <a:rPr lang="en-US" sz="1200" b="0" smtClean="0"/>
              <a:pPr eaLnBrk="1" hangingPunct="1"/>
              <a:t>11</a:t>
            </a:fld>
            <a:endParaRPr lang="en-US" sz="1200" b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Correlation Using a Mask or Template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025525" y="3652838"/>
            <a:ext cx="7661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/>
              <a:t>For each pixel in the input image, the mask is conceptually placed on top of the image with its origin lying on that pixel.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/>
              <a:t>The values of each input image pixel under the mask are multiplied by the values of the corresponding mask weights.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/>
              <a:t>The results are summed together to yield a single output value that is placed in the output image at the location of the pixel being processed on the input.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59025" y="1303338"/>
            <a:ext cx="4275138" cy="2114550"/>
            <a:chOff x="1486" y="821"/>
            <a:chExt cx="2693" cy="133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86" y="821"/>
              <a:ext cx="2693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" y="821"/>
              <a:ext cx="2699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3959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04B90ACC-F27D-43D7-BEE1-B98EB1D0AB0A}" type="slidenum">
              <a:rPr lang="en-US" sz="1200" b="0" smtClean="0"/>
              <a:pPr eaLnBrk="1" hangingPunct="1"/>
              <a:t>12</a:t>
            </a:fld>
            <a:endParaRPr lang="en-US" sz="1200" b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0"/>
              <a:t>Example for Masking / Neighborhood Averaging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24"/>
          <a:stretch>
            <a:fillRect/>
          </a:stretch>
        </p:blipFill>
        <p:spPr bwMode="auto">
          <a:xfrm>
            <a:off x="1331913" y="1700213"/>
            <a:ext cx="2305050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43"/>
          <a:stretch>
            <a:fillRect/>
          </a:stretch>
        </p:blipFill>
        <p:spPr bwMode="auto">
          <a:xfrm>
            <a:off x="5435600" y="1700213"/>
            <a:ext cx="2390775" cy="331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280" name="Text Box 5"/>
          <p:cNvSpPr txBox="1">
            <a:spLocks noChangeArrowheads="1"/>
          </p:cNvSpPr>
          <p:nvPr/>
        </p:nvSpPr>
        <p:spPr bwMode="auto">
          <a:xfrm>
            <a:off x="1547813" y="5157788"/>
            <a:ext cx="1873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600" b="0"/>
              <a:t>Original Image</a:t>
            </a:r>
          </a:p>
        </p:txBody>
      </p:sp>
      <p:sp>
        <p:nvSpPr>
          <p:cNvPr id="54281" name="Text Box 6"/>
          <p:cNvSpPr txBox="1">
            <a:spLocks noChangeArrowheads="1"/>
          </p:cNvSpPr>
          <p:nvPr/>
        </p:nvSpPr>
        <p:spPr bwMode="auto">
          <a:xfrm>
            <a:off x="5508625" y="5084763"/>
            <a:ext cx="2735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600" b="0"/>
              <a:t>Neighborhood Averaged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29159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and Smoothening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7100" y="1416189"/>
            <a:ext cx="4718957" cy="18350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Image averaging </a:t>
            </a:r>
            <a:r>
              <a:rPr lang="en-US" dirty="0"/>
              <a:t>- If m(x, y) is all 1 then the convolution results in averaging of an image.</a:t>
            </a:r>
          </a:p>
          <a:p>
            <a:pPr lvl="1"/>
            <a:r>
              <a:rPr lang="en-US" dirty="0"/>
              <a:t>It is useful in reducing noise but makes the image blurred</a:t>
            </a:r>
          </a:p>
          <a:p>
            <a:pPr lvl="1"/>
            <a:r>
              <a:rPr lang="en-US" dirty="0"/>
              <a:t>The mask h can be of any size, bigger the mask, more is the blurring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6176785" y="1167588"/>
            <a:ext cx="2274887" cy="2413000"/>
            <a:chOff x="1975" y="2464"/>
            <a:chExt cx="1433" cy="1520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975" y="2464"/>
              <a:ext cx="1433" cy="1136"/>
              <a:chOff x="3799" y="2064"/>
              <a:chExt cx="1433" cy="1136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>
                <a:off x="4080" y="2064"/>
                <a:ext cx="1152" cy="1136"/>
                <a:chOff x="144" y="144"/>
                <a:chExt cx="1152" cy="1136"/>
              </a:xfrm>
            </p:grpSpPr>
            <p:sp>
              <p:nvSpPr>
                <p:cNvPr id="25" name="Rectangle 6"/>
                <p:cNvSpPr>
                  <a:spLocks noChangeArrowheads="1"/>
                </p:cNvSpPr>
                <p:nvPr/>
              </p:nvSpPr>
              <p:spPr bwMode="auto">
                <a:xfrm>
                  <a:off x="912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6" name="Rectangle 7"/>
                <p:cNvSpPr>
                  <a:spLocks noChangeArrowheads="1"/>
                </p:cNvSpPr>
                <p:nvPr/>
              </p:nvSpPr>
              <p:spPr bwMode="auto">
                <a:xfrm>
                  <a:off x="528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7" name="Rectangle 8"/>
                <p:cNvSpPr>
                  <a:spLocks noChangeArrowheads="1"/>
                </p:cNvSpPr>
                <p:nvPr/>
              </p:nvSpPr>
              <p:spPr bwMode="auto">
                <a:xfrm>
                  <a:off x="144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8" name="Rectangle 9"/>
                <p:cNvSpPr>
                  <a:spLocks noChangeArrowheads="1"/>
                </p:cNvSpPr>
                <p:nvPr/>
              </p:nvSpPr>
              <p:spPr bwMode="auto">
                <a:xfrm>
                  <a:off x="912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29" name="Rectangle 10"/>
                <p:cNvSpPr>
                  <a:spLocks noChangeArrowheads="1"/>
                </p:cNvSpPr>
                <p:nvPr/>
              </p:nvSpPr>
              <p:spPr bwMode="auto">
                <a:xfrm>
                  <a:off x="528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0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2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2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3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prstClr val="black"/>
                      </a:solidFill>
                      <a:latin typeface="Calibri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34" name="Line 15"/>
                <p:cNvSpPr>
                  <a:spLocks noChangeShapeType="1"/>
                </p:cNvSpPr>
                <p:nvPr/>
              </p:nvSpPr>
              <p:spPr bwMode="auto">
                <a:xfrm>
                  <a:off x="144" y="144"/>
                  <a:ext cx="115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5" name="Line 16"/>
                <p:cNvSpPr>
                  <a:spLocks noChangeShapeType="1"/>
                </p:cNvSpPr>
                <p:nvPr/>
              </p:nvSpPr>
              <p:spPr bwMode="auto">
                <a:xfrm>
                  <a:off x="144" y="523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6" name="Line 17"/>
                <p:cNvSpPr>
                  <a:spLocks noChangeShapeType="1"/>
                </p:cNvSpPr>
                <p:nvPr/>
              </p:nvSpPr>
              <p:spPr bwMode="auto">
                <a:xfrm>
                  <a:off x="144" y="901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" name="Line 18"/>
                <p:cNvSpPr>
                  <a:spLocks noChangeShapeType="1"/>
                </p:cNvSpPr>
                <p:nvPr/>
              </p:nvSpPr>
              <p:spPr bwMode="auto">
                <a:xfrm>
                  <a:off x="144" y="1280"/>
                  <a:ext cx="115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8" name="Line 19"/>
                <p:cNvSpPr>
                  <a:spLocks noChangeShapeType="1"/>
                </p:cNvSpPr>
                <p:nvPr/>
              </p:nvSpPr>
              <p:spPr bwMode="auto">
                <a:xfrm>
                  <a:off x="144" y="144"/>
                  <a:ext cx="0" cy="113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9" name="Line 20"/>
                <p:cNvSpPr>
                  <a:spLocks noChangeShapeType="1"/>
                </p:cNvSpPr>
                <p:nvPr/>
              </p:nvSpPr>
              <p:spPr bwMode="auto">
                <a:xfrm>
                  <a:off x="528" y="144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" name="Line 21"/>
                <p:cNvSpPr>
                  <a:spLocks noChangeShapeType="1"/>
                </p:cNvSpPr>
                <p:nvPr/>
              </p:nvSpPr>
              <p:spPr bwMode="auto">
                <a:xfrm>
                  <a:off x="912" y="144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1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144"/>
                  <a:ext cx="0" cy="113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 anchor="ctr" anchorCtr="1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pic>
            <p:nvPicPr>
              <p:cNvPr id="24" name="Picture 23" descr="txp_fig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" y="2352"/>
                <a:ext cx="192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2352" y="3696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>
                  <a:solidFill>
                    <a:prstClr val="black"/>
                  </a:solidFill>
                  <a:cs typeface="Arial" charset="0"/>
                </a:rPr>
                <a:t>“</a:t>
              </a:r>
              <a:r>
                <a:rPr lang="en-US">
                  <a:solidFill>
                    <a:prstClr val="black"/>
                  </a:solidFill>
                  <a:cs typeface="Arial" charset="0"/>
                </a:rPr>
                <a:t>box filter</a:t>
              </a:r>
              <a:r>
                <a:rPr lang="ja-JP" altLang="en-US">
                  <a:solidFill>
                    <a:prstClr val="black"/>
                  </a:solidFill>
                  <a:cs typeface="Arial" charset="0"/>
                </a:rPr>
                <a:t>”</a:t>
              </a: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6322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3525" y="3632200"/>
            <a:ext cx="1857375" cy="1866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460947" y="5545801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" charset="0"/>
                <a:cs typeface="Arial" charset="0"/>
              </a:rPr>
              <a:t>Original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6810822" y="5468244"/>
            <a:ext cx="1655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" charset="0"/>
                <a:cs typeface="Arial" charset="0"/>
              </a:rPr>
              <a:t>Blur (with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" charset="0"/>
                <a:cs typeface="Arial" charset="0"/>
              </a:rPr>
              <a:t>box filter)</a:t>
            </a:r>
          </a:p>
        </p:txBody>
      </p:sp>
    </p:spTree>
    <p:extLst>
      <p:ext uri="{BB962C8B-B14F-4D97-AF65-F5344CB8AC3E}">
        <p14:creationId xmlns:p14="http://schemas.microsoft.com/office/powerpoint/2010/main" xmlns="" val="23259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and Smoothening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7100" y="1261426"/>
            <a:ext cx="4718957" cy="4673600"/>
          </a:xfrm>
        </p:spPr>
        <p:txBody>
          <a:bodyPr/>
          <a:lstStyle/>
          <a:p>
            <a:r>
              <a:rPr lang="en-US" b="1" dirty="0"/>
              <a:t>Smoothening </a:t>
            </a:r>
            <a:r>
              <a:rPr lang="en-US" dirty="0"/>
              <a:t>- If the mask is a non-uniform mask (like a </a:t>
            </a:r>
            <a:r>
              <a:rPr lang="en-US" dirty="0" err="1"/>
              <a:t>centre</a:t>
            </a:r>
            <a:r>
              <a:rPr lang="en-US" dirty="0"/>
              <a:t> weighted or a Gaussian filter) then it becomes smoothening.</a:t>
            </a:r>
          </a:p>
          <a:p>
            <a:pPr lvl="1"/>
            <a:r>
              <a:rPr lang="en-US" dirty="0"/>
              <a:t>It is a low pass filter</a:t>
            </a:r>
          </a:p>
          <a:p>
            <a:pPr lvl="1"/>
            <a:r>
              <a:rPr lang="en-US" dirty="0"/>
              <a:t>Reduces noise and eliminates small details</a:t>
            </a:r>
          </a:p>
          <a:p>
            <a:pPr lvl="1"/>
            <a:r>
              <a:rPr lang="en-US" dirty="0"/>
              <a:t>Smoothening effect is better than averaging due to Gaussian distribution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125028" y="2155376"/>
          <a:ext cx="2819400" cy="2081213"/>
        </p:xfrm>
        <a:graphic>
          <a:graphicData uri="http://schemas.openxmlformats.org/presentationml/2006/ole">
            <p:oleObj spid="_x0000_s83972" r:id="rId4" imgW="5276850" imgH="3895725" progId="MSGraph.Chart.8">
              <p:embed/>
            </p:oleObj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940072" y="5765749"/>
            <a:ext cx="2107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baseline="0" dirty="0"/>
              <a:t>Original with noise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838464" y="5751235"/>
            <a:ext cx="173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baseline="0" dirty="0"/>
              <a:t>Filtered , </a:t>
            </a:r>
            <a:r>
              <a:rPr lang="el-GR" sz="1600" baseline="0" dirty="0"/>
              <a:t>σ=1.5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579898" y="5751235"/>
            <a:ext cx="157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baseline="0" dirty="0"/>
              <a:t>Filtered, </a:t>
            </a:r>
            <a:r>
              <a:rPr lang="el-GR" sz="1600" baseline="0" dirty="0"/>
              <a:t>σ=</a:t>
            </a:r>
            <a:r>
              <a:rPr lang="en-US" sz="1600" baseline="0" dirty="0"/>
              <a:t>3.0</a:t>
            </a:r>
            <a:endParaRPr lang="el-GR" sz="1600" baseline="0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9466" y="4071258"/>
            <a:ext cx="1669140" cy="166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512" y="4071258"/>
            <a:ext cx="1669140" cy="166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9898" y="4090308"/>
            <a:ext cx="1626704" cy="162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134037" y="1447800"/>
            <a:ext cx="2518426" cy="721723"/>
            <a:chOff x="5894098" y="1447800"/>
            <a:chExt cx="2518426" cy="721723"/>
          </a:xfrm>
        </p:grpSpPr>
        <p:pic>
          <p:nvPicPr>
            <p:cNvPr id="56326" name="Picture 6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01" b="58329"/>
            <a:stretch/>
          </p:blipFill>
          <p:spPr bwMode="auto">
            <a:xfrm>
              <a:off x="6579897" y="1447800"/>
              <a:ext cx="1832627" cy="721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098" y="1521823"/>
              <a:ext cx="68580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4157585" y="2133600"/>
            <a:ext cx="1743075" cy="158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25028" y="1106129"/>
            <a:ext cx="2819400" cy="38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Gaussian smoothening</a:t>
            </a:r>
          </a:p>
        </p:txBody>
      </p:sp>
    </p:spTree>
    <p:extLst>
      <p:ext uri="{BB962C8B-B14F-4D97-AF65-F5344CB8AC3E}">
        <p14:creationId xmlns:p14="http://schemas.microsoft.com/office/powerpoint/2010/main" xmlns="" val="39541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7CAF3-0A6E-4A4D-8EA0-EC07AA96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824286"/>
            <a:ext cx="7543800" cy="990600"/>
          </a:xfrm>
        </p:spPr>
        <p:txBody>
          <a:bodyPr/>
          <a:lstStyle/>
          <a:p>
            <a:pPr algn="ctr"/>
            <a:r>
              <a:rPr lang="en-IN" dirty="0"/>
              <a:t>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EB5B2-FC03-4F69-A6A0-7DC1574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7F46C-7D34-4E4F-83DF-C5CAD17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7EF09C-1BA8-4075-AD0D-A5802B97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51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>
            <a:extLst>
              <a:ext uri="{FF2B5EF4-FFF2-40B4-BE49-F238E27FC236}">
                <a16:creationId xmlns:a16="http://schemas.microsoft.com/office/drawing/2014/main" xmlns="" id="{44DAB001-6C54-4912-814A-AF0AF234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4506" y="3288734"/>
            <a:ext cx="5614987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39" name="Picture 3">
            <a:extLst>
              <a:ext uri="{FF2B5EF4-FFF2-40B4-BE49-F238E27FC236}">
                <a16:creationId xmlns:a16="http://schemas.microsoft.com/office/drawing/2014/main" xmlns="" id="{3B4097C8-63D0-449C-B75C-CA994A7F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46020"/>
            <a:ext cx="7787821" cy="81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ABE67AE8-0B74-4126-8831-6A264667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0800"/>
            <a:ext cx="3536950" cy="366713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>
                <a:solidFill>
                  <a:srgbClr val="FF0000"/>
                </a:solidFill>
                <a:latin typeface="Book Antiqua" panose="02040602050305030304" pitchFamily="18" charset="0"/>
              </a:rPr>
              <a:t>Digital Image Processing, 3rd ed.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33E7FA6E-68AC-417F-BCAB-4615FCD2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630238"/>
            <a:ext cx="21320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900">
                <a:latin typeface="Verdana" panose="020B0604030504040204" pitchFamily="34" charset="0"/>
              </a:rPr>
              <a:t>www.ImageProcessingPlace.com</a:t>
            </a:r>
          </a:p>
        </p:txBody>
      </p:sp>
      <p:pic>
        <p:nvPicPr>
          <p:cNvPr id="6" name="Picture 8" descr="DIP3E_book_cover">
            <a:extLst>
              <a:ext uri="{FF2B5EF4-FFF2-40B4-BE49-F238E27FC236}">
                <a16:creationId xmlns:a16="http://schemas.microsoft.com/office/drawing/2014/main" xmlns="" id="{66979DD4-8342-4AFF-B31B-D81CDB3B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" y="0"/>
            <a:ext cx="126206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93EFA4CF-F19B-4038-AD9F-55A1A45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398463"/>
            <a:ext cx="1666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latin typeface="Book Antiqua" panose="02040602050305030304" pitchFamily="18" charset="0"/>
              </a:rPr>
              <a:t>Gonzalez &amp; Woods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EC9DE5B-3651-4568-8BB0-064D918AC2B5}"/>
              </a:ext>
            </a:extLst>
          </p:cNvPr>
          <p:cNvSpPr txBox="1">
            <a:spLocks/>
          </p:cNvSpPr>
          <p:nvPr/>
        </p:nvSpPr>
        <p:spPr>
          <a:xfrm>
            <a:off x="914400" y="449386"/>
            <a:ext cx="7543800" cy="6609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Thresholding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3E5B3-AC18-4EDF-8EF8-547E0911158E}"/>
              </a:ext>
            </a:extLst>
          </p:cNvPr>
          <p:cNvSpPr txBox="1"/>
          <p:nvPr/>
        </p:nvSpPr>
        <p:spPr>
          <a:xfrm>
            <a:off x="914400" y="1262741"/>
            <a:ext cx="7434943" cy="135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Consider the fingerprint image that we want to process for matching. It will be required to separate the ridges from the background for feature extraction. </a:t>
            </a:r>
          </a:p>
          <a:p>
            <a:r>
              <a:rPr lang="en-IN" dirty="0"/>
              <a:t>This can be done by thresholding the image into two regions.</a:t>
            </a:r>
          </a:p>
          <a:p>
            <a:r>
              <a:rPr lang="en-IN" dirty="0"/>
              <a:t>A simple thresholded image g(x, y) is defined as </a:t>
            </a:r>
          </a:p>
          <a:p>
            <a:r>
              <a:rPr lang="en-IN" dirty="0"/>
              <a:t>		g(x, y) = 1 if  f(x, y) &gt; T		   denoting foreground object       </a:t>
            </a:r>
            <a:br>
              <a:rPr lang="en-IN" dirty="0"/>
            </a:br>
            <a:r>
              <a:rPr lang="en-IN" dirty="0"/>
              <a:t>				0 if f(x, y) &lt;= T		 denoting background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5133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C9088-0E05-49BC-B430-ACEFE658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9386"/>
            <a:ext cx="7543800" cy="990600"/>
          </a:xfrm>
        </p:spPr>
        <p:txBody>
          <a:bodyPr/>
          <a:lstStyle/>
          <a:p>
            <a:r>
              <a:rPr lang="en-IN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F9A888-DB6B-499E-9DDD-FF5C9734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25" y="1485899"/>
            <a:ext cx="7619238" cy="2215243"/>
          </a:xfrm>
        </p:spPr>
        <p:txBody>
          <a:bodyPr>
            <a:normAutofit/>
          </a:bodyPr>
          <a:lstStyle/>
          <a:p>
            <a:r>
              <a:rPr lang="en-IN" sz="1600" dirty="0"/>
              <a:t>Thresholding is a common technique for separating foreground object (one or more) from background so that further processing can be done.</a:t>
            </a:r>
          </a:p>
          <a:p>
            <a:r>
              <a:rPr lang="en-IN" sz="1600" dirty="0"/>
              <a:t>One simple way is to select a threshold T such that any point for which f(x, y) &gt; T is an object point, and background point otherwise.</a:t>
            </a:r>
          </a:p>
          <a:p>
            <a:r>
              <a:rPr lang="en-IN" sz="1600" dirty="0"/>
              <a:t>Thresholding can be defined as an operation that involves test against a function T = T(x, y, p(x, y), f(x, y))</a:t>
            </a:r>
            <a:br>
              <a:rPr lang="en-IN" sz="1600" dirty="0"/>
            </a:br>
            <a:r>
              <a:rPr lang="en-IN" sz="1600" dirty="0"/>
              <a:t>     where f(</a:t>
            </a:r>
            <a:r>
              <a:rPr lang="en-IN" sz="1600" dirty="0" err="1"/>
              <a:t>x,y</a:t>
            </a:r>
            <a:r>
              <a:rPr lang="en-IN" sz="1600" dirty="0"/>
              <a:t>) is the </a:t>
            </a:r>
            <a:r>
              <a:rPr lang="en-IN" sz="1600" dirty="0" err="1"/>
              <a:t>gray</a:t>
            </a:r>
            <a:r>
              <a:rPr lang="en-IN" sz="1600" dirty="0"/>
              <a:t> level intensity of a point (x, y) and p(x, y) is some  </a:t>
            </a:r>
            <a:br>
              <a:rPr lang="en-IN" sz="1600" dirty="0"/>
            </a:br>
            <a:r>
              <a:rPr lang="en-IN" sz="1600" dirty="0"/>
              <a:t>     local property of this point.</a:t>
            </a:r>
          </a:p>
          <a:p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B0DD8C-1DD7-4A32-A198-B490C40D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559FB-844E-43FE-8362-8614ACE4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1B7BF-62AA-47BF-BC67-D192DDC5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E6CDC1-8890-49A9-BED3-6A1C634D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32" y="3563341"/>
            <a:ext cx="1598528" cy="25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0B384F-A99D-4115-8E51-20EE117F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21" y="3545446"/>
            <a:ext cx="1573422" cy="26028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3AE4A21-BEA7-4F7D-8F22-955E9F0B4EC8}"/>
              </a:ext>
            </a:extLst>
          </p:cNvPr>
          <p:cNvSpPr txBox="1">
            <a:spLocks/>
          </p:cNvSpPr>
          <p:nvPr/>
        </p:nvSpPr>
        <p:spPr>
          <a:xfrm>
            <a:off x="941639" y="3886312"/>
            <a:ext cx="3985057" cy="2076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2730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2651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2190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when T depends only on f(x, y) then it is called </a:t>
            </a:r>
            <a:r>
              <a:rPr lang="en-IN" b="1" dirty="0"/>
              <a:t>global thresholding</a:t>
            </a:r>
            <a:r>
              <a:rPr lang="en-IN" dirty="0"/>
              <a:t>.</a:t>
            </a:r>
          </a:p>
          <a:p>
            <a:r>
              <a:rPr lang="en-IN" dirty="0"/>
              <a:t>If it also depends on p(x, y) then it is called </a:t>
            </a:r>
            <a:r>
              <a:rPr lang="en-IN" b="1" dirty="0"/>
              <a:t>local thresholding</a:t>
            </a:r>
            <a:r>
              <a:rPr lang="en-IN" dirty="0"/>
              <a:t>.</a:t>
            </a:r>
          </a:p>
          <a:p>
            <a:r>
              <a:rPr lang="en-IN" dirty="0"/>
              <a:t>If T also depends on the coordinates </a:t>
            </a:r>
            <a:br>
              <a:rPr lang="en-IN" dirty="0"/>
            </a:br>
            <a:r>
              <a:rPr lang="en-IN" dirty="0"/>
              <a:t>(x, y) then it is called </a:t>
            </a:r>
            <a:r>
              <a:rPr lang="en-IN" b="1" dirty="0"/>
              <a:t>dynamic or adaptive </a:t>
            </a:r>
            <a:r>
              <a:rPr lang="en-IN" b="1" dirty="0" err="1"/>
              <a:t>thresolding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35865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>
            <a:extLst>
              <a:ext uri="{FF2B5EF4-FFF2-40B4-BE49-F238E27FC236}">
                <a16:creationId xmlns:a16="http://schemas.microsoft.com/office/drawing/2014/main" xmlns="" id="{64178AF4-60B8-4107-B0A7-C6E546DA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1782" y="1149804"/>
            <a:ext cx="4570413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1" name="Picture 3">
            <a:extLst>
              <a:ext uri="{FF2B5EF4-FFF2-40B4-BE49-F238E27FC236}">
                <a16:creationId xmlns:a16="http://schemas.microsoft.com/office/drawing/2014/main" xmlns="" id="{C8374378-A95C-4E39-AE8E-108A8AD0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789692"/>
            <a:ext cx="2466975" cy="32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CFAB2090-12B5-4A68-8A6B-398F473B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0800"/>
            <a:ext cx="3536950" cy="366713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>
                <a:solidFill>
                  <a:srgbClr val="FF0000"/>
                </a:solidFill>
                <a:latin typeface="Book Antiqua" panose="02040602050305030304" pitchFamily="18" charset="0"/>
              </a:rPr>
              <a:t>Digital Image Processing, 3rd ed.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8FAAED07-B3EF-41C8-9AE5-36183558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630238"/>
            <a:ext cx="21320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900">
                <a:latin typeface="Verdana" panose="020B0604030504040204" pitchFamily="34" charset="0"/>
              </a:rPr>
              <a:t>www.ImageProcessingPlace.com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xmlns="" id="{204BAB74-B0E1-4FA6-8952-C696AB52D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7" name="Picture 8" descr="DIP3E_book_cover">
            <a:extLst>
              <a:ext uri="{FF2B5EF4-FFF2-40B4-BE49-F238E27FC236}">
                <a16:creationId xmlns:a16="http://schemas.microsoft.com/office/drawing/2014/main" xmlns="" id="{43D60BF0-0C80-4D51-9E60-E972E0A3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" y="0"/>
            <a:ext cx="126206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EA13BC16-2DE5-4B01-B3FF-3761AB8D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398463"/>
            <a:ext cx="1666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latin typeface="Book Antiqua" panose="02040602050305030304" pitchFamily="18" charset="0"/>
              </a:rPr>
              <a:t>Gonzalez &amp; Woods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148BF0-B38B-4688-AC2B-05E324250DB2}"/>
              </a:ext>
            </a:extLst>
          </p:cNvPr>
          <p:cNvSpPr txBox="1"/>
          <p:nvPr/>
        </p:nvSpPr>
        <p:spPr>
          <a:xfrm>
            <a:off x="947214" y="1159555"/>
            <a:ext cx="3602858" cy="5001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b="1" dirty="0"/>
              <a:t>Basic Global thresholding – </a:t>
            </a:r>
            <a:r>
              <a:rPr lang="en-IN" dirty="0"/>
              <a:t>Partition the histogram into two by using an initial estimate of threshold T</a:t>
            </a:r>
          </a:p>
          <a:p>
            <a:r>
              <a:rPr lang="en-IN" dirty="0"/>
              <a:t>Scan the image pixel by pixel to map them into foreground or  background pixels.</a:t>
            </a:r>
          </a:p>
          <a:p>
            <a:r>
              <a:rPr lang="en-IN" dirty="0"/>
              <a:t>Compute the average intensity of foreground and background pixel as </a:t>
            </a:r>
            <a:r>
              <a:rPr lang="el-GR" dirty="0"/>
              <a:t>μ</a:t>
            </a:r>
            <a:r>
              <a:rPr lang="en-IN" baseline="-25000" dirty="0"/>
              <a:t>f</a:t>
            </a:r>
            <a:r>
              <a:rPr lang="en-IN" dirty="0"/>
              <a:t> and </a:t>
            </a:r>
            <a:r>
              <a:rPr lang="el-GR" dirty="0"/>
              <a:t>μ</a:t>
            </a:r>
            <a:r>
              <a:rPr lang="en-IN" baseline="-25000" dirty="0"/>
              <a:t>b</a:t>
            </a:r>
            <a:r>
              <a:rPr lang="en-IN" dirty="0"/>
              <a:t>.</a:t>
            </a:r>
          </a:p>
          <a:p>
            <a:r>
              <a:rPr lang="en-IN" dirty="0"/>
              <a:t>Compute the new threshold T as (</a:t>
            </a:r>
            <a:r>
              <a:rPr lang="el-GR" dirty="0"/>
              <a:t>μ</a:t>
            </a:r>
            <a:r>
              <a:rPr lang="en-IN" baseline="-25000" dirty="0"/>
              <a:t>f</a:t>
            </a:r>
            <a:r>
              <a:rPr lang="en-IN" dirty="0"/>
              <a:t> + </a:t>
            </a:r>
            <a:r>
              <a:rPr lang="el-GR" dirty="0"/>
              <a:t>μ</a:t>
            </a:r>
            <a:r>
              <a:rPr lang="en-IN" baseline="-25000" dirty="0"/>
              <a:t>b</a:t>
            </a:r>
            <a:r>
              <a:rPr lang="en-IN" dirty="0"/>
              <a:t>) / 2.</a:t>
            </a:r>
          </a:p>
          <a:p>
            <a:r>
              <a:rPr lang="en-IN" dirty="0"/>
              <a:t>Do it iteratively till T converges</a:t>
            </a:r>
          </a:p>
          <a:p>
            <a:endParaRPr lang="en-IN" b="1" dirty="0"/>
          </a:p>
          <a:p>
            <a:r>
              <a:rPr lang="en-IN" b="1" dirty="0"/>
              <a:t>Multilevel global thresholding</a:t>
            </a:r>
          </a:p>
          <a:p>
            <a:r>
              <a:rPr lang="en-IN" dirty="0"/>
              <a:t>Same as earlier except that you use two thresholds T</a:t>
            </a:r>
            <a:r>
              <a:rPr lang="en-IN" baseline="-25000" dirty="0"/>
              <a:t>1</a:t>
            </a:r>
            <a:r>
              <a:rPr lang="en-IN" dirty="0"/>
              <a:t> and T</a:t>
            </a:r>
            <a:r>
              <a:rPr lang="en-IN" baseline="-25000" dirty="0"/>
              <a:t>2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4491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2955"/>
            <a:ext cx="8229600" cy="825910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MS PGothic" pitchFamily="34" charset="-128"/>
              </a:rPr>
              <a:t>Edge Types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735388" y="2143125"/>
            <a:ext cx="1836737" cy="722313"/>
            <a:chOff x="2328" y="1606"/>
            <a:chExt cx="1157" cy="455"/>
          </a:xfrm>
        </p:grpSpPr>
        <p:sp>
          <p:nvSpPr>
            <p:cNvPr id="9250" name="Line 4"/>
            <p:cNvSpPr>
              <a:spLocks noChangeShapeType="1"/>
            </p:cNvSpPr>
            <p:nvPr/>
          </p:nvSpPr>
          <p:spPr bwMode="auto">
            <a:xfrm flipV="1">
              <a:off x="2328" y="1955"/>
              <a:ext cx="581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"/>
            <p:cNvSpPr>
              <a:spLocks noChangeShapeType="1"/>
            </p:cNvSpPr>
            <p:nvPr/>
          </p:nvSpPr>
          <p:spPr bwMode="auto">
            <a:xfrm>
              <a:off x="2909" y="1615"/>
              <a:ext cx="576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6"/>
            <p:cNvSpPr>
              <a:spLocks noChangeShapeType="1"/>
            </p:cNvSpPr>
            <p:nvPr/>
          </p:nvSpPr>
          <p:spPr bwMode="auto">
            <a:xfrm rot="-5400000">
              <a:off x="2731" y="1777"/>
              <a:ext cx="347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6288088" y="1976438"/>
            <a:ext cx="1558925" cy="898525"/>
            <a:chOff x="3871" y="1501"/>
            <a:chExt cx="982" cy="566"/>
          </a:xfrm>
        </p:grpSpPr>
        <p:sp>
          <p:nvSpPr>
            <p:cNvPr id="9247" name="Line 8"/>
            <p:cNvSpPr>
              <a:spLocks noChangeShapeType="1"/>
            </p:cNvSpPr>
            <p:nvPr/>
          </p:nvSpPr>
          <p:spPr bwMode="auto">
            <a:xfrm flipV="1">
              <a:off x="3871" y="1961"/>
              <a:ext cx="581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9"/>
            <p:cNvSpPr>
              <a:spLocks noChangeShapeType="1"/>
            </p:cNvSpPr>
            <p:nvPr/>
          </p:nvSpPr>
          <p:spPr bwMode="auto">
            <a:xfrm rot="-5400000">
              <a:off x="4353" y="1864"/>
              <a:ext cx="187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10"/>
            <p:cNvSpPr>
              <a:spLocks/>
            </p:cNvSpPr>
            <p:nvPr/>
          </p:nvSpPr>
          <p:spPr bwMode="auto">
            <a:xfrm>
              <a:off x="4448" y="1501"/>
              <a:ext cx="405" cy="285"/>
            </a:xfrm>
            <a:custGeom>
              <a:avLst/>
              <a:gdLst>
                <a:gd name="T0" fmla="*/ 0 w 405"/>
                <a:gd name="T1" fmla="*/ 285 h 285"/>
                <a:gd name="T2" fmla="*/ 26 w 405"/>
                <a:gd name="T3" fmla="*/ 147 h 285"/>
                <a:gd name="T4" fmla="*/ 128 w 405"/>
                <a:gd name="T5" fmla="*/ 29 h 285"/>
                <a:gd name="T6" fmla="*/ 320 w 405"/>
                <a:gd name="T7" fmla="*/ 3 h 285"/>
                <a:gd name="T8" fmla="*/ 405 w 405"/>
                <a:gd name="T9" fmla="*/ 13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285"/>
                <a:gd name="T17" fmla="*/ 405 w 405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285">
                  <a:moveTo>
                    <a:pt x="0" y="285"/>
                  </a:moveTo>
                  <a:cubicBezTo>
                    <a:pt x="2" y="237"/>
                    <a:pt x="5" y="190"/>
                    <a:pt x="26" y="147"/>
                  </a:cubicBezTo>
                  <a:cubicBezTo>
                    <a:pt x="47" y="104"/>
                    <a:pt x="79" y="53"/>
                    <a:pt x="128" y="29"/>
                  </a:cubicBezTo>
                  <a:cubicBezTo>
                    <a:pt x="177" y="5"/>
                    <a:pt x="274" y="6"/>
                    <a:pt x="320" y="3"/>
                  </a:cubicBezTo>
                  <a:cubicBezTo>
                    <a:pt x="366" y="0"/>
                    <a:pt x="385" y="6"/>
                    <a:pt x="405" y="1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1" name="Group 11"/>
          <p:cNvGrpSpPr>
            <a:grpSpLocks/>
          </p:cNvGrpSpPr>
          <p:nvPr/>
        </p:nvGrpSpPr>
        <p:grpSpPr bwMode="auto">
          <a:xfrm>
            <a:off x="1257300" y="4614863"/>
            <a:ext cx="1819275" cy="681037"/>
            <a:chOff x="792" y="3128"/>
            <a:chExt cx="1146" cy="429"/>
          </a:xfrm>
        </p:grpSpPr>
        <p:sp>
          <p:nvSpPr>
            <p:cNvPr id="9245" name="Line 12"/>
            <p:cNvSpPr>
              <a:spLocks noChangeShapeType="1"/>
            </p:cNvSpPr>
            <p:nvPr/>
          </p:nvSpPr>
          <p:spPr bwMode="auto">
            <a:xfrm flipV="1">
              <a:off x="792" y="3128"/>
              <a:ext cx="586" cy="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3"/>
            <p:cNvSpPr>
              <a:spLocks noChangeShapeType="1"/>
            </p:cNvSpPr>
            <p:nvPr/>
          </p:nvSpPr>
          <p:spPr bwMode="auto">
            <a:xfrm>
              <a:off x="1373" y="3131"/>
              <a:ext cx="565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1357313" y="2141538"/>
            <a:ext cx="1844675" cy="736600"/>
            <a:chOff x="855" y="1605"/>
            <a:chExt cx="1162" cy="464"/>
          </a:xfrm>
        </p:grpSpPr>
        <p:sp>
          <p:nvSpPr>
            <p:cNvPr id="9242" name="Line 15"/>
            <p:cNvSpPr>
              <a:spLocks noChangeShapeType="1"/>
            </p:cNvSpPr>
            <p:nvPr/>
          </p:nvSpPr>
          <p:spPr bwMode="auto">
            <a:xfrm>
              <a:off x="855" y="2060"/>
              <a:ext cx="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16"/>
            <p:cNvSpPr>
              <a:spLocks noChangeShapeType="1"/>
            </p:cNvSpPr>
            <p:nvPr/>
          </p:nvSpPr>
          <p:spPr bwMode="auto">
            <a:xfrm>
              <a:off x="1436" y="1614"/>
              <a:ext cx="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7"/>
            <p:cNvSpPr>
              <a:spLocks noChangeShapeType="1"/>
            </p:cNvSpPr>
            <p:nvPr/>
          </p:nvSpPr>
          <p:spPr bwMode="auto">
            <a:xfrm rot="-5400000">
              <a:off x="1203" y="1837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3" name="Group 18"/>
          <p:cNvGrpSpPr>
            <a:grpSpLocks/>
          </p:cNvGrpSpPr>
          <p:nvPr/>
        </p:nvGrpSpPr>
        <p:grpSpPr bwMode="auto">
          <a:xfrm>
            <a:off x="3746500" y="4519613"/>
            <a:ext cx="1971675" cy="736600"/>
            <a:chOff x="2360" y="3068"/>
            <a:chExt cx="1242" cy="464"/>
          </a:xfrm>
        </p:grpSpPr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2360" y="3523"/>
              <a:ext cx="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3021" y="3525"/>
              <a:ext cx="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 rot="-5400000">
              <a:off x="2708" y="3300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 rot="-5400000">
              <a:off x="2795" y="3300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2936" y="3073"/>
              <a:ext cx="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4" name="Group 24"/>
          <p:cNvGrpSpPr>
            <a:grpSpLocks/>
          </p:cNvGrpSpPr>
          <p:nvPr/>
        </p:nvGrpSpPr>
        <p:grpSpPr bwMode="auto">
          <a:xfrm>
            <a:off x="6551613" y="4513263"/>
            <a:ext cx="1346200" cy="995362"/>
            <a:chOff x="4127" y="3064"/>
            <a:chExt cx="848" cy="627"/>
          </a:xfrm>
        </p:grpSpPr>
        <p:sp>
          <p:nvSpPr>
            <p:cNvPr id="9232" name="Line 25"/>
            <p:cNvSpPr>
              <a:spLocks noChangeShapeType="1"/>
            </p:cNvSpPr>
            <p:nvPr/>
          </p:nvSpPr>
          <p:spPr bwMode="auto">
            <a:xfrm>
              <a:off x="4127" y="3278"/>
              <a:ext cx="41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26"/>
            <p:cNvSpPr>
              <a:spLocks noChangeShapeType="1"/>
            </p:cNvSpPr>
            <p:nvPr/>
          </p:nvSpPr>
          <p:spPr bwMode="auto">
            <a:xfrm>
              <a:off x="4622" y="3526"/>
              <a:ext cx="353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7"/>
            <p:cNvSpPr>
              <a:spLocks noChangeShapeType="1"/>
            </p:cNvSpPr>
            <p:nvPr/>
          </p:nvSpPr>
          <p:spPr bwMode="auto">
            <a:xfrm rot="-5400000">
              <a:off x="4328" y="3277"/>
              <a:ext cx="4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28"/>
            <p:cNvSpPr>
              <a:spLocks noChangeShapeType="1"/>
            </p:cNvSpPr>
            <p:nvPr/>
          </p:nvSpPr>
          <p:spPr bwMode="auto">
            <a:xfrm rot="-5400000">
              <a:off x="4396" y="3296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29"/>
            <p:cNvSpPr>
              <a:spLocks noChangeShapeType="1"/>
            </p:cNvSpPr>
            <p:nvPr/>
          </p:nvSpPr>
          <p:spPr bwMode="auto">
            <a:xfrm>
              <a:off x="4532" y="3074"/>
              <a:ext cx="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1023938" y="1752600"/>
            <a:ext cx="71818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31"/>
          <p:cNvSpPr>
            <a:spLocks noChangeArrowheads="1"/>
          </p:cNvSpPr>
          <p:nvPr/>
        </p:nvSpPr>
        <p:spPr bwMode="auto">
          <a:xfrm>
            <a:off x="3473450" y="3910013"/>
            <a:ext cx="4733925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32"/>
          <p:cNvSpPr>
            <a:spLocks noChangeArrowheads="1"/>
          </p:cNvSpPr>
          <p:nvPr/>
        </p:nvSpPr>
        <p:spPr bwMode="auto">
          <a:xfrm>
            <a:off x="1027113" y="3911600"/>
            <a:ext cx="232251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33"/>
          <p:cNvSpPr txBox="1">
            <a:spLocks noChangeArrowheads="1"/>
          </p:cNvSpPr>
          <p:nvPr/>
        </p:nvSpPr>
        <p:spPr bwMode="auto">
          <a:xfrm>
            <a:off x="3822700" y="3240088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ja-JP" sz="2400">
                <a:ea typeface="MS PGothic" pitchFamily="34" charset="-128"/>
              </a:rPr>
              <a:t>Step Edges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1401763" y="5411788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ja-JP" sz="2400">
                <a:ea typeface="MS PGothic" pitchFamily="34" charset="-128"/>
              </a:rPr>
              <a:t>Roof Edge</a:t>
            </a:r>
            <a:endParaRPr lang="en-US" altLang="ja-JP" sz="1600">
              <a:ea typeface="MS PGothic" pitchFamily="34" charset="-128"/>
            </a:endParaRPr>
          </a:p>
        </p:txBody>
      </p:sp>
      <p:sp>
        <p:nvSpPr>
          <p:cNvPr id="9230" name="Text Box 35"/>
          <p:cNvSpPr txBox="1">
            <a:spLocks noChangeArrowheads="1"/>
          </p:cNvSpPr>
          <p:nvPr/>
        </p:nvSpPr>
        <p:spPr bwMode="auto">
          <a:xfrm>
            <a:off x="4884738" y="5408613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ja-JP" sz="2400">
                <a:ea typeface="MS PGothic" pitchFamily="34" charset="-128"/>
              </a:rPr>
              <a:t>Line Edges</a:t>
            </a:r>
            <a:endParaRPr lang="en-US" altLang="ja-JP" sz="16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3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FD82F31E-F567-42FF-9D88-0E1E654536C4}" type="slidenum">
              <a:rPr lang="en-US" sz="1200" b="0" smtClean="0"/>
              <a:pPr eaLnBrk="1" hangingPunct="1"/>
              <a:t>2</a:t>
            </a:fld>
            <a:endParaRPr lang="en-US" sz="1200" b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Digital Image Types	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Gray Scale Images – Each pixel stores the average brightness of image area as an 8 bit number (256 gray levels) where 0 represents black and 255 represents white</a:t>
            </a:r>
          </a:p>
          <a:p>
            <a:endParaRPr lang="en-US" dirty="0"/>
          </a:p>
          <a:p>
            <a:r>
              <a:rPr lang="en-US" dirty="0"/>
              <a:t>Indexed Color Images – Here each pixel is an 8 bit number and each number is mapped to one color (Typically 256 colors). Used to store color images with limited range of colors.</a:t>
            </a:r>
          </a:p>
          <a:p>
            <a:endParaRPr lang="en-US" dirty="0"/>
          </a:p>
          <a:p>
            <a:r>
              <a:rPr lang="en-US" dirty="0"/>
              <a:t>RGB Color Images – Each pixel stores 3 bytes, one for each color component - Red, Green and Blue channels with 256 levels in each channel. Thus it can present millions of color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Binary Images – Each pixel is stored as 1 bit and has only two levels – Black or White. Used to store images which do not have many shades and saves space (</a:t>
            </a:r>
            <a:r>
              <a:rPr lang="en-US" dirty="0" err="1"/>
              <a:t>eg</a:t>
            </a:r>
            <a:r>
              <a:rPr lang="en-US" dirty="0"/>
              <a:t> text image)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831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885F582-2814-4B42-93F9-CED00EBB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98" y="4406955"/>
            <a:ext cx="7429002" cy="17471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33EF0F2B-97C6-4768-90A6-D2A92BA1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theory of edge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1A54E4-3BCF-41D5-B43F-FC62FC73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72" y="1366157"/>
            <a:ext cx="7543800" cy="4673600"/>
          </a:xfrm>
        </p:spPr>
        <p:txBody>
          <a:bodyPr/>
          <a:lstStyle/>
          <a:p>
            <a:r>
              <a:rPr lang="en-IN" dirty="0"/>
              <a:t>Point, Line and boundaries are all discontinuities and called edge.</a:t>
            </a:r>
          </a:p>
          <a:p>
            <a:r>
              <a:rPr lang="en-IN" dirty="0"/>
              <a:t>Let f(x, y) be the image function in x and y direction</a:t>
            </a:r>
          </a:p>
          <a:p>
            <a:r>
              <a:rPr lang="en-IN" dirty="0"/>
              <a:t>Then first order derivative is</a:t>
            </a:r>
          </a:p>
          <a:p>
            <a:r>
              <a:rPr lang="en-IN" dirty="0"/>
              <a:t>∂f / ∂x = f’(x, y) = f( x+1, y) – f(x, y)     &amp;                                        </a:t>
            </a:r>
            <a:br>
              <a:rPr lang="en-IN" dirty="0"/>
            </a:br>
            <a:r>
              <a:rPr lang="en-IN" dirty="0"/>
              <a:t>∂f / ∂y = f’(x, y) = f( x, y+1) – f(x, y) </a:t>
            </a:r>
          </a:p>
          <a:p>
            <a:endParaRPr lang="en-IN" dirty="0"/>
          </a:p>
          <a:p>
            <a:r>
              <a:rPr lang="en-IN" dirty="0"/>
              <a:t>And </a:t>
            </a:r>
            <a:r>
              <a:rPr lang="en-US" altLang="ja-JP" dirty="0">
                <a:ea typeface="MS PGothic" pitchFamily="34" charset="-128"/>
              </a:rPr>
              <a:t> Second order partial derivatives:</a:t>
            </a: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55F968-1D59-458D-8333-9B82C270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FBE8C5-8729-4EE4-BB65-033FE56D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7C1853-E173-4641-93DB-D3F17880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xmlns="" id="{36B79E24-B1A8-49A0-86F2-036D227C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31" y="2892927"/>
            <a:ext cx="27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endParaRPr lang="en-US" altLang="ja-JP" sz="2000" dirty="0">
              <a:ea typeface="MS PGothic" pitchFamily="34" charset="-128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xmlns="" id="{08FDE702-993C-4DDE-BBF9-8AC78401A3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68559" y="3594519"/>
          <a:ext cx="3009900" cy="760413"/>
        </p:xfrm>
        <a:graphic>
          <a:graphicData uri="http://schemas.openxmlformats.org/presentationml/2006/ole">
            <p:oleObj spid="_x0000_s84998" name="Equation" r:id="rId4" imgW="1777680" imgH="444240" progId="">
              <p:embed/>
            </p:oleObj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xmlns="" id="{4A1061CB-339C-4EF6-98DD-48158C6592C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1584" y="3641322"/>
          <a:ext cx="2998788" cy="706438"/>
        </p:xfrm>
        <a:graphic>
          <a:graphicData uri="http://schemas.openxmlformats.org/presentationml/2006/ole">
            <p:oleObj spid="_x0000_s84999" name="Equation" r:id="rId5" imgW="2350080" imgH="5335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210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9136" y="1278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MS PGothic" pitchFamily="34" charset="-128"/>
              </a:rPr>
              <a:t>Comparing Edge Operators</a:t>
            </a:r>
          </a:p>
        </p:txBody>
      </p:sp>
      <p:pic>
        <p:nvPicPr>
          <p:cNvPr id="18472" name="Picture 82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4053" y="1128168"/>
            <a:ext cx="1901493" cy="48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3" name="Text Box 83"/>
          <p:cNvSpPr txBox="1">
            <a:spLocks noChangeArrowheads="1"/>
          </p:cNvSpPr>
          <p:nvPr/>
        </p:nvSpPr>
        <p:spPr bwMode="auto">
          <a:xfrm>
            <a:off x="1000416" y="1219200"/>
            <a:ext cx="122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Gradient:</a:t>
            </a:r>
          </a:p>
        </p:txBody>
      </p:sp>
      <p:sp>
        <p:nvSpPr>
          <p:cNvPr id="18474" name="Text Box 84"/>
          <p:cNvSpPr txBox="1">
            <a:spLocks noChangeArrowheads="1"/>
          </p:cNvSpPr>
          <p:nvPr/>
        </p:nvSpPr>
        <p:spPr bwMode="auto">
          <a:xfrm>
            <a:off x="896259" y="1910026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Roberts (2 x 2):</a:t>
            </a:r>
          </a:p>
        </p:txBody>
      </p:sp>
      <p:sp>
        <p:nvSpPr>
          <p:cNvPr id="18475" name="Text Box 85"/>
          <p:cNvSpPr txBox="1">
            <a:spLocks noChangeArrowheads="1"/>
          </p:cNvSpPr>
          <p:nvPr/>
        </p:nvSpPr>
        <p:spPr bwMode="auto">
          <a:xfrm>
            <a:off x="4105730" y="2712492"/>
            <a:ext cx="169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err="1"/>
              <a:t>Sobel</a:t>
            </a:r>
            <a:r>
              <a:rPr lang="en-US" sz="2000" dirty="0"/>
              <a:t> (3 x 3):</a:t>
            </a:r>
          </a:p>
        </p:txBody>
      </p:sp>
      <p:sp>
        <p:nvSpPr>
          <p:cNvPr id="18476" name="Text Box 86"/>
          <p:cNvSpPr txBox="1">
            <a:spLocks noChangeArrowheads="1"/>
          </p:cNvSpPr>
          <p:nvPr/>
        </p:nvSpPr>
        <p:spPr bwMode="auto">
          <a:xfrm>
            <a:off x="896259" y="4380325"/>
            <a:ext cx="169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Sobel (5 x 5):</a:t>
            </a:r>
          </a:p>
        </p:txBody>
      </p:sp>
      <p:sp>
        <p:nvSpPr>
          <p:cNvPr id="18575" name="AutoShape 222"/>
          <p:cNvSpPr>
            <a:spLocks noChangeArrowheads="1"/>
          </p:cNvSpPr>
          <p:nvPr/>
        </p:nvSpPr>
        <p:spPr bwMode="auto">
          <a:xfrm>
            <a:off x="7315200" y="2057400"/>
            <a:ext cx="609600" cy="2895600"/>
          </a:xfrm>
          <a:prstGeom prst="down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76" name="Text Box 223"/>
          <p:cNvSpPr txBox="1">
            <a:spLocks noChangeArrowheads="1"/>
          </p:cNvSpPr>
          <p:nvPr/>
        </p:nvSpPr>
        <p:spPr bwMode="auto">
          <a:xfrm>
            <a:off x="6477000" y="990600"/>
            <a:ext cx="22177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Good Localization</a:t>
            </a:r>
          </a:p>
          <a:p>
            <a:r>
              <a:rPr lang="en-US" sz="2000"/>
              <a:t>Noise Sensitive</a:t>
            </a:r>
          </a:p>
          <a:p>
            <a:r>
              <a:rPr lang="en-US" sz="2000"/>
              <a:t>Poor Detection</a:t>
            </a:r>
          </a:p>
        </p:txBody>
      </p:sp>
      <p:sp>
        <p:nvSpPr>
          <p:cNvPr id="18577" name="Text Box 224"/>
          <p:cNvSpPr txBox="1">
            <a:spLocks noChangeArrowheads="1"/>
          </p:cNvSpPr>
          <p:nvPr/>
        </p:nvSpPr>
        <p:spPr bwMode="auto">
          <a:xfrm>
            <a:off x="6477000" y="5112829"/>
            <a:ext cx="2543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Poor Localization</a:t>
            </a:r>
          </a:p>
          <a:p>
            <a:r>
              <a:rPr lang="en-US" sz="2000" dirty="0"/>
              <a:t>Less Noise Sensitive</a:t>
            </a:r>
          </a:p>
          <a:p>
            <a:r>
              <a:rPr lang="en-US" sz="2000" dirty="0"/>
              <a:t>Good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CFEAD03-087D-4297-B9A8-D35679890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799" y="3183890"/>
            <a:ext cx="2141131" cy="999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92ED47-CB40-461A-AFF3-056D3FAF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968" y="1808380"/>
            <a:ext cx="1775372" cy="642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58F824-8C06-4146-9A06-F042F8430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534" y="4380325"/>
            <a:ext cx="3605146" cy="1594066"/>
          </a:xfrm>
          <a:prstGeom prst="rect">
            <a:avLst/>
          </a:prstGeom>
        </p:spPr>
      </p:pic>
      <p:sp>
        <p:nvSpPr>
          <p:cNvPr id="20" name="Text Box 85">
            <a:extLst>
              <a:ext uri="{FF2B5EF4-FFF2-40B4-BE49-F238E27FC236}">
                <a16:creationId xmlns:a16="http://schemas.microsoft.com/office/drawing/2014/main" xmlns="" id="{3D9EA020-76E4-425D-A51D-E7D31684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683" y="2717574"/>
            <a:ext cx="1834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Prewitt (3 x 3):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718841-A67C-4E9E-B404-48486CF06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695" y="3240216"/>
            <a:ext cx="1027200" cy="8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2173E3-6B91-4E41-AA15-91BAF440B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280" y="3269509"/>
            <a:ext cx="102952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702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8F1ED-B15B-406B-AA0B-F7F8CF0C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growing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E208C-0228-472B-B212-4E13618F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249739"/>
            <a:ext cx="7543800" cy="4912000"/>
          </a:xfrm>
        </p:spPr>
        <p:txBody>
          <a:bodyPr/>
          <a:lstStyle/>
          <a:p>
            <a:r>
              <a:rPr lang="en-IN" dirty="0"/>
              <a:t>Region growing is a procedure that groups pixels or </a:t>
            </a:r>
            <a:r>
              <a:rPr lang="en-IN" dirty="0" err="1"/>
              <a:t>subregions</a:t>
            </a:r>
            <a:r>
              <a:rPr lang="en-IN" dirty="0"/>
              <a:t> into larger regions based on predefined </a:t>
            </a:r>
            <a:r>
              <a:rPr lang="en-IN" dirty="0" err="1"/>
              <a:t>crieterias</a:t>
            </a:r>
            <a:r>
              <a:rPr lang="en-IN" dirty="0"/>
              <a:t>. </a:t>
            </a:r>
          </a:p>
          <a:p>
            <a:r>
              <a:rPr lang="en-IN" dirty="0"/>
              <a:t>It starts with a set of seed points and from these grow regions by appending to each seed those neighbouring pixels that have properties similar to the seed (such as specific ranges of </a:t>
            </a:r>
            <a:r>
              <a:rPr lang="en-IN" dirty="0" err="1"/>
              <a:t>gray</a:t>
            </a:r>
            <a:r>
              <a:rPr lang="en-IN" dirty="0"/>
              <a:t> values, </a:t>
            </a:r>
            <a:r>
              <a:rPr lang="en-IN" dirty="0" err="1"/>
              <a:t>texure</a:t>
            </a:r>
            <a:r>
              <a:rPr lang="en-IN" dirty="0"/>
              <a:t> or colour).</a:t>
            </a:r>
          </a:p>
          <a:p>
            <a:pPr lvl="1"/>
            <a:r>
              <a:rPr lang="en-IN" dirty="0"/>
              <a:t>The seed points are selected based on the problem at hand, or it can be selected based on a priori information. It can even be entered manually. </a:t>
            </a:r>
          </a:p>
          <a:p>
            <a:pPr lvl="1"/>
            <a:r>
              <a:rPr lang="en-IN" dirty="0"/>
              <a:t>For each seed point, the algorithm will search for neighbouring pixels based on similarity criteria and will add them into the region if the criteria is satisfied.</a:t>
            </a:r>
          </a:p>
          <a:p>
            <a:pPr lvl="1"/>
            <a:r>
              <a:rPr lang="en-IN" dirty="0"/>
              <a:t>The search stops when there are no more pixels left in the image for searching</a:t>
            </a:r>
          </a:p>
          <a:p>
            <a:r>
              <a:rPr lang="en-IN" dirty="0"/>
              <a:t>The challenges are –</a:t>
            </a:r>
          </a:p>
          <a:p>
            <a:pPr lvl="1"/>
            <a:r>
              <a:rPr lang="en-IN" dirty="0"/>
              <a:t>How to select seed points?</a:t>
            </a:r>
          </a:p>
          <a:p>
            <a:pPr lvl="1"/>
            <a:r>
              <a:rPr lang="en-IN" dirty="0"/>
              <a:t>What similarity </a:t>
            </a:r>
            <a:r>
              <a:rPr lang="en-IN" dirty="0" err="1"/>
              <a:t>criterias</a:t>
            </a:r>
            <a:r>
              <a:rPr lang="en-IN" dirty="0"/>
              <a:t> to be used?</a:t>
            </a:r>
          </a:p>
          <a:p>
            <a:pPr lvl="1"/>
            <a:r>
              <a:rPr lang="en-IN" dirty="0"/>
              <a:t>What global similarity (shape, moment, </a:t>
            </a:r>
            <a:r>
              <a:rPr lang="en-IN" dirty="0" err="1"/>
              <a:t>texure</a:t>
            </a:r>
            <a:r>
              <a:rPr lang="en-IN" dirty="0"/>
              <a:t>) to be used?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F2A219-8FBA-4FFB-A4BB-31583E60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8F0BA6-1DA2-4C4D-BAAB-6A1C634E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0F3B6A-23A0-4F94-A8DB-CE46EA24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4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707A6-EDF4-4771-A3E3-BCB3080C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region growing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5C4EA-D76C-451C-BD47-4D2FBB97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h, w = </a:t>
            </a:r>
            <a:r>
              <a:rPr lang="en-IN" dirty="0" err="1"/>
              <a:t>im.shape</a:t>
            </a:r>
            <a:r>
              <a:rPr lang="en-IN" dirty="0"/>
              <a:t>	#</a:t>
            </a:r>
            <a:r>
              <a:rPr lang="en-IN" dirty="0" err="1"/>
              <a:t>im</a:t>
            </a:r>
            <a:r>
              <a:rPr lang="en-IN" dirty="0"/>
              <a:t> is the image to grow region</a:t>
            </a:r>
          </a:p>
          <a:p>
            <a:r>
              <a:rPr lang="en-IN" dirty="0"/>
              <a:t>Select initial seed points and add to Q</a:t>
            </a:r>
          </a:p>
          <a:p>
            <a:r>
              <a:rPr lang="en-IN" dirty="0"/>
              <a:t>while Q != []:</a:t>
            </a:r>
          </a:p>
          <a:p>
            <a:pPr lvl="1"/>
            <a:r>
              <a:rPr lang="en-IN" sz="1800" dirty="0" err="1"/>
              <a:t>nextPt</a:t>
            </a:r>
            <a:r>
              <a:rPr lang="en-IN" sz="1800" dirty="0"/>
              <a:t> = </a:t>
            </a:r>
            <a:r>
              <a:rPr lang="en-IN" sz="1800" dirty="0" err="1"/>
              <a:t>Q.pop</a:t>
            </a:r>
            <a:r>
              <a:rPr lang="en-IN" sz="1800" dirty="0"/>
              <a:t>()</a:t>
            </a:r>
          </a:p>
          <a:p>
            <a:pPr lvl="1"/>
            <a:r>
              <a:rPr lang="en-IN" sz="1800" dirty="0"/>
              <a:t>for pixel in neighbours(</a:t>
            </a:r>
            <a:r>
              <a:rPr lang="en-IN" sz="1800" dirty="0" err="1"/>
              <a:t>nextPt</a:t>
            </a:r>
            <a:r>
              <a:rPr lang="en-IN" sz="1800" dirty="0"/>
              <a:t>):</a:t>
            </a:r>
          </a:p>
          <a:p>
            <a:pPr lvl="2"/>
            <a:r>
              <a:rPr lang="en-IN" sz="1800" dirty="0"/>
              <a:t>if </a:t>
            </a:r>
            <a:r>
              <a:rPr lang="en-IN" sz="1800" dirty="0" err="1"/>
              <a:t>inregion</a:t>
            </a:r>
            <a:r>
              <a:rPr lang="en-IN" sz="1800" dirty="0"/>
              <a:t>(pixel): </a:t>
            </a:r>
          </a:p>
          <a:p>
            <a:pPr lvl="3"/>
            <a:r>
              <a:rPr lang="en-IN" sz="1800" dirty="0" err="1"/>
              <a:t>oim</a:t>
            </a:r>
            <a:r>
              <a:rPr lang="en-IN" sz="1800" dirty="0"/>
              <a:t>[pixel] = 1</a:t>
            </a:r>
          </a:p>
          <a:p>
            <a:pPr lvl="3"/>
            <a:r>
              <a:rPr lang="en-IN" sz="1800" dirty="0" err="1"/>
              <a:t>Q.append</a:t>
            </a:r>
            <a:r>
              <a:rPr lang="en-IN" sz="1800" dirty="0"/>
              <a:t>(pixel)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C3BF33-6922-4EB4-9F19-21681A4C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C1A48-9352-41FB-A602-78495E2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96FA1-75E1-41B7-8916-CFDFE7A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22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023B3-8EE0-4B04-8BBF-B418E196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3919F-26BA-4FDE-A407-D116D075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412" y="1578429"/>
            <a:ext cx="3806688" cy="457192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Idea: you are looking for an exact match of an object (described by a sub-image, a </a:t>
            </a:r>
            <a:r>
              <a:rPr lang="en-US" i="1" dirty="0"/>
              <a:t>template</a:t>
            </a:r>
            <a:r>
              <a:rPr lang="en-US" dirty="0"/>
              <a:t>) in an image</a:t>
            </a:r>
          </a:p>
          <a:p>
            <a:pPr>
              <a:defRPr/>
            </a:pPr>
            <a:r>
              <a:rPr lang="en-US" dirty="0"/>
              <a:t>Ideal world: it matches exactly</a:t>
            </a:r>
          </a:p>
          <a:p>
            <a:pPr>
              <a:defRPr/>
            </a:pPr>
            <a:r>
              <a:rPr lang="en-US" dirty="0"/>
              <a:t>Algorithm:</a:t>
            </a:r>
          </a:p>
          <a:p>
            <a:pPr lvl="1">
              <a:defRPr/>
            </a:pPr>
            <a:r>
              <a:rPr lang="en-US" dirty="0"/>
              <a:t>Evaluate a match criterion at every image location (and size, reflection, and rotation, if those variations are expected)</a:t>
            </a:r>
          </a:p>
          <a:p>
            <a:pPr lvl="1">
              <a:defRPr/>
            </a:pPr>
            <a:r>
              <a:rPr lang="en-US" dirty="0"/>
              <a:t>A “match” is a local maximum of the criterion above a threshold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04441C8-A633-4B98-948D-608B613A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2012" y="1578429"/>
            <a:ext cx="3835400" cy="457192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One match criterion: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Just the dot product between the template and a neighborhood in the image.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Idea: high correlation when </a:t>
            </a:r>
            <a:br>
              <a:rPr lang="en-US" dirty="0"/>
            </a:br>
            <a:r>
              <a:rPr lang="en-US" dirty="0"/>
              <a:t>the template matches.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Problem: </a:t>
            </a:r>
            <a:r>
              <a:rPr lang="en-US" b="1" dirty="0"/>
              <a:t>always</a:t>
            </a:r>
            <a:r>
              <a:rPr lang="en-US" dirty="0"/>
              <a:t> high </a:t>
            </a:r>
            <a:br>
              <a:rPr lang="en-US" dirty="0"/>
            </a:br>
            <a:r>
              <a:rPr lang="en-US" dirty="0"/>
              <a:t>correlation when matching </a:t>
            </a:r>
            <a:br>
              <a:rPr lang="en-US" dirty="0"/>
            </a:br>
            <a:r>
              <a:rPr lang="en-US" dirty="0"/>
              <a:t>with a plain bright region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Solution: Normalize the template and each region by subtracting each’s mean from itself </a:t>
            </a:r>
            <a:r>
              <a:rPr lang="en-US" b="1" dirty="0"/>
              <a:t>before </a:t>
            </a:r>
            <a:r>
              <a:rPr lang="en-US" dirty="0"/>
              <a:t>taking dot product</a:t>
            </a:r>
          </a:p>
          <a:p>
            <a:pPr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5ED858-3D6A-4DD1-BC08-9C11973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9A224D-5F5C-4909-BAC6-BFBDD34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6314F-8746-4395-BEB4-009B504B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5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8686F9B1-CAB3-43B5-9782-13875BEDA472}" type="slidenum">
              <a:rPr lang="en-US" sz="1200" b="0" smtClean="0"/>
              <a:pPr eaLnBrk="1" hangingPunct="1"/>
              <a:t>3</a:t>
            </a:fld>
            <a:endParaRPr lang="en-US" sz="1200" b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Gray Scale Images</a:t>
            </a:r>
          </a:p>
        </p:txBody>
      </p:sp>
      <p:pic>
        <p:nvPicPr>
          <p:cNvPr id="2560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71775" y="1843088"/>
            <a:ext cx="4049713" cy="365283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2803525" y="5546725"/>
            <a:ext cx="3763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0"/>
              <a:t>Different Gray Levels for the same image – 256, 128, 64 and 2</a:t>
            </a:r>
          </a:p>
        </p:txBody>
      </p:sp>
    </p:spTree>
    <p:extLst>
      <p:ext uri="{BB962C8B-B14F-4D97-AF65-F5344CB8AC3E}">
        <p14:creationId xmlns:p14="http://schemas.microsoft.com/office/powerpoint/2010/main" xmlns="" val="31041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A9632EA9-DAFF-4D2D-883F-D90161595981}" type="slidenum">
              <a:rPr lang="en-US" sz="1200" b="0" smtClean="0"/>
              <a:pPr eaLnBrk="1" hangingPunct="1"/>
              <a:t>4</a:t>
            </a:fld>
            <a:endParaRPr lang="en-US" sz="1200" b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Indexed Color Images</a:t>
            </a:r>
          </a:p>
        </p:txBody>
      </p:sp>
      <p:pic>
        <p:nvPicPr>
          <p:cNvPr id="2663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22463" y="1801813"/>
            <a:ext cx="5319712" cy="3033712"/>
          </a:xfrm>
          <a:noFill/>
        </p:spPr>
      </p:pic>
    </p:spTree>
    <p:extLst>
      <p:ext uri="{BB962C8B-B14F-4D97-AF65-F5344CB8AC3E}">
        <p14:creationId xmlns:p14="http://schemas.microsoft.com/office/powerpoint/2010/main" xmlns="" val="33052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4E65C941-A17B-480B-8CB6-590D10E6497D}" type="slidenum">
              <a:rPr lang="en-US" sz="1200" b="0" smtClean="0"/>
              <a:pPr eaLnBrk="1" hangingPunct="1"/>
              <a:t>5</a:t>
            </a:fld>
            <a:endParaRPr lang="en-US" sz="1200" b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pitchFamily="34" charset="0"/>
              </a:rPr>
              <a:t>RGB Color Images</a:t>
            </a:r>
          </a:p>
        </p:txBody>
      </p:sp>
      <p:pic>
        <p:nvPicPr>
          <p:cNvPr id="2765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80" b="780"/>
          <a:stretch>
            <a:fillRect/>
          </a:stretch>
        </p:blipFill>
        <p:spPr>
          <a:xfrm>
            <a:off x="2298700" y="1590675"/>
            <a:ext cx="4649788" cy="4645025"/>
          </a:xfrm>
          <a:noFill/>
        </p:spPr>
      </p:pic>
    </p:spTree>
    <p:extLst>
      <p:ext uri="{BB962C8B-B14F-4D97-AF65-F5344CB8AC3E}">
        <p14:creationId xmlns:p14="http://schemas.microsoft.com/office/powerpoint/2010/main" xmlns="" val="35503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88315EB9-344F-4FCF-B659-A3C0CC49B981}" type="slidenum">
              <a:rPr lang="en-US" sz="1200" b="0" smtClean="0"/>
              <a:pPr eaLnBrk="1" hangingPunct="1"/>
              <a:t>6</a:t>
            </a:fld>
            <a:endParaRPr lang="en-US" sz="1200" b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Tahoma" pitchFamily="34" charset="0"/>
              </a:rPr>
              <a:t>RGB Image Example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46349" y="1437821"/>
            <a:ext cx="2519363" cy="4681538"/>
          </a:xfrm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5589725" y="3057071"/>
            <a:ext cx="2490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 dirty="0"/>
              <a:t>R, G and B scales and the combined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9011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Apr 2017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Prof Arbind Kumar Gupta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0"/>
              <a:t>Page </a:t>
            </a:r>
            <a:fld id="{9B1B32C6-A549-42BE-A2E4-9DA78B856D89}" type="slidenum">
              <a:rPr lang="en-US" sz="1200" b="0" smtClean="0"/>
              <a:pPr eaLnBrk="1" hangingPunct="1"/>
              <a:t>7</a:t>
            </a:fld>
            <a:endParaRPr lang="en-US" sz="1200" b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Binary Image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85900"/>
            <a:ext cx="3783013" cy="4673600"/>
          </a:xfrm>
        </p:spPr>
        <p:txBody>
          <a:bodyPr/>
          <a:lstStyle/>
          <a:p>
            <a:pPr eaLnBrk="1" hangingPunct="1"/>
            <a:r>
              <a:rPr lang="en-US" dirty="0"/>
              <a:t>Binary images are images whose pixels have only two possible intensity values.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Advantages of Binary Images are: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/>
              <a:t>Smaller memory requirements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dirty="0"/>
              <a:t>Faster execution time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dirty="0"/>
              <a:t> Many techniques developed for these systems are also applicable to vision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dirty="0"/>
              <a:t>systems which use gray scale images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dirty="0"/>
              <a:t>Less expensive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806829"/>
            <a:ext cx="40957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447800"/>
            <a:ext cx="40957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502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Connectedness Criteria &amp;Path 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pixels p (x, y) is connected to a pixel q (s, t) if </a:t>
            </a:r>
          </a:p>
          <a:p>
            <a:pPr lvl="1"/>
            <a:r>
              <a:rPr lang="en-US" dirty="0"/>
              <a:t>they are connected, </a:t>
            </a:r>
            <a:r>
              <a:rPr lang="en-US" dirty="0" err="1"/>
              <a:t>ie</a:t>
            </a:r>
            <a:r>
              <a:rPr lang="en-US" dirty="0"/>
              <a:t>, a path (of distinct pixels) from p to q exists 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 , y</a:t>
            </a:r>
            <a:r>
              <a:rPr lang="en-US" baseline="-25000" dirty="0"/>
              <a:t>0</a:t>
            </a:r>
            <a:r>
              <a:rPr lang="en-US" dirty="0"/>
              <a:t>),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 , …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, …, 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	where (x, y) =  (x</a:t>
            </a:r>
            <a:r>
              <a:rPr lang="en-US" baseline="-25000" dirty="0"/>
              <a:t>0</a:t>
            </a:r>
            <a:r>
              <a:rPr lang="en-US" dirty="0"/>
              <a:t> , y</a:t>
            </a:r>
            <a:r>
              <a:rPr lang="en-US" baseline="-25000" dirty="0"/>
              <a:t>0</a:t>
            </a:r>
            <a:r>
              <a:rPr lang="en-US" dirty="0"/>
              <a:t>) &amp; (s, t) = 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such that (x</a:t>
            </a:r>
            <a:r>
              <a:rPr lang="en-US" baseline="-25000" dirty="0"/>
              <a:t>i-1</a:t>
            </a:r>
            <a:r>
              <a:rPr lang="en-US" dirty="0"/>
              <a:t>, y</a:t>
            </a:r>
            <a:r>
              <a:rPr lang="en-US" baseline="-25000" dirty="0"/>
              <a:t>i-1</a:t>
            </a:r>
            <a:r>
              <a:rPr lang="en-US" dirty="0"/>
              <a:t>) is in the neighbor of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for all I = 1 to n,</a:t>
            </a:r>
          </a:p>
          <a:p>
            <a:endParaRPr lang="en-US" dirty="0"/>
          </a:p>
          <a:p>
            <a:r>
              <a:rPr lang="en-US" dirty="0"/>
              <a:t>For any pixel p in an image subset S, the set of pixels in S that are connected to p are called connected component of S.</a:t>
            </a:r>
          </a:p>
          <a:p>
            <a:r>
              <a:rPr lang="en-US" dirty="0"/>
              <a:t>Two image subsets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 </a:t>
            </a:r>
            <a:r>
              <a:rPr lang="en-US" dirty="0"/>
              <a:t>are connected if some pixel in S</a:t>
            </a:r>
            <a:r>
              <a:rPr lang="en-US" baseline="-25000" dirty="0"/>
              <a:t>1</a:t>
            </a:r>
            <a:r>
              <a:rPr lang="en-US" dirty="0"/>
              <a:t> is adjacent to another pixel in S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Arbind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66E7-FEB5-5E46-8147-97971BADA0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4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Histogram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750907"/>
            <a:ext cx="7543800" cy="4025602"/>
          </a:xfrm>
        </p:spPr>
        <p:txBody>
          <a:bodyPr/>
          <a:lstStyle/>
          <a:p>
            <a:pPr algn="just" eaLnBrk="1" hangingPunct="1"/>
            <a:r>
              <a:rPr lang="en-US" dirty="0"/>
              <a:t>Histogram is a graph showing the number of pixels in an image at each different intensity value found in that image.</a:t>
            </a:r>
          </a:p>
          <a:p>
            <a:pPr algn="just" eaLnBrk="1" hangingPunct="1"/>
            <a:r>
              <a:rPr lang="en-US" dirty="0"/>
              <a:t>For an 8-bit </a:t>
            </a:r>
            <a:r>
              <a:rPr lang="en-US" dirty="0" err="1"/>
              <a:t>grayscale</a:t>
            </a:r>
            <a:r>
              <a:rPr lang="en-US" dirty="0"/>
              <a:t> image there are 256 different possible intensities, so the histogram will graphically display 256 numbers showing the distribution of pixels amongst those </a:t>
            </a:r>
            <a:r>
              <a:rPr lang="en-US" dirty="0" err="1"/>
              <a:t>grayscale</a:t>
            </a:r>
            <a:r>
              <a:rPr lang="en-US" dirty="0"/>
              <a:t> values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927100" y="3572401"/>
            <a:ext cx="3998861" cy="21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5043943" y="3605605"/>
            <a:ext cx="3805083" cy="20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5505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71295</TotalTime>
  <Words>1501</Words>
  <Application>Microsoft Office PowerPoint</Application>
  <PresentationFormat>On-screen Show (4:3)</PresentationFormat>
  <Paragraphs>235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Clarity</vt:lpstr>
      <vt:lpstr>Equation</vt:lpstr>
      <vt:lpstr>Microsoft Graph Chart</vt:lpstr>
      <vt:lpstr>Digital Image processing</vt:lpstr>
      <vt:lpstr>Digital Image Types </vt:lpstr>
      <vt:lpstr>Gray Scale Images</vt:lpstr>
      <vt:lpstr>Indexed Color Images</vt:lpstr>
      <vt:lpstr>RGB Color Images</vt:lpstr>
      <vt:lpstr>RGB Image Example</vt:lpstr>
      <vt:lpstr>Binary Image</vt:lpstr>
      <vt:lpstr>Connectedness Criteria &amp;Path Distance measure</vt:lpstr>
      <vt:lpstr>Histogram</vt:lpstr>
      <vt:lpstr>Normalized Histogram</vt:lpstr>
      <vt:lpstr>Correlation Using a Mask or Template</vt:lpstr>
      <vt:lpstr>Example for Masking / Neighborhood Averaging</vt:lpstr>
      <vt:lpstr>Averaging and Smoothening</vt:lpstr>
      <vt:lpstr>Averaging and Smoothening</vt:lpstr>
      <vt:lpstr>Segmentation</vt:lpstr>
      <vt:lpstr>Slide 16</vt:lpstr>
      <vt:lpstr>Thresholding</vt:lpstr>
      <vt:lpstr>Slide 18</vt:lpstr>
      <vt:lpstr>Edge Types</vt:lpstr>
      <vt:lpstr>General theory of edge detection</vt:lpstr>
      <vt:lpstr>Comparing Edge Operators</vt:lpstr>
      <vt:lpstr>Region growing</vt:lpstr>
      <vt:lpstr>Algorithm for region growing</vt:lpstr>
      <vt:lpstr>Template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Chiseling the  MR-IRON man</dc:title>
  <dc:creator>Sairam Geethanath</dc:creator>
  <cp:lastModifiedBy>Shubham Bhat</cp:lastModifiedBy>
  <cp:revision>684</cp:revision>
  <cp:lastPrinted>2017-10-25T16:41:33Z</cp:lastPrinted>
  <dcterms:created xsi:type="dcterms:W3CDTF">2015-10-12T04:06:10Z</dcterms:created>
  <dcterms:modified xsi:type="dcterms:W3CDTF">2019-02-10T06:32:43Z</dcterms:modified>
</cp:coreProperties>
</file>