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2" r:id="rId6"/>
    <p:sldId id="264" r:id="rId7"/>
    <p:sldId id="263"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0858" autoAdjust="0"/>
  </p:normalViewPr>
  <p:slideViewPr>
    <p:cSldViewPr>
      <p:cViewPr varScale="1">
        <p:scale>
          <a:sx n="83" d="100"/>
          <a:sy n="83" d="100"/>
        </p:scale>
        <p:origin x="-1152"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1D8BD707-D9CF-40AE-B4C6-C98DA3205C09}" type="datetimeFigureOut">
              <a:rPr lang="en-US" smtClean="0"/>
              <a:pPr/>
              <a:t>11/28/2019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11/28/2019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11/28/2019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11/28/2019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11/28/2019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11/28/2019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11/28/2019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11/28/2019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11/28/2019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11/28/2019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11/28/2019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1D8BD707-D9CF-40AE-B4C6-C98DA3205C09}" type="datetimeFigureOut">
              <a:rPr lang="en-US" smtClean="0"/>
              <a:pPr/>
              <a:t>11/28/2019</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2209800"/>
            <a:ext cx="8077200" cy="2499360"/>
          </a:xfrm>
        </p:spPr>
        <p:txBody>
          <a:bodyPr>
            <a:normAutofit fontScale="90000"/>
          </a:bodyPr>
          <a:lstStyle/>
          <a:p>
            <a:pPr algn="ctr">
              <a:lnSpc>
                <a:spcPct val="150000"/>
              </a:lnSpc>
            </a:pP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Virtual Mouse Implementation using </a:t>
            </a:r>
            <a:r>
              <a:rPr lang="en-US" dirty="0" smtClean="0"/>
              <a:t>OpenCV</a:t>
            </a:r>
            <a:r>
              <a:rPr lang="en-IN" dirty="0" smtClean="0"/>
              <a:t/>
            </a:r>
            <a:br>
              <a:rPr lang="en-IN" dirty="0" smtClean="0"/>
            </a:br>
            <a:r>
              <a:rPr lang="en-IN" dirty="0">
                <a:effectLst/>
                <a:latin typeface="Times New Roman" pitchFamily="18" charset="0"/>
                <a:cs typeface="Times New Roman" pitchFamily="18" charset="0"/>
              </a:rPr>
              <a:t/>
            </a:r>
            <a:br>
              <a:rPr lang="en-IN" dirty="0">
                <a:effectLst/>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381000" y="609600"/>
            <a:ext cx="8305800" cy="392415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2400" b="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Abstract</a:t>
            </a:r>
            <a:endParaRPr kumimoji="0" lang="en-US" sz="2400" b="1"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algn="just">
              <a:lnSpc>
                <a:spcPct val="150000"/>
              </a:lnSpc>
            </a:pPr>
            <a:endParaRPr lang="en-US" sz="1400" dirty="0" smtClean="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Hand Gesture Recognition plays a key role in human-computer interactions. As we can see that there are so many new Technological advancements happening such as biometric authentication which we can see frequently in our smart phones, similarly hand gesture recognition is a modern way of human-computer interaction i.e., we can control our system by showing our hands in front of webcam and hand gesture recognition can be useful for all kinds of people. Based upon this idea this paper is presented. This paper provides a detailed explanation to the algorithms and methodologies for the color detection and virtual mouse </a:t>
            </a:r>
            <a:endParaRPr lang="en-US" sz="1600" dirty="0" smtClean="0">
              <a:latin typeface="Times New Roman" pitchFamily="18" charset="0"/>
              <a:cs typeface="Times New Roman" pitchFamily="18" charset="0"/>
            </a:endParaRPr>
          </a:p>
          <a:p>
            <a:pPr algn="just"/>
            <a:endParaRPr lang="en-US" sz="1600" dirty="0" smtClean="0">
              <a:latin typeface="Times New Roman" pitchFamily="18" charset="0"/>
              <a:cs typeface="Times New Roman" pitchFamily="18" charset="0"/>
            </a:endParaRPr>
          </a:p>
          <a:p>
            <a:pPr algn="just"/>
            <a:endParaRPr lang="en-US" sz="1600" dirty="0" smtClean="0">
              <a:latin typeface="Times New Roman" pitchFamily="18" charset="0"/>
              <a:cs typeface="Times New Roman" pitchFamily="18" charset="0"/>
            </a:endParaRPr>
          </a:p>
          <a:p>
            <a:pPr algn="just"/>
            <a:endParaRPr lang="en-US" sz="1600" dirty="0" smtClean="0">
              <a:latin typeface="Times New Roman" pitchFamily="18" charset="0"/>
              <a:cs typeface="Times New Roman" pitchFamily="18" charset="0"/>
            </a:endParaRPr>
          </a:p>
          <a:p>
            <a:pPr algn="just"/>
            <a:endParaRPr lang="en-IN" sz="1600" dirty="0" smtClean="0">
              <a:latin typeface="Times New Roman" pitchFamily="18" charset="0"/>
              <a:cs typeface="Times New Roman" pitchFamily="18" charset="0"/>
            </a:endParaRPr>
          </a:p>
          <a:p>
            <a:pPr algn="just"/>
            <a:r>
              <a:rPr lang="en-US" sz="1600" b="1" dirty="0" smtClean="0">
                <a:latin typeface="Times New Roman" pitchFamily="18" charset="0"/>
                <a:cs typeface="Times New Roman" pitchFamily="18" charset="0"/>
              </a:rPr>
              <a:t>Index Terms—Computer Vision, Open CV, Deep Learning, Image Processing.</a:t>
            </a:r>
            <a:endParaRPr lang="en-IN" sz="16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ChangeArrowheads="1"/>
          </p:cNvSpPr>
          <p:nvPr/>
        </p:nvSpPr>
        <p:spPr bwMode="auto">
          <a:xfrm>
            <a:off x="457200" y="457200"/>
            <a:ext cx="8153400" cy="58939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2400" b="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Existing system:</a:t>
            </a:r>
            <a:endParaRPr lang="en-US" dirty="0" smtClean="0">
              <a:latin typeface="Times New Roman" panose="02020603050405020304" pitchFamily="18" charset="0"/>
              <a:cs typeface="Times New Roman" panose="02020603050405020304" pitchFamily="18" charset="0"/>
            </a:endParaRPr>
          </a:p>
          <a:p>
            <a:pPr algn="just"/>
            <a:r>
              <a:rPr lang="en-US" sz="1600" dirty="0" smtClean="0">
                <a:latin typeface="Times New Roman" pitchFamily="18" charset="0"/>
                <a:cs typeface="Times New Roman" pitchFamily="18" charset="0"/>
              </a:rPr>
              <a:t>A Computer Mouse is an input device that helps to point and to interact with whatever that is being pointed. There are so many types of mouse in the current trend, there’s the mechanical mouse that consists of a single rubber ball which can rotate in any direction and the movement of the pointer is determined by the motion of that rubber ball. Later the mechanical mouse is replaced by the Optical Mouse.</a:t>
            </a:r>
            <a:endParaRPr lang="en-IN" sz="1600" dirty="0" smtClean="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Optical Mouse consists of a led sensor to detect the movement of the pointer. Years Later the laser mouse was introduced to improve the accuracy and to overcome the drawbacks of the Optical Mouse. Later as the Technology has been increased drastically wireless mouse was introduced so as to enable hassle free movement of the mouse and to improve the accuracy.</a:t>
            </a:r>
            <a:endParaRPr lang="en-IN" sz="1600" dirty="0" smtClean="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No Matter how much the accuracy of the mouse increases but there will always be limitations of the mouse as the mouse is a hardware input device and there can be some problems like mouse click not functioning properly ad etc., as the mouse is a hardware device like any other physical object even the mouse will have a durability time within which is functional and after its durability time we have to change the mouse</a:t>
            </a:r>
            <a:endParaRPr lang="en-IN" sz="1600" dirty="0" smtClean="0">
              <a:latin typeface="Times New Roman" pitchFamily="18" charset="0"/>
              <a:cs typeface="Times New Roman" pitchFamily="18" charset="0"/>
            </a:endParaRPr>
          </a:p>
          <a:p>
            <a:pPr algn="just">
              <a:lnSpc>
                <a:spcPct val="150000"/>
              </a:lnSpc>
            </a:pPr>
            <a:r>
              <a:rPr lang="en-US" sz="1400" b="1" dirty="0" smtClean="0">
                <a:latin typeface="Times New Roman" pitchFamily="18" charset="0"/>
                <a:cs typeface="Times New Roman" pitchFamily="18" charset="0"/>
              </a:rPr>
              <a:t>Disadvantage </a:t>
            </a:r>
            <a:r>
              <a:rPr lang="en-US" sz="1400" b="1" dirty="0" smtClean="0">
                <a:latin typeface="Times New Roman" pitchFamily="18" charset="0"/>
                <a:cs typeface="Times New Roman" pitchFamily="18" charset="0"/>
              </a:rPr>
              <a:t>:</a:t>
            </a:r>
            <a:endParaRPr lang="en-IN" sz="1400" dirty="0">
              <a:latin typeface="Times New Roman" pitchFamily="18" charset="0"/>
              <a:cs typeface="Times New Roman" pitchFamily="18" charset="0"/>
            </a:endParaRPr>
          </a:p>
          <a:p>
            <a:pPr lvl="0" algn="just">
              <a:buFont typeface="Wingdings" pitchFamily="2" charset="2"/>
              <a:buChar char="Ø"/>
            </a:pPr>
            <a:r>
              <a:rPr lang="en-US" sz="1600" dirty="0" smtClean="0"/>
              <a:t>There will always be limitations of the mouse as the mouse is a hardware input device and there can be some problems like mouse click not functioning properly</a:t>
            </a:r>
            <a:r>
              <a:rPr lang="en-US" sz="1600" dirty="0" smtClean="0"/>
              <a:t>.</a:t>
            </a:r>
          </a:p>
          <a:p>
            <a:pPr lvl="0" algn="just">
              <a:buFont typeface="Wingdings" pitchFamily="2" charset="2"/>
              <a:buChar char="Ø"/>
            </a:pPr>
            <a:r>
              <a:rPr lang="en-US" sz="1600" dirty="0" smtClean="0"/>
              <a:t>the </a:t>
            </a:r>
            <a:r>
              <a:rPr lang="en-US" sz="1600" dirty="0" smtClean="0"/>
              <a:t>mouse is a hardware device like any other physical object even the mouse will have a durability time within which is functional and </a:t>
            </a:r>
            <a:endParaRPr lang="en-IN" sz="1600" dirty="0" smtClean="0"/>
          </a:p>
          <a:p>
            <a:pPr lvl="0" algn="just">
              <a:buFont typeface="Wingdings" pitchFamily="2" charset="2"/>
              <a:buChar char="Ø"/>
            </a:pPr>
            <a:r>
              <a:rPr lang="en-US" sz="1600" dirty="0" smtClean="0"/>
              <a:t>after its durability time we have to change the mouse</a:t>
            </a:r>
            <a:endParaRPr lang="en-IN"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ChangeArrowheads="1"/>
          </p:cNvSpPr>
          <p:nvPr/>
        </p:nvSpPr>
        <p:spPr bwMode="auto">
          <a:xfrm>
            <a:off x="457200" y="346012"/>
            <a:ext cx="7696200" cy="595547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Proposed system:</a:t>
            </a:r>
          </a:p>
          <a:p>
            <a:pPr algn="just"/>
            <a:r>
              <a:rPr lang="en-US" sz="1600" dirty="0" smtClean="0">
                <a:latin typeface="Times New Roman" pitchFamily="18" charset="0"/>
                <a:cs typeface="Times New Roman" pitchFamily="18" charset="0"/>
              </a:rPr>
              <a:t>As the technology increase everything becomes </a:t>
            </a:r>
            <a:r>
              <a:rPr lang="en-US" sz="1600" b="1" dirty="0" smtClean="0">
                <a:latin typeface="Times New Roman" pitchFamily="18" charset="0"/>
                <a:cs typeface="Times New Roman" pitchFamily="18" charset="0"/>
              </a:rPr>
              <a:t>virtualized</a:t>
            </a:r>
            <a:r>
              <a:rPr lang="en-US" sz="1600" dirty="0" smtClean="0">
                <a:latin typeface="Times New Roman" pitchFamily="18" charset="0"/>
                <a:cs typeface="Times New Roman" pitchFamily="18" charset="0"/>
              </a:rPr>
              <a:t> such as speech recognition. Speech Recognition is used for recognition and translation of the spoken language into text. Thus, Speech Recognition can replace keyboards in the future, Similarly Eye Tracking which is used to control the mouse pointer with the help of our eye.  Eye Tracking can replace mouse in the future.</a:t>
            </a:r>
            <a:endParaRPr lang="en-IN" sz="1600" dirty="0" smtClean="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Gestures can be in any form like hand image or pixel image or any human given pose that require less computational difficulty or power for making the devices required for the recognitions to make work. Different techniques are being proposed by the companies for gaining necessary information/data for recognition handmade gestures recognition models. Some models work with special devices such as data glove devices and color caps to develop a complex information about gesture provided by the user/human.</a:t>
            </a:r>
            <a:endParaRPr lang="en-IN" sz="1600" dirty="0" smtClean="0">
              <a:latin typeface="Times New Roman" pitchFamily="18" charset="0"/>
              <a:cs typeface="Times New Roman" pitchFamily="18" charset="0"/>
            </a:endParaRPr>
          </a:p>
          <a:p>
            <a:endParaRPr lang="en-IN" sz="1600" dirty="0" smtClean="0">
              <a:latin typeface="Times New Roman" pitchFamily="18" charset="0"/>
              <a:cs typeface="Times New Roman" pitchFamily="18" charset="0"/>
            </a:endParaRPr>
          </a:p>
          <a:p>
            <a:pPr algn="just">
              <a:lnSpc>
                <a:spcPct val="150000"/>
              </a:lnSpc>
            </a:pPr>
            <a:r>
              <a:rPr lang="en-US" b="1" dirty="0" smtClean="0">
                <a:latin typeface="Times New Roman" panose="02020603050405020304" pitchFamily="18" charset="0"/>
                <a:cs typeface="Times New Roman" panose="02020603050405020304" pitchFamily="18" charset="0"/>
              </a:rPr>
              <a:t>Advantages:</a:t>
            </a:r>
          </a:p>
          <a:p>
            <a:pPr lvl="0" algn="just">
              <a:buFont typeface="Wingdings" pitchFamily="2" charset="2"/>
              <a:buChar char="Ø"/>
            </a:pPr>
            <a:r>
              <a:rPr lang="en-US" sz="1600" dirty="0" smtClean="0">
                <a:latin typeface="Times New Roman" pitchFamily="18" charset="0"/>
                <a:cs typeface="Times New Roman" pitchFamily="18" charset="0"/>
              </a:rPr>
              <a:t>Virtual </a:t>
            </a:r>
            <a:r>
              <a:rPr lang="en-US" sz="1600" dirty="0" smtClean="0">
                <a:latin typeface="Times New Roman" pitchFamily="18" charset="0"/>
                <a:cs typeface="Times New Roman" pitchFamily="18" charset="0"/>
              </a:rPr>
              <a:t>Mouse using Hand gesture recognition allows users to control mouse with the help of hand gestures.</a:t>
            </a:r>
            <a:endParaRPr lang="en-IN" sz="1600" dirty="0" smtClean="0">
              <a:latin typeface="Times New Roman" pitchFamily="18" charset="0"/>
              <a:cs typeface="Times New Roman" pitchFamily="18" charset="0"/>
            </a:endParaRPr>
          </a:p>
          <a:p>
            <a:pPr lvl="0" algn="just">
              <a:buFont typeface="Wingdings" pitchFamily="2" charset="2"/>
              <a:buChar char="Ø"/>
            </a:pPr>
            <a:r>
              <a:rPr lang="en-US" sz="1600" dirty="0" smtClean="0">
                <a:latin typeface="Times New Roman" pitchFamily="18" charset="0"/>
                <a:cs typeface="Times New Roman" pitchFamily="18" charset="0"/>
              </a:rPr>
              <a:t>system’s webcam is used for tracking hand gestures. </a:t>
            </a:r>
            <a:endParaRPr lang="en-IN" sz="1600" dirty="0" smtClean="0">
              <a:latin typeface="Times New Roman" pitchFamily="18" charset="0"/>
              <a:cs typeface="Times New Roman" pitchFamily="18" charset="0"/>
            </a:endParaRPr>
          </a:p>
          <a:p>
            <a:pPr lvl="0" algn="just">
              <a:buFont typeface="Wingdings" pitchFamily="2" charset="2"/>
              <a:buChar char="Ø"/>
            </a:pPr>
            <a:r>
              <a:rPr lang="en-US" sz="1600" dirty="0" smtClean="0">
                <a:latin typeface="Times New Roman" pitchFamily="18" charset="0"/>
                <a:cs typeface="Times New Roman" pitchFamily="18" charset="0"/>
              </a:rPr>
              <a:t>Computer vision techniques are used for gesture recognition. OpenCV consists of a package called video capture which is used to capture data from a live video.</a:t>
            </a:r>
            <a:endParaRPr lang="en-IN" sz="1600" dirty="0" smtClean="0">
              <a:latin typeface="Times New Roman" pitchFamily="18" charset="0"/>
              <a:cs typeface="Times New Roman" pitchFamily="18" charset="0"/>
            </a:endParaRPr>
          </a:p>
          <a:p>
            <a:pPr lvl="0" algn="just">
              <a:buFont typeface="Wingdings" pitchFamily="2" charset="2"/>
              <a:buChar char="Ø"/>
            </a:pPr>
            <a:r>
              <a:rPr lang="en-US" sz="1600" dirty="0" smtClean="0">
                <a:latin typeface="Times New Roman" pitchFamily="18" charset="0"/>
                <a:cs typeface="Times New Roman" pitchFamily="18" charset="0"/>
              </a:rPr>
              <a:t>main thing we need to identify are the applications the model is going to develop so the development of the mouse movement without using the system mouse.</a:t>
            </a:r>
            <a:endParaRPr lang="en-IN" sz="16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ChangeArrowheads="1"/>
          </p:cNvSpPr>
          <p:nvPr/>
        </p:nvSpPr>
        <p:spPr bwMode="auto">
          <a:xfrm>
            <a:off x="381000" y="381001"/>
            <a:ext cx="7924800" cy="69865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eaLnBrk="0" fontAlgn="base" hangingPunct="0">
              <a:lnSpc>
                <a:spcPct val="150000"/>
              </a:lnSpc>
              <a:spcBef>
                <a:spcPct val="0"/>
              </a:spcBef>
              <a:spcAft>
                <a:spcPct val="0"/>
              </a:spcAft>
            </a:pPr>
            <a:r>
              <a:rPr lang="en-US" b="1" dirty="0" smtClean="0">
                <a:latin typeface="Times New Roman" pitchFamily="18" charset="0"/>
                <a:ea typeface="Times New Roman" pitchFamily="18" charset="0"/>
                <a:cs typeface="Times New Roman" pitchFamily="18" charset="0"/>
              </a:rPr>
              <a:t>Modules</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1) Collection information, </a:t>
            </a:r>
            <a:endParaRPr lang="en-IN" sz="1600" dirty="0" smtClean="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2) Checking devices (like webcam) working properly or not,</a:t>
            </a:r>
            <a:endParaRPr lang="en-IN" sz="1600" dirty="0" smtClean="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3) Collection tape or finger ribbon, which should be fit to the fingers, </a:t>
            </a:r>
            <a:endParaRPr lang="en-IN" sz="1600" dirty="0" smtClean="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4) Import packages like NumPy, OpenCV, pynput.mouse, tkinter,</a:t>
            </a:r>
            <a:endParaRPr lang="en-IN" sz="1600" dirty="0" smtClean="0">
              <a:latin typeface="Times New Roman" pitchFamily="18" charset="0"/>
              <a:cs typeface="Times New Roman" pitchFamily="18" charset="0"/>
            </a:endParaRPr>
          </a:p>
          <a:p>
            <a:pPr algn="just"/>
            <a:r>
              <a:rPr lang="en-IN" sz="1600" dirty="0" smtClean="0">
                <a:latin typeface="Times New Roman" pitchFamily="18" charset="0"/>
                <a:cs typeface="Times New Roman" pitchFamily="18" charset="0"/>
              </a:rPr>
              <a:t>5) Implement The Open Gesture Operation,</a:t>
            </a:r>
            <a:endParaRPr lang="en-IN" sz="1600" b="1" dirty="0" smtClean="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6) Fine Tuning</a:t>
            </a:r>
            <a:r>
              <a:rPr lang="en-US" sz="1600" dirty="0" smtClean="0">
                <a:latin typeface="Times New Roman" pitchFamily="18" charset="0"/>
                <a:cs typeface="Times New Roman" pitchFamily="18" charset="0"/>
              </a:rPr>
              <a:t>.</a:t>
            </a:r>
          </a:p>
          <a:p>
            <a:pPr algn="just"/>
            <a:endParaRPr lang="en-US" sz="1600" dirty="0" smtClean="0">
              <a:latin typeface="Times New Roman" pitchFamily="18" charset="0"/>
              <a:cs typeface="Times New Roman" pitchFamily="18" charset="0"/>
            </a:endParaRPr>
          </a:p>
          <a:p>
            <a:pPr algn="just"/>
            <a:r>
              <a:rPr lang="en-US" sz="1600" b="1" dirty="0" smtClean="0">
                <a:latin typeface="Times New Roman" panose="02020603050405020304" pitchFamily="18" charset="0"/>
                <a:cs typeface="Times New Roman" panose="02020603050405020304" pitchFamily="18" charset="0"/>
              </a:rPr>
              <a:t>Libraries :</a:t>
            </a:r>
            <a:endParaRPr lang="en-IN" sz="1600" dirty="0" smtClean="0">
              <a:latin typeface="Times New Roman" panose="02020603050405020304" pitchFamily="18" charset="0"/>
              <a:cs typeface="Times New Roman" panose="02020603050405020304" pitchFamily="18" charset="0"/>
            </a:endParaRPr>
          </a:p>
          <a:p>
            <a:pPr algn="just"/>
            <a:r>
              <a:rPr lang="en-US" sz="1600" b="1" dirty="0" smtClean="0">
                <a:latin typeface="Times New Roman" pitchFamily="18" charset="0"/>
                <a:cs typeface="Times New Roman" pitchFamily="18" charset="0"/>
              </a:rPr>
              <a:t>OpenCV </a:t>
            </a:r>
            <a:r>
              <a:rPr lang="en-US" sz="1600" b="1" dirty="0" smtClean="0">
                <a:latin typeface="Times New Roman" pitchFamily="18" charset="0"/>
                <a:cs typeface="Times New Roman" pitchFamily="18" charset="0"/>
              </a:rPr>
              <a:t>:</a:t>
            </a:r>
            <a:endParaRPr lang="en-IN" sz="1600" dirty="0" smtClean="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Open CV (Open Source Computer Vision Library) is an open library of python that is mainly aimed at real-time computer-vision. It is also available in C++ and Java. It is an open source machine learning software library.  OpenCV library is imported into the python using the code ‘import cv2’.</a:t>
            </a:r>
            <a:endParaRPr lang="en-IN" sz="1600" dirty="0" smtClean="0">
              <a:latin typeface="Times New Roman" pitchFamily="18" charset="0"/>
              <a:cs typeface="Times New Roman" pitchFamily="18" charset="0"/>
            </a:endParaRPr>
          </a:p>
          <a:p>
            <a:pPr algn="just"/>
            <a:endParaRPr lang="en-US" sz="1600" b="1" dirty="0" smtClean="0">
              <a:latin typeface="Times New Roman" pitchFamily="18" charset="0"/>
              <a:cs typeface="Times New Roman" pitchFamily="18" charset="0"/>
            </a:endParaRPr>
          </a:p>
          <a:p>
            <a:pPr algn="just"/>
            <a:r>
              <a:rPr lang="en-US" sz="1600" b="1" dirty="0" err="1" smtClean="0">
                <a:latin typeface="Times New Roman" pitchFamily="18" charset="0"/>
                <a:cs typeface="Times New Roman" pitchFamily="18" charset="0"/>
              </a:rPr>
              <a:t>pynput</a:t>
            </a:r>
            <a:r>
              <a:rPr lang="en-US" sz="1600" b="1"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a:t>
            </a:r>
            <a:endParaRPr lang="en-IN" sz="1600" dirty="0" smtClean="0">
              <a:latin typeface="Times New Roman" pitchFamily="18" charset="0"/>
              <a:cs typeface="Times New Roman" pitchFamily="18" charset="0"/>
            </a:endParaRPr>
          </a:p>
          <a:p>
            <a:pPr algn="just"/>
            <a:r>
              <a:rPr lang="en-IN" sz="1600" dirty="0" smtClean="0">
                <a:latin typeface="Times New Roman" pitchFamily="18" charset="0"/>
                <a:cs typeface="Times New Roman" pitchFamily="18" charset="0"/>
              </a:rPr>
              <a:t>package pynput.mouse contains classes for controlling and monitoring the mouse.</a:t>
            </a:r>
          </a:p>
          <a:p>
            <a:pPr algn="just"/>
            <a:endParaRPr lang="en-US" sz="1600" b="1" dirty="0" smtClean="0">
              <a:latin typeface="Times New Roman" pitchFamily="18" charset="0"/>
              <a:cs typeface="Times New Roman" pitchFamily="18" charset="0"/>
            </a:endParaRPr>
          </a:p>
          <a:p>
            <a:pPr algn="just"/>
            <a:r>
              <a:rPr lang="en-US" sz="1600" b="1" dirty="0" smtClean="0">
                <a:latin typeface="Times New Roman" pitchFamily="18" charset="0"/>
                <a:cs typeface="Times New Roman" pitchFamily="18" charset="0"/>
              </a:rPr>
              <a:t>tkinter </a:t>
            </a:r>
            <a:r>
              <a:rPr lang="en-US" sz="1600" b="1" dirty="0" smtClean="0">
                <a:latin typeface="Times New Roman" pitchFamily="18" charset="0"/>
                <a:cs typeface="Times New Roman" pitchFamily="18" charset="0"/>
              </a:rPr>
              <a:t>: </a:t>
            </a:r>
            <a:endParaRPr lang="en-IN" sz="1600" dirty="0" smtClean="0">
              <a:latin typeface="Times New Roman" pitchFamily="18" charset="0"/>
              <a:cs typeface="Times New Roman" pitchFamily="18" charset="0"/>
            </a:endParaRPr>
          </a:p>
          <a:p>
            <a:pPr algn="just"/>
            <a:r>
              <a:rPr lang="en-IN" sz="1600" dirty="0" smtClean="0">
                <a:latin typeface="Times New Roman" pitchFamily="18" charset="0"/>
                <a:cs typeface="Times New Roman" pitchFamily="18" charset="0"/>
              </a:rPr>
              <a:t>Python offers multiple options for developing GUI (Graphical User Interface). Out of all the GUI methods, tkinter is most commonly used method. It is a standard Python interface to the </a:t>
            </a:r>
            <a:r>
              <a:rPr lang="en-IN" sz="1600" dirty="0" err="1" smtClean="0">
                <a:latin typeface="Times New Roman" pitchFamily="18" charset="0"/>
                <a:cs typeface="Times New Roman" pitchFamily="18" charset="0"/>
              </a:rPr>
              <a:t>Tk</a:t>
            </a:r>
            <a:r>
              <a:rPr lang="en-IN" sz="1600" dirty="0" smtClean="0">
                <a:latin typeface="Times New Roman" pitchFamily="18" charset="0"/>
                <a:cs typeface="Times New Roman" pitchFamily="18" charset="0"/>
              </a:rPr>
              <a:t> GUI toolkit shipped with Python. Python with tkinter outputs the fastest and easiest way to create the GUI applications. Creating a GUI using tkinter is an easy task.</a:t>
            </a:r>
            <a:br>
              <a:rPr lang="en-IN" sz="1600" dirty="0" smtClean="0">
                <a:latin typeface="Times New Roman" pitchFamily="18" charset="0"/>
                <a:cs typeface="Times New Roman" pitchFamily="18" charset="0"/>
              </a:rPr>
            </a:br>
            <a:r>
              <a:rPr lang="en-US" sz="1600" b="1" dirty="0" smtClean="0"/>
              <a:t> </a:t>
            </a:r>
            <a:endParaRPr lang="en-IN" sz="1600" dirty="0" smtClean="0"/>
          </a:p>
          <a:p>
            <a:pPr algn="just"/>
            <a:endParaRPr lang="en-IN" sz="1600" b="1" dirty="0" smtClean="0">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381000"/>
            <a:ext cx="8077200" cy="6047809"/>
          </a:xfrm>
          <a:prstGeom prst="rect">
            <a:avLst/>
          </a:prstGeom>
          <a:noFill/>
        </p:spPr>
        <p:txBody>
          <a:bodyPr wrap="square" rtlCol="0">
            <a:spAutoFit/>
          </a:bodyPr>
          <a:lstStyle/>
          <a:p>
            <a:pPr algn="just">
              <a:lnSpc>
                <a:spcPct val="150000"/>
              </a:lnSpc>
            </a:pPr>
            <a:r>
              <a:rPr lang="en-US" b="1" dirty="0" smtClean="0">
                <a:latin typeface="Times New Roman" panose="02020603050405020304" pitchFamily="18" charset="0"/>
                <a:cs typeface="Times New Roman" panose="02020603050405020304" pitchFamily="18" charset="0"/>
              </a:rPr>
              <a:t>Libraries :</a:t>
            </a:r>
            <a:endParaRPr lang="en-IN" dirty="0">
              <a:latin typeface="Times New Roman" panose="02020603050405020304" pitchFamily="18" charset="0"/>
              <a:cs typeface="Times New Roman" panose="02020603050405020304" pitchFamily="18" charset="0"/>
            </a:endParaRPr>
          </a:p>
          <a:p>
            <a:pPr algn="just">
              <a:lnSpc>
                <a:spcPct val="150000"/>
              </a:lnSpc>
            </a:pPr>
            <a:r>
              <a:rPr lang="en-US" sz="1600" b="1" dirty="0">
                <a:latin typeface="Times New Roman" panose="02020603050405020304" pitchFamily="18" charset="0"/>
                <a:cs typeface="Times New Roman" panose="02020603050405020304" pitchFamily="18" charset="0"/>
              </a:rPr>
              <a:t>Pandas: </a:t>
            </a:r>
            <a:endParaRPr lang="en-US" sz="1600" b="1" dirty="0" smtClean="0">
              <a:latin typeface="Times New Roman" panose="02020603050405020304" pitchFamily="18" charset="0"/>
              <a:cs typeface="Times New Roman" panose="02020603050405020304" pitchFamily="18" charset="0"/>
            </a:endParaRPr>
          </a:p>
          <a:p>
            <a:pPr algn="just">
              <a:lnSpc>
                <a:spcPct val="150000"/>
              </a:lnSpc>
            </a:pPr>
            <a:r>
              <a:rPr lang="en-US" sz="1600" dirty="0" smtClean="0">
                <a:latin typeface="Times New Roman" panose="02020603050405020304" pitchFamily="18" charset="0"/>
                <a:cs typeface="Times New Roman" panose="02020603050405020304" pitchFamily="18" charset="0"/>
              </a:rPr>
              <a:t>pandas</a:t>
            </a:r>
            <a:r>
              <a:rPr lang="en-US" sz="1600" dirty="0">
                <a:latin typeface="Times New Roman" panose="02020603050405020304" pitchFamily="18" charset="0"/>
                <a:cs typeface="Times New Roman" panose="02020603050405020304" pitchFamily="18" charset="0"/>
              </a:rPr>
              <a:t> is an open source, BSD-licensed library providing high-performance, easy-to-use data structures and data analysis tools for the Python programming language</a:t>
            </a:r>
            <a:r>
              <a:rPr lang="en-US" sz="1600" dirty="0" smtClean="0">
                <a:latin typeface="Times New Roman" panose="02020603050405020304" pitchFamily="18" charset="0"/>
                <a:cs typeface="Times New Roman" panose="02020603050405020304" pitchFamily="18" charset="0"/>
              </a:rPr>
              <a:t>.</a:t>
            </a:r>
          </a:p>
          <a:p>
            <a:pPr algn="just">
              <a:lnSpc>
                <a:spcPct val="150000"/>
              </a:lnSpc>
            </a:pPr>
            <a:r>
              <a:rPr lang="en-US" sz="1600" b="1" dirty="0" smtClean="0">
                <a:latin typeface="Times New Roman" panose="02020603050405020304" pitchFamily="18" charset="0"/>
                <a:cs typeface="Times New Roman" panose="02020603050405020304" pitchFamily="18" charset="0"/>
              </a:rPr>
              <a:t>Numpy</a:t>
            </a:r>
            <a:r>
              <a:rPr lang="en-US" sz="1600" b="1" dirty="0">
                <a:latin typeface="Times New Roman" panose="02020603050405020304" pitchFamily="18" charset="0"/>
                <a:cs typeface="Times New Roman" panose="02020603050405020304" pitchFamily="18" charset="0"/>
              </a:rPr>
              <a:t>: </a:t>
            </a:r>
            <a:endParaRPr lang="en-US" sz="1600" b="1" dirty="0" smtClean="0">
              <a:latin typeface="Times New Roman" panose="02020603050405020304" pitchFamily="18" charset="0"/>
              <a:cs typeface="Times New Roman" panose="02020603050405020304" pitchFamily="18" charset="0"/>
            </a:endParaRPr>
          </a:p>
          <a:p>
            <a:pPr algn="just">
              <a:lnSpc>
                <a:spcPct val="150000"/>
              </a:lnSpc>
            </a:pPr>
            <a:r>
              <a:rPr lang="en-US" sz="1600" dirty="0" err="1" smtClean="0">
                <a:latin typeface="Times New Roman" panose="02020603050405020304" pitchFamily="18" charset="0"/>
                <a:cs typeface="Times New Roman" panose="02020603050405020304" pitchFamily="18" charset="0"/>
              </a:rPr>
              <a:t>NumPy</a:t>
            </a:r>
            <a:r>
              <a:rPr lang="en-US" sz="1600" dirty="0">
                <a:latin typeface="Times New Roman" panose="02020603050405020304" pitchFamily="18" charset="0"/>
                <a:cs typeface="Times New Roman" panose="02020603050405020304" pitchFamily="18" charset="0"/>
              </a:rPr>
              <a:t> is a general-purpose array-processing package. It provides a high-performance multidimensional array object, and tools for working with these arrays. It is the fundamental package for scientific computing with Python. </a:t>
            </a:r>
            <a:endParaRPr lang="en-IN" sz="1600" dirty="0">
              <a:latin typeface="Times New Roman" panose="02020603050405020304" pitchFamily="18" charset="0"/>
              <a:cs typeface="Times New Roman" panose="02020603050405020304" pitchFamily="18" charset="0"/>
            </a:endParaRPr>
          </a:p>
          <a:p>
            <a:pPr algn="just">
              <a:lnSpc>
                <a:spcPct val="150000"/>
              </a:lnSpc>
            </a:pPr>
            <a:r>
              <a:rPr lang="en-US" sz="1600" b="1" dirty="0" err="1" smtClean="0">
                <a:latin typeface="Times New Roman" panose="02020603050405020304" pitchFamily="18" charset="0"/>
                <a:cs typeface="Times New Roman" panose="02020603050405020304" pitchFamily="18" charset="0"/>
              </a:rPr>
              <a:t>MatPlotLib</a:t>
            </a:r>
            <a:r>
              <a:rPr lang="en-US" sz="1600" dirty="0">
                <a:latin typeface="Times New Roman" panose="02020603050405020304" pitchFamily="18" charset="0"/>
                <a:cs typeface="Times New Roman" panose="02020603050405020304" pitchFamily="18" charset="0"/>
              </a:rPr>
              <a:t>: </a:t>
            </a:r>
            <a:endParaRPr lang="en-US" sz="1600" dirty="0" smtClean="0">
              <a:latin typeface="Times New Roman" panose="02020603050405020304" pitchFamily="18" charset="0"/>
              <a:cs typeface="Times New Roman" panose="02020603050405020304" pitchFamily="18" charset="0"/>
            </a:endParaRPr>
          </a:p>
          <a:p>
            <a:pPr algn="just">
              <a:lnSpc>
                <a:spcPct val="150000"/>
              </a:lnSpc>
            </a:pPr>
            <a:r>
              <a:rPr lang="en-US" sz="1600" dirty="0" err="1" smtClean="0">
                <a:latin typeface="Times New Roman" panose="02020603050405020304" pitchFamily="18" charset="0"/>
                <a:cs typeface="Times New Roman" panose="02020603050405020304" pitchFamily="18" charset="0"/>
              </a:rPr>
              <a:t>matplotlib.pyplot</a:t>
            </a:r>
            <a:r>
              <a:rPr lang="en-US" sz="1600" dirty="0">
                <a:latin typeface="Times New Roman" panose="02020603050405020304" pitchFamily="18" charset="0"/>
                <a:cs typeface="Times New Roman" panose="02020603050405020304" pitchFamily="18" charset="0"/>
              </a:rPr>
              <a:t> is a plotting library used for 2D graphics in python programming language. It can be used in python scripts, shell, web application servers and other graphical user interface toolkits</a:t>
            </a:r>
            <a:endParaRPr lang="en-IN" sz="1600" dirty="0">
              <a:latin typeface="Times New Roman" panose="02020603050405020304" pitchFamily="18" charset="0"/>
              <a:cs typeface="Times New Roman" panose="02020603050405020304" pitchFamily="18" charset="0"/>
            </a:endParaRPr>
          </a:p>
          <a:p>
            <a:pPr algn="just">
              <a:lnSpc>
                <a:spcPct val="150000"/>
              </a:lnSpc>
            </a:pPr>
            <a:r>
              <a:rPr lang="en-US" sz="1600" b="1" dirty="0" err="1" smtClean="0">
                <a:latin typeface="Times New Roman" panose="02020603050405020304" pitchFamily="18" charset="0"/>
                <a:cs typeface="Times New Roman" panose="02020603050405020304" pitchFamily="18" charset="0"/>
              </a:rPr>
              <a:t>Scikit</a:t>
            </a:r>
            <a:r>
              <a:rPr lang="en-US" sz="1600" b="1" dirty="0" smtClean="0">
                <a:latin typeface="Times New Roman" panose="02020603050405020304" pitchFamily="18" charset="0"/>
                <a:cs typeface="Times New Roman" panose="02020603050405020304" pitchFamily="18" charset="0"/>
              </a:rPr>
              <a:t>-learn</a:t>
            </a:r>
            <a:r>
              <a:rPr lang="en-US" sz="1600" dirty="0">
                <a:latin typeface="Times New Roman" panose="02020603050405020304" pitchFamily="18" charset="0"/>
                <a:cs typeface="Times New Roman" panose="02020603050405020304" pitchFamily="18" charset="0"/>
              </a:rPr>
              <a:t>: </a:t>
            </a:r>
            <a:endParaRPr lang="en-US" sz="1600" dirty="0" smtClean="0">
              <a:latin typeface="Times New Roman" panose="02020603050405020304" pitchFamily="18" charset="0"/>
              <a:cs typeface="Times New Roman" panose="02020603050405020304" pitchFamily="18" charset="0"/>
            </a:endParaRPr>
          </a:p>
          <a:p>
            <a:pPr algn="just">
              <a:lnSpc>
                <a:spcPct val="150000"/>
              </a:lnSpc>
            </a:pPr>
            <a:r>
              <a:rPr lang="en-US" sz="1600" dirty="0" err="1" smtClean="0">
                <a:latin typeface="Times New Roman" panose="02020603050405020304" pitchFamily="18" charset="0"/>
                <a:cs typeface="Times New Roman" panose="02020603050405020304" pitchFamily="18" charset="0"/>
              </a:rPr>
              <a:t>Scikit</a:t>
            </a:r>
            <a:r>
              <a:rPr lang="en-US" sz="1600" dirty="0" smtClean="0">
                <a:latin typeface="Times New Roman" panose="02020603050405020304" pitchFamily="18" charset="0"/>
                <a:cs typeface="Times New Roman" panose="02020603050405020304" pitchFamily="18" charset="0"/>
              </a:rPr>
              <a:t>-learn </a:t>
            </a:r>
            <a:r>
              <a:rPr lang="en-US" sz="1600" dirty="0">
                <a:latin typeface="Times New Roman" panose="02020603050405020304" pitchFamily="18" charset="0"/>
                <a:cs typeface="Times New Roman" panose="02020603050405020304" pitchFamily="18" charset="0"/>
              </a:rPr>
              <a:t>is a free machine learning library for Python. It features various algorithms like support vector machine, random forests, and k-neighbors, and it also supports Python numerical and scientific libraries like NumPy and SciPy.</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576809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ChangeArrowheads="1"/>
          </p:cNvSpPr>
          <p:nvPr/>
        </p:nvSpPr>
        <p:spPr bwMode="auto">
          <a:xfrm>
            <a:off x="457200" y="537936"/>
            <a:ext cx="8229600" cy="59980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SYSTEM SPECIFICATIONS</a:t>
            </a:r>
          </a:p>
          <a:p>
            <a:pPr marL="0" marR="0" lvl="0" indent="0" algn="ctr" defTabSz="914400" rtl="0" eaLnBrk="1" fontAlgn="base" latinLnBrk="0" hangingPunct="1">
              <a:lnSpc>
                <a:spcPct val="15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SOFTWARE REQUIREMENTS:</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OS                      :             </a:t>
            </a:r>
            <a:r>
              <a:rPr kumimoji="0" lang="en-US" b="0" i="0" u="none" strike="noStrike" cap="none" normalizeH="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Windows</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Python IDE        :              python 2.7.x and above</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Pycharm IDE,</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Anaconda 3.5</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Setup tools and pip to be installed for 3.6.x and above .</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HARDWARE REQUIREMENTS:</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RAM                  :            4GB and Higher</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Processor           </a:t>
            </a:r>
            <a:r>
              <a:rPr kumimoji="0" lang="en-US" b="0" i="0" u="none" strike="noStrike" cap="none" normalizeH="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Intel i3 and above </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Hard Disk           :            500GB: Minimum</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151</TotalTime>
  <Words>822</Words>
  <Application>Microsoft Office PowerPoint</Application>
  <PresentationFormat>On-screen Show (4:3)</PresentationFormat>
  <Paragraphs>65</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Aspect</vt:lpstr>
      <vt:lpstr>                               Virtual Mouse Implementation using OpenCV   </vt:lpstr>
      <vt:lpstr>Slide 2</vt:lpstr>
      <vt:lpstr>Slide 3</vt:lpstr>
      <vt:lpstr>Slide 4</vt:lpstr>
      <vt:lpstr>Slide 5</vt:lpstr>
      <vt:lpstr>Slide 6</vt:lpstr>
      <vt:lpstr>Slide 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comparative study of supervised machine learning algorithms for stock market trend prediction </dc:title>
  <dc:creator>nit</dc:creator>
  <cp:lastModifiedBy>user 5</cp:lastModifiedBy>
  <cp:revision>36</cp:revision>
  <dcterms:created xsi:type="dcterms:W3CDTF">2006-08-16T00:00:00Z</dcterms:created>
  <dcterms:modified xsi:type="dcterms:W3CDTF">2019-11-28T07:19:41Z</dcterms:modified>
</cp:coreProperties>
</file>