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0" r:id="rId2"/>
    <p:sldId id="291" r:id="rId3"/>
    <p:sldId id="292" r:id="rId4"/>
    <p:sldId id="293" r:id="rId5"/>
    <p:sldId id="294" r:id="rId6"/>
    <p:sldId id="295" r:id="rId7"/>
    <p:sldId id="296" r:id="rId8"/>
    <p:sldId id="280" r:id="rId9"/>
    <p:sldId id="282" r:id="rId10"/>
    <p:sldId id="284" r:id="rId11"/>
    <p:sldId id="283" r:id="rId12"/>
    <p:sldId id="266" r:id="rId13"/>
    <p:sldId id="267" r:id="rId14"/>
    <p:sldId id="268" r:id="rId15"/>
    <p:sldId id="269" r:id="rId16"/>
    <p:sldId id="270" r:id="rId17"/>
    <p:sldId id="271"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2" autoAdjust="0"/>
    <p:restoredTop sz="95362" autoAdjust="0"/>
  </p:normalViewPr>
  <p:slideViewPr>
    <p:cSldViewPr>
      <p:cViewPr varScale="1">
        <p:scale>
          <a:sx n="87" d="100"/>
          <a:sy n="87" d="100"/>
        </p:scale>
        <p:origin x="-103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D8BD707-D9CF-40AE-B4C6-C98DA3205C09}" type="datetimeFigureOut">
              <a:rPr lang="en-US" smtClean="0"/>
              <a:pPr/>
              <a:t>11/28/2019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11/28/2019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11/28/2019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11/28/2019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11/28/2019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11/28/2019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11/28/2019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11/28/2019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11/28/2019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11/28/2019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11/28/2019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11/28/2019</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209800"/>
            <a:ext cx="8077200" cy="2499360"/>
          </a:xfrm>
        </p:spPr>
        <p:txBody>
          <a:bodyPr>
            <a:normAutofit fontScale="90000"/>
          </a:bodyPr>
          <a:lstStyle/>
          <a:p>
            <a:pPr algn="ctr">
              <a:lnSpc>
                <a:spcPct val="150000"/>
              </a:lnSpc>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Virtual Mouse Implementation using </a:t>
            </a:r>
            <a:r>
              <a:rPr lang="en-US" dirty="0" smtClean="0"/>
              <a:t>OpenCV</a:t>
            </a:r>
            <a:r>
              <a:rPr lang="en-IN" dirty="0" smtClean="0"/>
              <a:t/>
            </a:r>
            <a:br>
              <a:rPr lang="en-IN" dirty="0" smtClean="0"/>
            </a:br>
            <a:r>
              <a:rPr lang="en-IN" dirty="0">
                <a:effectLst/>
                <a:latin typeface="Times New Roman" pitchFamily="18" charset="0"/>
                <a:cs typeface="Times New Roman" pitchFamily="18" charset="0"/>
              </a:rPr>
              <a:t/>
            </a:r>
            <a:br>
              <a:rPr lang="en-IN" dirty="0">
                <a:effectLst/>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7543800" cy="3831818"/>
          </a:xfrm>
          <a:prstGeom prst="rect">
            <a:avLst/>
          </a:prstGeom>
        </p:spPr>
        <p:txBody>
          <a:bodyPr wrap="square">
            <a:spAutoFit/>
          </a:bodyPr>
          <a:lstStyle/>
          <a:p>
            <a:pPr>
              <a:lnSpc>
                <a:spcPct val="150000"/>
              </a:lnSpc>
            </a:pPr>
            <a:r>
              <a:rPr lang="en-US" dirty="0" smtClean="0">
                <a:latin typeface="Times New Roman" panose="02020603050405020304" pitchFamily="18" charset="0"/>
                <a:cs typeface="Times New Roman" panose="02020603050405020304" pitchFamily="18" charset="0"/>
              </a:rPr>
              <a:t>The six stages of the SDLC are designed to build on one another, taking outputs from the previous stage, adding additional effort, and producing results that leverage the previous effort and are directly traceable to the previous stages. During each stage, additional information is gathered or developed, combined with the inputs, and used to produce the stage deliverables. It is important to not that the additional information is restricted in scope, new ideas that would take the project in directions not anticipated by the initial set of high-level requirements or features that are out-of-scope are preserved for later consideration.</a:t>
            </a:r>
          </a:p>
        </p:txBody>
      </p:sp>
    </p:spTree>
    <p:extLst>
      <p:ext uri="{BB962C8B-B14F-4D97-AF65-F5344CB8AC3E}">
        <p14:creationId xmlns:p14="http://schemas.microsoft.com/office/powerpoint/2010/main" xmlns="" val="1504310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14400"/>
            <a:ext cx="8229600" cy="3785652"/>
          </a:xfrm>
          <a:prstGeom prst="rect">
            <a:avLst/>
          </a:prstGeom>
          <a:noFill/>
        </p:spPr>
        <p:txBody>
          <a:bodyPr wrap="square" rtlCol="0">
            <a:spAutoFit/>
          </a:bodyPr>
          <a:lstStyle/>
          <a:p>
            <a:pPr algn="ctr"/>
            <a:endParaRPr lang="en-IN" sz="2400" dirty="0" smtClean="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a:p>
            <a:pPr algn="ctr"/>
            <a:endParaRPr lang="en-IN" sz="2400" dirty="0" smtClean="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a:p>
            <a:pPr algn="ctr"/>
            <a:r>
              <a:rPr lang="en-IN" sz="2400" b="1" dirty="0" smtClean="0">
                <a:latin typeface="Times New Roman" panose="02020603050405020304" pitchFamily="18" charset="0"/>
                <a:cs typeface="Times New Roman" panose="02020603050405020304" pitchFamily="18" charset="0"/>
              </a:rPr>
              <a:t>UML Diagrams</a:t>
            </a:r>
          </a:p>
          <a:p>
            <a:pPr algn="ctr"/>
            <a:endParaRPr lang="en-IN" sz="2400" dirty="0">
              <a:latin typeface="Times New Roman" panose="02020603050405020304" pitchFamily="18" charset="0"/>
              <a:cs typeface="Times New Roman" panose="02020603050405020304" pitchFamily="18" charset="0"/>
            </a:endParaRPr>
          </a:p>
          <a:p>
            <a:pPr algn="ctr"/>
            <a:endParaRPr lang="en-IN" sz="2400" dirty="0" smtClean="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a:p>
            <a:pPr algn="ctr"/>
            <a:endParaRPr lang="en-IN" sz="2400" dirty="0" smtClean="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78529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8229600"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Use</a:t>
            </a:r>
            <a:r>
              <a:rPr lang="en-IN" dirty="0" smtClean="0"/>
              <a:t> </a:t>
            </a:r>
            <a:r>
              <a:rPr lang="en-IN" dirty="0" smtClean="0">
                <a:latin typeface="Times New Roman" panose="02020603050405020304" pitchFamily="18" charset="0"/>
                <a:cs typeface="Times New Roman" panose="02020603050405020304" pitchFamily="18" charset="0"/>
              </a:rPr>
              <a:t>Case</a:t>
            </a:r>
            <a:r>
              <a:rPr lang="en-IN" dirty="0" smtClean="0"/>
              <a:t> :</a:t>
            </a:r>
          </a:p>
          <a:p>
            <a:endParaRPr lang="en-IN" dirty="0"/>
          </a:p>
        </p:txBody>
      </p:sp>
      <p:pic>
        <p:nvPicPr>
          <p:cNvPr id="3" name="Picture 2"/>
          <p:cNvPicPr/>
          <p:nvPr/>
        </p:nvPicPr>
        <p:blipFill>
          <a:blip r:embed="rId2"/>
          <a:srcRect/>
          <a:stretch>
            <a:fillRect/>
          </a:stretch>
        </p:blipFill>
        <p:spPr bwMode="auto">
          <a:xfrm>
            <a:off x="2296160" y="457200"/>
            <a:ext cx="4551680" cy="5943600"/>
          </a:xfrm>
          <a:prstGeom prst="rect">
            <a:avLst/>
          </a:prstGeom>
          <a:noFill/>
          <a:ln w="9525">
            <a:noFill/>
            <a:miter lim="800000"/>
            <a:headEnd/>
            <a:tailEnd/>
          </a:ln>
        </p:spPr>
      </p:pic>
    </p:spTree>
    <p:extLst>
      <p:ext uri="{BB962C8B-B14F-4D97-AF65-F5344CB8AC3E}">
        <p14:creationId xmlns:p14="http://schemas.microsoft.com/office/powerpoint/2010/main" xmlns="" val="3101397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609600"/>
            <a:ext cx="8229600"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Sequence Diagram</a:t>
            </a:r>
          </a:p>
          <a:p>
            <a:endParaRPr lang="en-IN"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rcRect/>
          <a:stretch>
            <a:fillRect/>
          </a:stretch>
        </p:blipFill>
        <p:spPr bwMode="auto">
          <a:xfrm>
            <a:off x="762000" y="1801177"/>
            <a:ext cx="7772400" cy="3255645"/>
          </a:xfrm>
          <a:prstGeom prst="rect">
            <a:avLst/>
          </a:prstGeom>
          <a:noFill/>
          <a:ln w="9525">
            <a:noFill/>
            <a:miter lim="800000"/>
            <a:headEnd/>
            <a:tailEnd/>
          </a:ln>
        </p:spPr>
      </p:pic>
    </p:spTree>
    <p:extLst>
      <p:ext uri="{BB962C8B-B14F-4D97-AF65-F5344CB8AC3E}">
        <p14:creationId xmlns:p14="http://schemas.microsoft.com/office/powerpoint/2010/main" xmlns="" val="4189994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8229600"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Collaboration Diagram</a:t>
            </a:r>
          </a:p>
          <a:p>
            <a:endParaRPr lang="en-IN"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rcRect/>
          <a:stretch>
            <a:fillRect/>
          </a:stretch>
        </p:blipFill>
        <p:spPr bwMode="auto">
          <a:xfrm>
            <a:off x="1676401" y="1752600"/>
            <a:ext cx="5127942" cy="2965767"/>
          </a:xfrm>
          <a:prstGeom prst="rect">
            <a:avLst/>
          </a:prstGeom>
          <a:noFill/>
          <a:ln w="9525">
            <a:noFill/>
            <a:miter lim="800000"/>
            <a:headEnd/>
            <a:tailEnd/>
          </a:ln>
        </p:spPr>
      </p:pic>
    </p:spTree>
    <p:extLst>
      <p:ext uri="{BB962C8B-B14F-4D97-AF65-F5344CB8AC3E}">
        <p14:creationId xmlns:p14="http://schemas.microsoft.com/office/powerpoint/2010/main" xmlns="" val="3159412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8229600"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Activity Diagram</a:t>
            </a:r>
          </a:p>
          <a:p>
            <a:endParaRPr lang="en-IN"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rcRect/>
          <a:stretch>
            <a:fillRect/>
          </a:stretch>
        </p:blipFill>
        <p:spPr bwMode="auto">
          <a:xfrm>
            <a:off x="1600517" y="845185"/>
            <a:ext cx="5942965" cy="5167630"/>
          </a:xfrm>
          <a:prstGeom prst="rect">
            <a:avLst/>
          </a:prstGeom>
          <a:noFill/>
          <a:ln w="9525">
            <a:noFill/>
            <a:miter lim="800000"/>
            <a:headEnd/>
            <a:tailEnd/>
          </a:ln>
        </p:spPr>
      </p:pic>
    </p:spTree>
    <p:extLst>
      <p:ext uri="{BB962C8B-B14F-4D97-AF65-F5344CB8AC3E}">
        <p14:creationId xmlns:p14="http://schemas.microsoft.com/office/powerpoint/2010/main" xmlns="" val="2617203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1786255" y="340360"/>
            <a:ext cx="5571490" cy="6177280"/>
          </a:xfrm>
          <a:prstGeom prst="rect">
            <a:avLst/>
          </a:prstGeom>
          <a:noFill/>
          <a:ln w="9525">
            <a:noFill/>
            <a:miter lim="800000"/>
            <a:headEnd/>
            <a:tailEnd/>
          </a:ln>
        </p:spPr>
      </p:pic>
      <p:sp>
        <p:nvSpPr>
          <p:cNvPr id="5" name="TextBox 4"/>
          <p:cNvSpPr txBox="1"/>
          <p:nvPr/>
        </p:nvSpPr>
        <p:spPr>
          <a:xfrm>
            <a:off x="381000" y="457200"/>
            <a:ext cx="3352800"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Activity Diagram</a:t>
            </a:r>
          </a:p>
          <a:p>
            <a:endParaRPr lang="en-US" dirty="0"/>
          </a:p>
        </p:txBody>
      </p:sp>
    </p:spTree>
    <p:extLst>
      <p:ext uri="{BB962C8B-B14F-4D97-AF65-F5344CB8AC3E}">
        <p14:creationId xmlns:p14="http://schemas.microsoft.com/office/powerpoint/2010/main" xmlns="" val="573075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8229600"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Class Diagram</a:t>
            </a:r>
            <a:endParaRPr lang="en-IN"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rcRect/>
          <a:stretch>
            <a:fillRect/>
          </a:stretch>
        </p:blipFill>
        <p:spPr bwMode="auto">
          <a:xfrm>
            <a:off x="914400" y="1600200"/>
            <a:ext cx="6629400" cy="2656205"/>
          </a:xfrm>
          <a:prstGeom prst="rect">
            <a:avLst/>
          </a:prstGeom>
          <a:noFill/>
          <a:ln w="9525">
            <a:noFill/>
            <a:miter lim="800000"/>
            <a:headEnd/>
            <a:tailEnd/>
          </a:ln>
        </p:spPr>
      </p:pic>
    </p:spTree>
    <p:extLst>
      <p:ext uri="{BB962C8B-B14F-4D97-AF65-F5344CB8AC3E}">
        <p14:creationId xmlns:p14="http://schemas.microsoft.com/office/powerpoint/2010/main" xmlns="" val="60726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5968" y="651847"/>
            <a:ext cx="8229600"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Component Diagram</a:t>
            </a:r>
          </a:p>
          <a:p>
            <a:endParaRPr lang="en-IN" dirty="0">
              <a:latin typeface="Times New Roman" panose="02020603050405020304" pitchFamily="18" charset="0"/>
              <a:cs typeface="Times New Roman" panose="02020603050405020304" pitchFamily="18" charset="0"/>
            </a:endParaRPr>
          </a:p>
        </p:txBody>
      </p:sp>
      <p:sp>
        <p:nvSpPr>
          <p:cNvPr id="3" name="Rectangle 25"/>
          <p:cNvSpPr>
            <a:spLocks noChangeArrowheads="1"/>
          </p:cNvSpPr>
          <p:nvPr/>
        </p:nvSpPr>
        <p:spPr bwMode="auto">
          <a:xfrm>
            <a:off x="1828800" y="1676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4" name="Group 1"/>
          <p:cNvGrpSpPr>
            <a:grpSpLocks noChangeAspect="1"/>
          </p:cNvGrpSpPr>
          <p:nvPr/>
        </p:nvGrpSpPr>
        <p:grpSpPr bwMode="auto">
          <a:xfrm>
            <a:off x="1981200" y="1298178"/>
            <a:ext cx="4200525" cy="4727575"/>
            <a:chOff x="0" y="0"/>
            <a:chExt cx="6616" cy="6006"/>
          </a:xfrm>
        </p:grpSpPr>
        <p:sp>
          <p:nvSpPr>
            <p:cNvPr id="5" name="AutoShape 24"/>
            <p:cNvSpPr>
              <a:spLocks noChangeAspect="1" noChangeArrowheads="1" noTextEdit="1"/>
            </p:cNvSpPr>
            <p:nvPr/>
          </p:nvSpPr>
          <p:spPr bwMode="auto">
            <a:xfrm>
              <a:off x="0" y="0"/>
              <a:ext cx="6616" cy="6006"/>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23"/>
            <p:cNvSpPr>
              <a:spLocks noChangeArrowheads="1"/>
            </p:cNvSpPr>
            <p:nvPr/>
          </p:nvSpPr>
          <p:spPr bwMode="auto">
            <a:xfrm>
              <a:off x="450" y="2522"/>
              <a:ext cx="1635" cy="646"/>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 name="Rectangle 22"/>
            <p:cNvSpPr>
              <a:spLocks noChangeArrowheads="1"/>
            </p:cNvSpPr>
            <p:nvPr/>
          </p:nvSpPr>
          <p:spPr bwMode="auto">
            <a:xfrm>
              <a:off x="300" y="2628"/>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 name="Rectangle 21"/>
            <p:cNvSpPr>
              <a:spLocks noChangeArrowheads="1"/>
            </p:cNvSpPr>
            <p:nvPr/>
          </p:nvSpPr>
          <p:spPr bwMode="auto">
            <a:xfrm>
              <a:off x="300" y="2928"/>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20"/>
            <p:cNvSpPr>
              <a:spLocks noChangeArrowheads="1"/>
            </p:cNvSpPr>
            <p:nvPr/>
          </p:nvSpPr>
          <p:spPr bwMode="auto">
            <a:xfrm>
              <a:off x="1080" y="2582"/>
              <a:ext cx="51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000000"/>
                  </a:solidFill>
                  <a:effectLst/>
                  <a:latin typeface="Tahoma" panose="020B0604030504040204" pitchFamily="34" charset="0"/>
                  <a:ea typeface="Times New Roman" panose="02020603050405020304" pitchFamily="18" charset="0"/>
                  <a:cs typeface="Tahoma" panose="020B0604030504040204" pitchFamily="34" charset="0"/>
                </a:rPr>
                <a:t>server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19"/>
            <p:cNvSpPr>
              <a:spLocks noChangeArrowheads="1"/>
            </p:cNvSpPr>
            <p:nvPr/>
          </p:nvSpPr>
          <p:spPr bwMode="auto">
            <a:xfrm>
              <a:off x="4831" y="300"/>
              <a:ext cx="1470" cy="646"/>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 name="Rectangle 18"/>
            <p:cNvSpPr>
              <a:spLocks noChangeArrowheads="1"/>
            </p:cNvSpPr>
            <p:nvPr/>
          </p:nvSpPr>
          <p:spPr bwMode="auto">
            <a:xfrm>
              <a:off x="4681" y="405"/>
              <a:ext cx="285" cy="136"/>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 name="Rectangle 17"/>
            <p:cNvSpPr>
              <a:spLocks noChangeArrowheads="1"/>
            </p:cNvSpPr>
            <p:nvPr/>
          </p:nvSpPr>
          <p:spPr bwMode="auto">
            <a:xfrm>
              <a:off x="4681" y="706"/>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 name="Rectangle 16"/>
            <p:cNvSpPr>
              <a:spLocks noChangeArrowheads="1"/>
            </p:cNvSpPr>
            <p:nvPr/>
          </p:nvSpPr>
          <p:spPr bwMode="auto">
            <a:xfrm>
              <a:off x="5326" y="360"/>
              <a:ext cx="588"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000000"/>
                  </a:solidFill>
                  <a:effectLst/>
                  <a:latin typeface="Tahoma" panose="020B0604030504040204" pitchFamily="34" charset="0"/>
                  <a:ea typeface="Times New Roman" panose="02020603050405020304" pitchFamily="18" charset="0"/>
                  <a:cs typeface="Tahoma" panose="020B0604030504040204" pitchFamily="34" charset="0"/>
                </a:rPr>
                <a:t>dataset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 name="Rectangle 15"/>
            <p:cNvSpPr>
              <a:spLocks noChangeArrowheads="1"/>
            </p:cNvSpPr>
            <p:nvPr/>
          </p:nvSpPr>
          <p:spPr bwMode="auto">
            <a:xfrm>
              <a:off x="4831" y="2522"/>
              <a:ext cx="1410" cy="646"/>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 name="Rectangle 14"/>
            <p:cNvSpPr>
              <a:spLocks noChangeArrowheads="1"/>
            </p:cNvSpPr>
            <p:nvPr/>
          </p:nvSpPr>
          <p:spPr bwMode="auto">
            <a:xfrm>
              <a:off x="4681" y="2628"/>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 name="Rectangle 13"/>
            <p:cNvSpPr>
              <a:spLocks noChangeArrowheads="1"/>
            </p:cNvSpPr>
            <p:nvPr/>
          </p:nvSpPr>
          <p:spPr bwMode="auto">
            <a:xfrm>
              <a:off x="4681" y="2928"/>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 name="Rectangle 12"/>
            <p:cNvSpPr>
              <a:spLocks noChangeArrowheads="1"/>
            </p:cNvSpPr>
            <p:nvPr/>
          </p:nvSpPr>
          <p:spPr bwMode="auto">
            <a:xfrm>
              <a:off x="5266" y="2582"/>
              <a:ext cx="660"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000000"/>
                  </a:solidFill>
                  <a:effectLst/>
                  <a:latin typeface="Tahoma" panose="020B0604030504040204" pitchFamily="34" charset="0"/>
                  <a:ea typeface="Times New Roman" panose="02020603050405020304" pitchFamily="18" charset="0"/>
                  <a:cs typeface="Tahoma" panose="020B0604030504040204" pitchFamily="34" charset="0"/>
                </a:rPr>
                <a:t>modules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 name="Rectangle 11"/>
            <p:cNvSpPr>
              <a:spLocks noChangeArrowheads="1"/>
            </p:cNvSpPr>
            <p:nvPr/>
          </p:nvSpPr>
          <p:spPr bwMode="auto">
            <a:xfrm>
              <a:off x="4951" y="5045"/>
              <a:ext cx="1320" cy="646"/>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 name="Rectangle 10"/>
            <p:cNvSpPr>
              <a:spLocks noChangeArrowheads="1"/>
            </p:cNvSpPr>
            <p:nvPr/>
          </p:nvSpPr>
          <p:spPr bwMode="auto">
            <a:xfrm>
              <a:off x="4801" y="5150"/>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9"/>
            <p:cNvSpPr>
              <a:spLocks noChangeArrowheads="1"/>
            </p:cNvSpPr>
            <p:nvPr/>
          </p:nvSpPr>
          <p:spPr bwMode="auto">
            <a:xfrm>
              <a:off x="4801" y="5450"/>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8"/>
            <p:cNvSpPr>
              <a:spLocks noChangeArrowheads="1"/>
            </p:cNvSpPr>
            <p:nvPr/>
          </p:nvSpPr>
          <p:spPr bwMode="auto">
            <a:xfrm>
              <a:off x="5236" y="5105"/>
              <a:ext cx="840"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000000"/>
                  </a:solidFill>
                  <a:effectLst/>
                  <a:latin typeface="Tahoma" panose="020B0604030504040204" pitchFamily="34" charset="0"/>
                  <a:ea typeface="Times New Roman" panose="02020603050405020304" pitchFamily="18" charset="0"/>
                  <a:cs typeface="Tahoma" panose="020B0604030504040204" pitchFamily="34" charset="0"/>
                </a:rPr>
                <a:t>algorithms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Line 7"/>
            <p:cNvSpPr>
              <a:spLocks noChangeShapeType="1"/>
            </p:cNvSpPr>
            <p:nvPr/>
          </p:nvSpPr>
          <p:spPr bwMode="auto">
            <a:xfrm flipV="1">
              <a:off x="1845" y="961"/>
              <a:ext cx="3016" cy="1561"/>
            </a:xfrm>
            <a:prstGeom prst="line">
              <a:avLst/>
            </a:prstGeom>
            <a:noFill/>
            <a:ln w="15">
              <a:solidFill>
                <a:srgbClr val="800000"/>
              </a:solidFill>
              <a:prstDash val="sysDot"/>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Freeform 6"/>
            <p:cNvSpPr>
              <a:spLocks/>
            </p:cNvSpPr>
            <p:nvPr/>
          </p:nvSpPr>
          <p:spPr bwMode="auto">
            <a:xfrm>
              <a:off x="4711" y="961"/>
              <a:ext cx="150" cy="120"/>
            </a:xfrm>
            <a:custGeom>
              <a:avLst/>
              <a:gdLst>
                <a:gd name="T0" fmla="*/ 45 w 150"/>
                <a:gd name="T1" fmla="*/ 120 h 120"/>
                <a:gd name="T2" fmla="*/ 150 w 150"/>
                <a:gd name="T3" fmla="*/ 0 h 120"/>
                <a:gd name="T4" fmla="*/ 0 w 150"/>
                <a:gd name="T5" fmla="*/ 0 h 120"/>
              </a:gdLst>
              <a:ahLst/>
              <a:cxnLst>
                <a:cxn ang="0">
                  <a:pos x="T0" y="T1"/>
                </a:cxn>
                <a:cxn ang="0">
                  <a:pos x="T2" y="T3"/>
                </a:cxn>
                <a:cxn ang="0">
                  <a:pos x="T4" y="T5"/>
                </a:cxn>
              </a:cxnLst>
              <a:rect l="0" t="0" r="r" b="b"/>
              <a:pathLst>
                <a:path w="150" h="120">
                  <a:moveTo>
                    <a:pt x="45" y="120"/>
                  </a:moveTo>
                  <a:lnTo>
                    <a:pt x="150" y="0"/>
                  </a:lnTo>
                  <a:lnTo>
                    <a:pt x="0" y="0"/>
                  </a:lnTo>
                </a:path>
              </a:pathLst>
            </a:custGeom>
            <a:noFill/>
            <a:ln w="15">
              <a:solidFill>
                <a:srgbClr val="800000"/>
              </a:solid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Line 5"/>
            <p:cNvSpPr>
              <a:spLocks noChangeShapeType="1"/>
            </p:cNvSpPr>
            <p:nvPr/>
          </p:nvSpPr>
          <p:spPr bwMode="auto">
            <a:xfrm>
              <a:off x="2100" y="2853"/>
              <a:ext cx="2581" cy="1"/>
            </a:xfrm>
            <a:prstGeom prst="line">
              <a:avLst/>
            </a:prstGeom>
            <a:noFill/>
            <a:ln w="15">
              <a:solidFill>
                <a:srgbClr val="800000"/>
              </a:solidFill>
              <a:prstDash val="sysDot"/>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Freeform 4"/>
            <p:cNvSpPr>
              <a:spLocks/>
            </p:cNvSpPr>
            <p:nvPr/>
          </p:nvSpPr>
          <p:spPr bwMode="auto">
            <a:xfrm>
              <a:off x="4531" y="2793"/>
              <a:ext cx="150" cy="120"/>
            </a:xfrm>
            <a:custGeom>
              <a:avLst/>
              <a:gdLst>
                <a:gd name="T0" fmla="*/ 0 w 150"/>
                <a:gd name="T1" fmla="*/ 120 h 120"/>
                <a:gd name="T2" fmla="*/ 150 w 150"/>
                <a:gd name="T3" fmla="*/ 60 h 120"/>
                <a:gd name="T4" fmla="*/ 0 w 150"/>
                <a:gd name="T5" fmla="*/ 0 h 120"/>
              </a:gdLst>
              <a:ahLst/>
              <a:cxnLst>
                <a:cxn ang="0">
                  <a:pos x="T0" y="T1"/>
                </a:cxn>
                <a:cxn ang="0">
                  <a:pos x="T2" y="T3"/>
                </a:cxn>
                <a:cxn ang="0">
                  <a:pos x="T4" y="T5"/>
                </a:cxn>
              </a:cxnLst>
              <a:rect l="0" t="0" r="r" b="b"/>
              <a:pathLst>
                <a:path w="150" h="120">
                  <a:moveTo>
                    <a:pt x="0" y="120"/>
                  </a:moveTo>
                  <a:lnTo>
                    <a:pt x="150" y="60"/>
                  </a:lnTo>
                  <a:lnTo>
                    <a:pt x="0" y="0"/>
                  </a:lnTo>
                </a:path>
              </a:pathLst>
            </a:custGeom>
            <a:noFill/>
            <a:ln w="15">
              <a:solidFill>
                <a:srgbClr val="800000"/>
              </a:solid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 name="Line 3"/>
            <p:cNvSpPr>
              <a:spLocks noChangeShapeType="1"/>
            </p:cNvSpPr>
            <p:nvPr/>
          </p:nvSpPr>
          <p:spPr bwMode="auto">
            <a:xfrm>
              <a:off x="1770" y="3183"/>
              <a:ext cx="3196" cy="1862"/>
            </a:xfrm>
            <a:prstGeom prst="line">
              <a:avLst/>
            </a:prstGeom>
            <a:noFill/>
            <a:ln w="15">
              <a:solidFill>
                <a:srgbClr val="800000"/>
              </a:solidFill>
              <a:prstDash val="sysDot"/>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 name="Freeform 2"/>
            <p:cNvSpPr>
              <a:spLocks/>
            </p:cNvSpPr>
            <p:nvPr/>
          </p:nvSpPr>
          <p:spPr bwMode="auto">
            <a:xfrm>
              <a:off x="4816" y="4925"/>
              <a:ext cx="150" cy="120"/>
            </a:xfrm>
            <a:custGeom>
              <a:avLst/>
              <a:gdLst>
                <a:gd name="T0" fmla="*/ 0 w 150"/>
                <a:gd name="T1" fmla="*/ 105 h 120"/>
                <a:gd name="T2" fmla="*/ 150 w 150"/>
                <a:gd name="T3" fmla="*/ 120 h 120"/>
                <a:gd name="T4" fmla="*/ 60 w 150"/>
                <a:gd name="T5" fmla="*/ 0 h 120"/>
              </a:gdLst>
              <a:ahLst/>
              <a:cxnLst>
                <a:cxn ang="0">
                  <a:pos x="T0" y="T1"/>
                </a:cxn>
                <a:cxn ang="0">
                  <a:pos x="T2" y="T3"/>
                </a:cxn>
                <a:cxn ang="0">
                  <a:pos x="T4" y="T5"/>
                </a:cxn>
              </a:cxnLst>
              <a:rect l="0" t="0" r="r" b="b"/>
              <a:pathLst>
                <a:path w="150" h="120">
                  <a:moveTo>
                    <a:pt x="0" y="105"/>
                  </a:moveTo>
                  <a:lnTo>
                    <a:pt x="150" y="120"/>
                  </a:lnTo>
                  <a:lnTo>
                    <a:pt x="60" y="0"/>
                  </a:lnTo>
                </a:path>
              </a:pathLst>
            </a:custGeom>
            <a:noFill/>
            <a:ln w="15">
              <a:solidFill>
                <a:srgbClr val="800000"/>
              </a:solid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xmlns="" val="927102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33400"/>
            <a:ext cx="8229600"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State Diagram</a:t>
            </a:r>
          </a:p>
          <a:p>
            <a:endParaRPr lang="en-IN"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rcRect/>
          <a:stretch>
            <a:fillRect/>
          </a:stretch>
        </p:blipFill>
        <p:spPr bwMode="auto">
          <a:xfrm>
            <a:off x="3962400" y="685800"/>
            <a:ext cx="1375410" cy="5942890"/>
          </a:xfrm>
          <a:prstGeom prst="rect">
            <a:avLst/>
          </a:prstGeom>
          <a:noFill/>
          <a:ln w="9525">
            <a:noFill/>
            <a:miter lim="800000"/>
            <a:headEnd/>
            <a:tailEnd/>
          </a:ln>
        </p:spPr>
      </p:pic>
    </p:spTree>
    <p:extLst>
      <p:ext uri="{BB962C8B-B14F-4D97-AF65-F5344CB8AC3E}">
        <p14:creationId xmlns:p14="http://schemas.microsoft.com/office/powerpoint/2010/main" xmlns="" val="3002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81000" y="609600"/>
            <a:ext cx="8305800" cy="39241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Abstract</a:t>
            </a:r>
            <a:endParaRPr kumimoji="0" lang="en-US" sz="24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algn="just">
              <a:lnSpc>
                <a:spcPct val="150000"/>
              </a:lnSpc>
            </a:pPr>
            <a:endParaRPr lang="en-US" sz="14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Hand Gesture Recognition plays a key role in human-computer interactions. As we can see that there are so many new Technological advancements happening such as biometric authentication which we can see frequently in our smart phones, similarly hand gesture recognition is a modern way of human-computer interaction i.e., we can control our system by showing our hands in front of webcam and hand gesture recognition can be useful for all kinds of people. Based upon this idea this paper is presented. This paper provides a detailed explanation to the algorithms and methodologies for the color detection and virtual mouse </a:t>
            </a:r>
            <a:endParaRPr lang="en-US" sz="1600" dirty="0" smtClean="0">
              <a:latin typeface="Times New Roman" pitchFamily="18" charset="0"/>
              <a:cs typeface="Times New Roman" pitchFamily="18" charset="0"/>
            </a:endParaRPr>
          </a:p>
          <a:p>
            <a:pPr algn="just"/>
            <a:endParaRPr lang="en-US" sz="1600" dirty="0" smtClean="0">
              <a:latin typeface="Times New Roman" pitchFamily="18" charset="0"/>
              <a:cs typeface="Times New Roman" pitchFamily="18" charset="0"/>
            </a:endParaRPr>
          </a:p>
          <a:p>
            <a:pPr algn="just"/>
            <a:endParaRPr lang="en-US" sz="1600" dirty="0" smtClean="0">
              <a:latin typeface="Times New Roman" pitchFamily="18" charset="0"/>
              <a:cs typeface="Times New Roman" pitchFamily="18" charset="0"/>
            </a:endParaRPr>
          </a:p>
          <a:p>
            <a:pPr algn="just"/>
            <a:endParaRPr lang="en-US" sz="1600" dirty="0" smtClean="0">
              <a:latin typeface="Times New Roman" pitchFamily="18" charset="0"/>
              <a:cs typeface="Times New Roman" pitchFamily="18" charset="0"/>
            </a:endParaRPr>
          </a:p>
          <a:p>
            <a:pPr algn="just"/>
            <a:endParaRPr lang="en-IN" sz="1600" dirty="0" smtClean="0">
              <a:latin typeface="Times New Roman" pitchFamily="18" charset="0"/>
              <a:cs typeface="Times New Roman" pitchFamily="18" charset="0"/>
            </a:endParaRPr>
          </a:p>
          <a:p>
            <a:pPr algn="just"/>
            <a:r>
              <a:rPr lang="en-US" sz="1600" b="1" dirty="0" smtClean="0">
                <a:latin typeface="Times New Roman" pitchFamily="18" charset="0"/>
                <a:cs typeface="Times New Roman" pitchFamily="18" charset="0"/>
              </a:rPr>
              <a:t>Index Terms—Computer Vision, Open CV, Deep Learning, Image Processing.</a:t>
            </a:r>
            <a:endParaRPr lang="en-IN" sz="16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457200" y="457200"/>
            <a:ext cx="8153400" cy="58939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Existing system:</a:t>
            </a:r>
            <a:endParaRPr lang="en-US"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itchFamily="18" charset="0"/>
                <a:cs typeface="Times New Roman" pitchFamily="18" charset="0"/>
              </a:rPr>
              <a:t>A Computer Mouse is an input device that helps to point and to interact with whatever that is being pointed. There are so many types of mouse in the current trend, there’s the mechanical mouse that consists of a single rubber ball which can rotate in any direction and the movement of the pointer is determined by the motion of that rubber ball. Later the mechanical mouse is replaced by the Optical Mouse.</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Optical Mouse consists of a led sensor to detect the movement of the pointer. Years Later the laser mouse was introduced to improve the accuracy and to overcome the drawbacks of the Optical Mouse. Later as the Technology has been increased drastically wireless mouse was introduced so as to enable hassle free movement of the mouse and to improve the accuracy.</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No Matter how much the accuracy of the mouse increases but there will always be limitations of the mouse as the mouse is a hardware input device and there can be some problems like mouse click not functioning properly ad etc., as the mouse is a hardware device like any other physical object even the mouse will have a durability time within which is functional and after its durability time we have to change the mouse</a:t>
            </a:r>
            <a:endParaRPr lang="en-IN" sz="1600" dirty="0" smtClean="0">
              <a:latin typeface="Times New Roman" pitchFamily="18" charset="0"/>
              <a:cs typeface="Times New Roman" pitchFamily="18" charset="0"/>
            </a:endParaRPr>
          </a:p>
          <a:p>
            <a:pPr algn="just">
              <a:lnSpc>
                <a:spcPct val="150000"/>
              </a:lnSpc>
            </a:pPr>
            <a:r>
              <a:rPr lang="en-US" sz="1400" b="1" dirty="0" smtClean="0">
                <a:latin typeface="Times New Roman" pitchFamily="18" charset="0"/>
                <a:cs typeface="Times New Roman" pitchFamily="18" charset="0"/>
              </a:rPr>
              <a:t>Disadvantage </a:t>
            </a:r>
            <a:r>
              <a:rPr lang="en-US" sz="1400" b="1" dirty="0" smtClean="0">
                <a:latin typeface="Times New Roman" pitchFamily="18" charset="0"/>
                <a:cs typeface="Times New Roman" pitchFamily="18" charset="0"/>
              </a:rPr>
              <a:t>:</a:t>
            </a:r>
            <a:endParaRPr lang="en-IN" sz="1400" dirty="0">
              <a:latin typeface="Times New Roman" pitchFamily="18" charset="0"/>
              <a:cs typeface="Times New Roman" pitchFamily="18" charset="0"/>
            </a:endParaRPr>
          </a:p>
          <a:p>
            <a:pPr lvl="0" algn="just">
              <a:buFont typeface="Wingdings" pitchFamily="2" charset="2"/>
              <a:buChar char="Ø"/>
            </a:pPr>
            <a:r>
              <a:rPr lang="en-US" sz="1600" dirty="0" smtClean="0"/>
              <a:t>There will always be limitations of the mouse as the mouse is a hardware input device and there can be some problems like mouse click not functioning properly</a:t>
            </a:r>
            <a:r>
              <a:rPr lang="en-US" sz="1600" dirty="0" smtClean="0"/>
              <a:t>.</a:t>
            </a:r>
          </a:p>
          <a:p>
            <a:pPr lvl="0" algn="just">
              <a:buFont typeface="Wingdings" pitchFamily="2" charset="2"/>
              <a:buChar char="Ø"/>
            </a:pPr>
            <a:r>
              <a:rPr lang="en-US" sz="1600" dirty="0" smtClean="0"/>
              <a:t>the </a:t>
            </a:r>
            <a:r>
              <a:rPr lang="en-US" sz="1600" dirty="0" smtClean="0"/>
              <a:t>mouse is a hardware device like any other physical object even the mouse will have a durability time within which is functional and </a:t>
            </a:r>
            <a:endParaRPr lang="en-IN" sz="1600" dirty="0" smtClean="0"/>
          </a:p>
          <a:p>
            <a:pPr lvl="0" algn="just">
              <a:buFont typeface="Wingdings" pitchFamily="2" charset="2"/>
              <a:buChar char="Ø"/>
            </a:pPr>
            <a:r>
              <a:rPr lang="en-US" sz="1600" dirty="0" smtClean="0"/>
              <a:t>after its durability time we have to change the mouse</a:t>
            </a:r>
            <a:endParaRPr lang="en-I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457200" y="346012"/>
            <a:ext cx="7696200" cy="59554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Proposed system:</a:t>
            </a:r>
          </a:p>
          <a:p>
            <a:pPr algn="just"/>
            <a:r>
              <a:rPr lang="en-US" sz="1600" dirty="0" smtClean="0">
                <a:latin typeface="Times New Roman" pitchFamily="18" charset="0"/>
                <a:cs typeface="Times New Roman" pitchFamily="18" charset="0"/>
              </a:rPr>
              <a:t>As the technology increase everything becomes </a:t>
            </a:r>
            <a:r>
              <a:rPr lang="en-US" sz="1600" b="1" dirty="0" smtClean="0">
                <a:latin typeface="Times New Roman" pitchFamily="18" charset="0"/>
                <a:cs typeface="Times New Roman" pitchFamily="18" charset="0"/>
              </a:rPr>
              <a:t>virtualized</a:t>
            </a:r>
            <a:r>
              <a:rPr lang="en-US" sz="1600" dirty="0" smtClean="0">
                <a:latin typeface="Times New Roman" pitchFamily="18" charset="0"/>
                <a:cs typeface="Times New Roman" pitchFamily="18" charset="0"/>
              </a:rPr>
              <a:t> such as speech recognition. Speech Recognition is used for recognition and translation of the spoken language into text. Thus, Speech Recognition can replace keyboards in the future, Similarly Eye Tracking which is used to control the mouse pointer with the help of our eye.  Eye Tracking can replace mouse in the future.</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Gestures can be in any form like hand image or pixel image or any human given pose that require less computational difficulty or power for making the devices required for the recognitions to make work. Different techniques are being proposed by the companies for gaining necessary information/data for recognition handmade gestures recognition models. Some models work with special devices such as data glove devices and color caps to develop a complex information about gesture provided by the user/human.</a:t>
            </a:r>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pPr algn="just">
              <a:lnSpc>
                <a:spcPct val="150000"/>
              </a:lnSpc>
            </a:pPr>
            <a:r>
              <a:rPr lang="en-US" b="1" dirty="0" smtClean="0">
                <a:latin typeface="Times New Roman" panose="02020603050405020304" pitchFamily="18" charset="0"/>
                <a:cs typeface="Times New Roman" panose="02020603050405020304" pitchFamily="18" charset="0"/>
              </a:rPr>
              <a:t>Advantages:</a:t>
            </a:r>
          </a:p>
          <a:p>
            <a:pPr lvl="0" algn="just">
              <a:buFont typeface="Wingdings" pitchFamily="2" charset="2"/>
              <a:buChar char="Ø"/>
            </a:pPr>
            <a:r>
              <a:rPr lang="en-US" sz="1600" dirty="0" smtClean="0">
                <a:latin typeface="Times New Roman" pitchFamily="18" charset="0"/>
                <a:cs typeface="Times New Roman" pitchFamily="18" charset="0"/>
              </a:rPr>
              <a:t>Virtual </a:t>
            </a:r>
            <a:r>
              <a:rPr lang="en-US" sz="1600" dirty="0" smtClean="0">
                <a:latin typeface="Times New Roman" pitchFamily="18" charset="0"/>
                <a:cs typeface="Times New Roman" pitchFamily="18" charset="0"/>
              </a:rPr>
              <a:t>Mouse using Hand gesture recognition allows users to control mouse with the help of hand gestures.</a:t>
            </a:r>
            <a:endParaRPr lang="en-IN" sz="1600" dirty="0" smtClean="0">
              <a:latin typeface="Times New Roman" pitchFamily="18" charset="0"/>
              <a:cs typeface="Times New Roman" pitchFamily="18" charset="0"/>
            </a:endParaRPr>
          </a:p>
          <a:p>
            <a:pPr lvl="0" algn="just">
              <a:buFont typeface="Wingdings" pitchFamily="2" charset="2"/>
              <a:buChar char="Ø"/>
            </a:pPr>
            <a:r>
              <a:rPr lang="en-US" sz="1600" dirty="0" smtClean="0">
                <a:latin typeface="Times New Roman" pitchFamily="18" charset="0"/>
                <a:cs typeface="Times New Roman" pitchFamily="18" charset="0"/>
              </a:rPr>
              <a:t>system’s webcam is used for tracking hand gestures. </a:t>
            </a:r>
            <a:endParaRPr lang="en-IN" sz="1600" dirty="0" smtClean="0">
              <a:latin typeface="Times New Roman" pitchFamily="18" charset="0"/>
              <a:cs typeface="Times New Roman" pitchFamily="18" charset="0"/>
            </a:endParaRPr>
          </a:p>
          <a:p>
            <a:pPr lvl="0" algn="just">
              <a:buFont typeface="Wingdings" pitchFamily="2" charset="2"/>
              <a:buChar char="Ø"/>
            </a:pPr>
            <a:r>
              <a:rPr lang="en-US" sz="1600" dirty="0" smtClean="0">
                <a:latin typeface="Times New Roman" pitchFamily="18" charset="0"/>
                <a:cs typeface="Times New Roman" pitchFamily="18" charset="0"/>
              </a:rPr>
              <a:t>Computer vision techniques are used for gesture recognition. OpenCV consists of a package called video capture which is used to capture data from a live video.</a:t>
            </a:r>
            <a:endParaRPr lang="en-IN" sz="1600" dirty="0" smtClean="0">
              <a:latin typeface="Times New Roman" pitchFamily="18" charset="0"/>
              <a:cs typeface="Times New Roman" pitchFamily="18" charset="0"/>
            </a:endParaRPr>
          </a:p>
          <a:p>
            <a:pPr lvl="0" algn="just">
              <a:buFont typeface="Wingdings" pitchFamily="2" charset="2"/>
              <a:buChar char="Ø"/>
            </a:pPr>
            <a:r>
              <a:rPr lang="en-US" sz="1600" dirty="0" smtClean="0">
                <a:latin typeface="Times New Roman" pitchFamily="18" charset="0"/>
                <a:cs typeface="Times New Roman" pitchFamily="18" charset="0"/>
              </a:rPr>
              <a:t>main thing we need to identify are the applications the model is going to develop so the development of the mouse movement without using the system mouse.</a:t>
            </a:r>
            <a:endParaRPr lang="en-IN" sz="16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381000" y="381001"/>
            <a:ext cx="7924800" cy="69865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pPr>
            <a:r>
              <a:rPr lang="en-US" b="1" dirty="0" smtClean="0">
                <a:latin typeface="Times New Roman" pitchFamily="18" charset="0"/>
                <a:ea typeface="Times New Roman" pitchFamily="18" charset="0"/>
                <a:cs typeface="Times New Roman" pitchFamily="18" charset="0"/>
              </a:rPr>
              <a:t>Modules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1) Collection information, </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2) Checking devices (like webcam) working properly or not,</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3) Collection tape or finger ribbon, which should be fit to the fingers, </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4) Import packages like NumPy, OpenCV, pynput.mouse, tkinter,</a:t>
            </a:r>
            <a:endParaRPr lang="en-IN" sz="1600" dirty="0" smtClean="0">
              <a:latin typeface="Times New Roman" pitchFamily="18" charset="0"/>
              <a:cs typeface="Times New Roman" pitchFamily="18" charset="0"/>
            </a:endParaRPr>
          </a:p>
          <a:p>
            <a:pPr algn="just"/>
            <a:r>
              <a:rPr lang="en-IN" sz="1600" dirty="0" smtClean="0">
                <a:latin typeface="Times New Roman" pitchFamily="18" charset="0"/>
                <a:cs typeface="Times New Roman" pitchFamily="18" charset="0"/>
              </a:rPr>
              <a:t>5) Implement The Open Gesture Operation,</a:t>
            </a:r>
            <a:endParaRPr lang="en-IN" sz="1600" b="1"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6) Fine Tuning</a:t>
            </a:r>
            <a:r>
              <a:rPr lang="en-US" sz="1600" dirty="0" smtClean="0">
                <a:latin typeface="Times New Roman" pitchFamily="18" charset="0"/>
                <a:cs typeface="Times New Roman" pitchFamily="18" charset="0"/>
              </a:rPr>
              <a:t>.</a:t>
            </a:r>
          </a:p>
          <a:p>
            <a:pPr algn="just"/>
            <a:endParaRPr lang="en-US" sz="1600" dirty="0" smtClean="0">
              <a:latin typeface="Times New Roman" pitchFamily="18" charset="0"/>
              <a:cs typeface="Times New Roman" pitchFamily="18" charset="0"/>
            </a:endParaRPr>
          </a:p>
          <a:p>
            <a:pPr algn="just"/>
            <a:r>
              <a:rPr lang="en-US" sz="1600" b="1" dirty="0" smtClean="0">
                <a:latin typeface="Times New Roman" panose="02020603050405020304" pitchFamily="18" charset="0"/>
                <a:cs typeface="Times New Roman" panose="02020603050405020304" pitchFamily="18" charset="0"/>
              </a:rPr>
              <a:t>Libraries :</a:t>
            </a:r>
            <a:endParaRPr lang="en-IN" sz="1600" dirty="0" smtClean="0">
              <a:latin typeface="Times New Roman" panose="02020603050405020304" pitchFamily="18" charset="0"/>
              <a:cs typeface="Times New Roman" panose="02020603050405020304" pitchFamily="18" charset="0"/>
            </a:endParaRPr>
          </a:p>
          <a:p>
            <a:pPr algn="just"/>
            <a:r>
              <a:rPr lang="en-US" sz="1600" b="1" dirty="0" smtClean="0">
                <a:latin typeface="Times New Roman" pitchFamily="18" charset="0"/>
                <a:cs typeface="Times New Roman" pitchFamily="18" charset="0"/>
              </a:rPr>
              <a:t>OpenCV </a:t>
            </a:r>
            <a:r>
              <a:rPr lang="en-US" sz="1600" b="1" dirty="0" smtClean="0">
                <a:latin typeface="Times New Roman" pitchFamily="18" charset="0"/>
                <a:cs typeface="Times New Roman" pitchFamily="18" charset="0"/>
              </a:rPr>
              <a:t>:</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Open CV (Open Source Computer Vision Library) is an open library of python that is mainly aimed at real-time computer-vision. It is also available in C++ and Java. It is an open source machine learning software library.  OpenCV library is imported into the python using the code ‘import cv2’.</a:t>
            </a:r>
            <a:endParaRPr lang="en-IN" sz="1600" dirty="0" smtClean="0">
              <a:latin typeface="Times New Roman" pitchFamily="18" charset="0"/>
              <a:cs typeface="Times New Roman" pitchFamily="18" charset="0"/>
            </a:endParaRPr>
          </a:p>
          <a:p>
            <a:pPr algn="just"/>
            <a:endParaRPr lang="en-US" sz="1600" b="1" dirty="0" smtClean="0">
              <a:latin typeface="Times New Roman" pitchFamily="18" charset="0"/>
              <a:cs typeface="Times New Roman" pitchFamily="18" charset="0"/>
            </a:endParaRPr>
          </a:p>
          <a:p>
            <a:pPr algn="just"/>
            <a:r>
              <a:rPr lang="en-US" sz="1600" b="1" dirty="0" err="1" smtClean="0">
                <a:latin typeface="Times New Roman" pitchFamily="18" charset="0"/>
                <a:cs typeface="Times New Roman" pitchFamily="18" charset="0"/>
              </a:rPr>
              <a:t>pynput</a:t>
            </a:r>
            <a:r>
              <a:rPr lang="en-US" sz="1600"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a:t>
            </a:r>
            <a:endParaRPr lang="en-IN" sz="1600" dirty="0" smtClean="0">
              <a:latin typeface="Times New Roman" pitchFamily="18" charset="0"/>
              <a:cs typeface="Times New Roman" pitchFamily="18" charset="0"/>
            </a:endParaRPr>
          </a:p>
          <a:p>
            <a:pPr algn="just"/>
            <a:r>
              <a:rPr lang="en-IN" sz="1600" dirty="0" smtClean="0">
                <a:latin typeface="Times New Roman" pitchFamily="18" charset="0"/>
                <a:cs typeface="Times New Roman" pitchFamily="18" charset="0"/>
              </a:rPr>
              <a:t>package pynput.mouse contains classes for controlling and monitoring the mouse.</a:t>
            </a:r>
          </a:p>
          <a:p>
            <a:pPr algn="just"/>
            <a:endParaRPr lang="en-US" sz="1600" b="1" dirty="0" smtClean="0">
              <a:latin typeface="Times New Roman" pitchFamily="18" charset="0"/>
              <a:cs typeface="Times New Roman" pitchFamily="18" charset="0"/>
            </a:endParaRPr>
          </a:p>
          <a:p>
            <a:pPr algn="just"/>
            <a:r>
              <a:rPr lang="en-US" sz="1600" b="1" dirty="0" smtClean="0">
                <a:latin typeface="Times New Roman" pitchFamily="18" charset="0"/>
                <a:cs typeface="Times New Roman" pitchFamily="18" charset="0"/>
              </a:rPr>
              <a:t>tkinter </a:t>
            </a:r>
            <a:r>
              <a:rPr lang="en-US" sz="1600" b="1" dirty="0" smtClean="0">
                <a:latin typeface="Times New Roman" pitchFamily="18" charset="0"/>
                <a:cs typeface="Times New Roman" pitchFamily="18" charset="0"/>
              </a:rPr>
              <a:t>: </a:t>
            </a:r>
            <a:endParaRPr lang="en-IN" sz="1600" dirty="0" smtClean="0">
              <a:latin typeface="Times New Roman" pitchFamily="18" charset="0"/>
              <a:cs typeface="Times New Roman" pitchFamily="18" charset="0"/>
            </a:endParaRPr>
          </a:p>
          <a:p>
            <a:pPr algn="just"/>
            <a:r>
              <a:rPr lang="en-IN" sz="1600" dirty="0" smtClean="0">
                <a:latin typeface="Times New Roman" pitchFamily="18" charset="0"/>
                <a:cs typeface="Times New Roman" pitchFamily="18" charset="0"/>
              </a:rPr>
              <a:t>Python offers multiple options for developing GUI (Graphical User Interface). Out of all the GUI methods, tkinter is most commonly used method. It is a standard Python interface to the </a:t>
            </a:r>
            <a:r>
              <a:rPr lang="en-IN" sz="1600" dirty="0" err="1" smtClean="0">
                <a:latin typeface="Times New Roman" pitchFamily="18" charset="0"/>
                <a:cs typeface="Times New Roman" pitchFamily="18" charset="0"/>
              </a:rPr>
              <a:t>Tk</a:t>
            </a:r>
            <a:r>
              <a:rPr lang="en-IN" sz="1600" dirty="0" smtClean="0">
                <a:latin typeface="Times New Roman" pitchFamily="18" charset="0"/>
                <a:cs typeface="Times New Roman" pitchFamily="18" charset="0"/>
              </a:rPr>
              <a:t> GUI toolkit shipped with Python. Python with tkinter outputs the fastest and easiest way to create the GUI applications. Creating a GUI using tkinter is an easy task.</a:t>
            </a:r>
            <a:br>
              <a:rPr lang="en-IN" sz="1600" dirty="0" smtClean="0">
                <a:latin typeface="Times New Roman" pitchFamily="18" charset="0"/>
                <a:cs typeface="Times New Roman" pitchFamily="18" charset="0"/>
              </a:rPr>
            </a:br>
            <a:r>
              <a:rPr lang="en-US" sz="1600" b="1" dirty="0" smtClean="0"/>
              <a:t> </a:t>
            </a:r>
            <a:endParaRPr lang="en-IN" sz="1600" dirty="0" smtClean="0"/>
          </a:p>
          <a:p>
            <a:pPr algn="just"/>
            <a:endParaRPr lang="en-IN" sz="1600" b="1" dirty="0" smtClean="0">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8077200" cy="6047809"/>
          </a:xfrm>
          <a:prstGeom prst="rect">
            <a:avLst/>
          </a:prstGeom>
          <a:noFill/>
        </p:spPr>
        <p:txBody>
          <a:bodyPr wrap="square" rtlCol="0">
            <a:spAutoFit/>
          </a:bodyPr>
          <a:lstStyle/>
          <a:p>
            <a:pPr algn="just">
              <a:lnSpc>
                <a:spcPct val="150000"/>
              </a:lnSpc>
            </a:pPr>
            <a:r>
              <a:rPr lang="en-US" b="1" dirty="0" smtClean="0">
                <a:latin typeface="Times New Roman" panose="02020603050405020304" pitchFamily="18" charset="0"/>
                <a:cs typeface="Times New Roman" panose="02020603050405020304" pitchFamily="18" charset="0"/>
              </a:rPr>
              <a:t>Libraries :</a:t>
            </a:r>
            <a:endParaRPr lang="en-IN" dirty="0">
              <a:latin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Pandas: </a:t>
            </a:r>
            <a:endParaRPr lang="en-US" sz="1600" b="1" dirty="0" smtClean="0">
              <a:latin typeface="Times New Roman" panose="02020603050405020304" pitchFamily="18" charset="0"/>
              <a:cs typeface="Times New Roman" panose="02020603050405020304" pitchFamily="18" charset="0"/>
            </a:endParaRPr>
          </a:p>
          <a:p>
            <a:pPr algn="just">
              <a:lnSpc>
                <a:spcPct val="150000"/>
              </a:lnSpc>
            </a:pPr>
            <a:r>
              <a:rPr lang="en-US" sz="1600" dirty="0" smtClean="0">
                <a:latin typeface="Times New Roman" panose="02020603050405020304" pitchFamily="18" charset="0"/>
                <a:cs typeface="Times New Roman" panose="02020603050405020304" pitchFamily="18" charset="0"/>
              </a:rPr>
              <a:t>pandas</a:t>
            </a:r>
            <a:r>
              <a:rPr lang="en-US" sz="1600" dirty="0">
                <a:latin typeface="Times New Roman" panose="02020603050405020304" pitchFamily="18" charset="0"/>
                <a:cs typeface="Times New Roman" panose="02020603050405020304" pitchFamily="18" charset="0"/>
              </a:rPr>
              <a:t> is an open source, BSD-licensed library providing high-performance, easy-to-use data structures and data analysis tools for the Python programming language</a:t>
            </a:r>
            <a:r>
              <a:rPr lang="en-US" sz="1600" dirty="0" smtClean="0">
                <a:latin typeface="Times New Roman" panose="02020603050405020304" pitchFamily="18" charset="0"/>
                <a:cs typeface="Times New Roman" panose="02020603050405020304" pitchFamily="18" charset="0"/>
              </a:rPr>
              <a:t>.</a:t>
            </a:r>
          </a:p>
          <a:p>
            <a:pPr algn="just">
              <a:lnSpc>
                <a:spcPct val="150000"/>
              </a:lnSpc>
            </a:pPr>
            <a:r>
              <a:rPr lang="en-US" sz="1600" b="1" dirty="0" smtClean="0">
                <a:latin typeface="Times New Roman" panose="02020603050405020304" pitchFamily="18" charset="0"/>
                <a:cs typeface="Times New Roman" panose="02020603050405020304" pitchFamily="18" charset="0"/>
              </a:rPr>
              <a:t>Numpy</a:t>
            </a:r>
            <a:r>
              <a:rPr lang="en-US" sz="1600" b="1" dirty="0">
                <a:latin typeface="Times New Roman" panose="02020603050405020304" pitchFamily="18" charset="0"/>
                <a:cs typeface="Times New Roman" panose="02020603050405020304" pitchFamily="18" charset="0"/>
              </a:rPr>
              <a:t>: </a:t>
            </a:r>
            <a:endParaRPr lang="en-US" sz="1600" b="1" dirty="0" smtClean="0">
              <a:latin typeface="Times New Roman" panose="02020603050405020304" pitchFamily="18" charset="0"/>
              <a:cs typeface="Times New Roman" panose="02020603050405020304" pitchFamily="18" charset="0"/>
            </a:endParaRPr>
          </a:p>
          <a:p>
            <a:pPr algn="just">
              <a:lnSpc>
                <a:spcPct val="150000"/>
              </a:lnSpc>
            </a:pPr>
            <a:r>
              <a:rPr lang="en-US" sz="1600" dirty="0" err="1" smtClean="0">
                <a:latin typeface="Times New Roman" panose="02020603050405020304" pitchFamily="18" charset="0"/>
                <a:cs typeface="Times New Roman" panose="02020603050405020304" pitchFamily="18" charset="0"/>
              </a:rPr>
              <a:t>NumPy</a:t>
            </a:r>
            <a:r>
              <a:rPr lang="en-US" sz="1600" dirty="0">
                <a:latin typeface="Times New Roman" panose="02020603050405020304" pitchFamily="18" charset="0"/>
                <a:cs typeface="Times New Roman" panose="02020603050405020304" pitchFamily="18" charset="0"/>
              </a:rPr>
              <a:t> is a general-purpose array-processing package. It provides a high-performance multidimensional array object, and tools for working with these arrays. It is the fundamental package for scientific computing with Python. </a:t>
            </a:r>
            <a:endParaRPr lang="en-IN" sz="1600" dirty="0">
              <a:latin typeface="Times New Roman" panose="02020603050405020304" pitchFamily="18" charset="0"/>
              <a:cs typeface="Times New Roman" panose="02020603050405020304" pitchFamily="18" charset="0"/>
            </a:endParaRPr>
          </a:p>
          <a:p>
            <a:pPr algn="just">
              <a:lnSpc>
                <a:spcPct val="150000"/>
              </a:lnSpc>
            </a:pPr>
            <a:r>
              <a:rPr lang="en-US" sz="1600" b="1" dirty="0" err="1" smtClean="0">
                <a:latin typeface="Times New Roman" panose="02020603050405020304" pitchFamily="18" charset="0"/>
                <a:cs typeface="Times New Roman" panose="02020603050405020304" pitchFamily="18" charset="0"/>
              </a:rPr>
              <a:t>MatPlotLib</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algn="just">
              <a:lnSpc>
                <a:spcPct val="150000"/>
              </a:lnSpc>
            </a:pPr>
            <a:r>
              <a:rPr lang="en-US" sz="1600" dirty="0" err="1" smtClean="0">
                <a:latin typeface="Times New Roman" panose="02020603050405020304" pitchFamily="18" charset="0"/>
                <a:cs typeface="Times New Roman" panose="02020603050405020304" pitchFamily="18" charset="0"/>
              </a:rPr>
              <a:t>matplotlib.pyplot</a:t>
            </a:r>
            <a:r>
              <a:rPr lang="en-US" sz="1600" dirty="0">
                <a:latin typeface="Times New Roman" panose="02020603050405020304" pitchFamily="18" charset="0"/>
                <a:cs typeface="Times New Roman" panose="02020603050405020304" pitchFamily="18" charset="0"/>
              </a:rPr>
              <a:t> is a plotting library used for 2D graphics in python programming language. It can be used in python scripts, shell, web application servers and other graphical user interface toolkits</a:t>
            </a:r>
            <a:endParaRPr lang="en-IN" sz="1600" dirty="0">
              <a:latin typeface="Times New Roman" panose="02020603050405020304" pitchFamily="18" charset="0"/>
              <a:cs typeface="Times New Roman" panose="02020603050405020304" pitchFamily="18" charset="0"/>
            </a:endParaRPr>
          </a:p>
          <a:p>
            <a:pPr algn="just">
              <a:lnSpc>
                <a:spcPct val="150000"/>
              </a:lnSpc>
            </a:pPr>
            <a:r>
              <a:rPr lang="en-US" sz="1600" b="1" dirty="0" err="1" smtClean="0">
                <a:latin typeface="Times New Roman" panose="02020603050405020304" pitchFamily="18" charset="0"/>
                <a:cs typeface="Times New Roman" panose="02020603050405020304" pitchFamily="18" charset="0"/>
              </a:rPr>
              <a:t>Scikit</a:t>
            </a:r>
            <a:r>
              <a:rPr lang="en-US" sz="1600" b="1" dirty="0" smtClean="0">
                <a:latin typeface="Times New Roman" panose="02020603050405020304" pitchFamily="18" charset="0"/>
                <a:cs typeface="Times New Roman" panose="02020603050405020304" pitchFamily="18" charset="0"/>
              </a:rPr>
              <a:t>-learn</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algn="just">
              <a:lnSpc>
                <a:spcPct val="150000"/>
              </a:lnSpc>
            </a:pPr>
            <a:r>
              <a:rPr lang="en-US" sz="1600" dirty="0" err="1" smtClean="0">
                <a:latin typeface="Times New Roman" panose="02020603050405020304" pitchFamily="18" charset="0"/>
                <a:cs typeface="Times New Roman" panose="02020603050405020304" pitchFamily="18" charset="0"/>
              </a:rPr>
              <a:t>Scikit</a:t>
            </a:r>
            <a:r>
              <a:rPr lang="en-US" sz="1600" dirty="0" smtClean="0">
                <a:latin typeface="Times New Roman" panose="02020603050405020304" pitchFamily="18" charset="0"/>
                <a:cs typeface="Times New Roman" panose="02020603050405020304" pitchFamily="18" charset="0"/>
              </a:rPr>
              <a:t>-learn </a:t>
            </a:r>
            <a:r>
              <a:rPr lang="en-US" sz="1600" dirty="0">
                <a:latin typeface="Times New Roman" panose="02020603050405020304" pitchFamily="18" charset="0"/>
                <a:cs typeface="Times New Roman" panose="02020603050405020304" pitchFamily="18" charset="0"/>
              </a:rPr>
              <a:t>is a free machine learning library for Python. It features various algorithms like support vector machine, random forests, and k-neighbors, and it also supports Python numerical and scientific libraries like NumPy and SciPy.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7680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457200" y="537936"/>
            <a:ext cx="8229600" cy="59980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SYSTEM SPECIFICATIONS</a:t>
            </a:r>
          </a:p>
          <a:p>
            <a:pPr marL="0" marR="0" lvl="0" indent="0" algn="ctr" defTabSz="914400" rtl="0" eaLnBrk="1" fontAlgn="base" latinLnBrk="0" hangingPunct="1">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SOFTWARE REQUIREMENTS: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OS                      :             </a:t>
            </a:r>
            <a:r>
              <a:rPr kumimoji="0" lang="en-US"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Windows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Python IDE        :              python 2.7.x and above</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Pycharm IDE,</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Anaconda 3.5</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Setup tools and pip to be installed for 3.6.x and above .</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HARDWARE REQUIREMENTS: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RAM                  :            4GB and Higher</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Processor           </a:t>
            </a:r>
            <a:r>
              <a:rPr kumimoji="0" lang="en-US"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Intel i3 and above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Hard Disk           :            500GB: Minimum</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8382000" cy="6324808"/>
          </a:xfrm>
          <a:prstGeom prst="rect">
            <a:avLst/>
          </a:prstGeom>
          <a:noFill/>
        </p:spPr>
        <p:txBody>
          <a:bodyPr wrap="square" rtlCol="0">
            <a:spAutoFit/>
          </a:bodyPr>
          <a:lstStyle/>
          <a:p>
            <a:pPr>
              <a:lnSpc>
                <a:spcPct val="150000"/>
              </a:lnSpc>
            </a:pPr>
            <a:endParaRPr lang="en-US" b="1" dirty="0" smtClean="0">
              <a:latin typeface="Times New Roman" panose="02020603050405020304" pitchFamily="18" charset="0"/>
              <a:cs typeface="Times New Roman" panose="02020603050405020304" pitchFamily="18" charset="0"/>
            </a:endParaRPr>
          </a:p>
          <a:p>
            <a:pPr>
              <a:lnSpc>
                <a:spcPct val="150000"/>
              </a:lnSpc>
            </a:pPr>
            <a:r>
              <a:rPr lang="en-US" b="1" dirty="0" smtClean="0">
                <a:latin typeface="Times New Roman" panose="02020603050405020304" pitchFamily="18" charset="0"/>
                <a:cs typeface="Times New Roman" panose="02020603050405020304" pitchFamily="18" charset="0"/>
              </a:rPr>
              <a:t>b</a:t>
            </a:r>
            <a:r>
              <a:rPr lang="en-US" b="1" dirty="0">
                <a:latin typeface="Times New Roman" panose="02020603050405020304" pitchFamily="18" charset="0"/>
                <a:cs typeface="Times New Roman" panose="02020603050405020304" pitchFamily="18" charset="0"/>
              </a:rPr>
              <a:t>. Hardware Requirements</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RAM                          :            4GB and Higher</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Processor                    :            Intel i3 and above </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Hard Disk                   :            500GB: Minimum</a:t>
            </a:r>
            <a:endParaRPr lang="en-IN" dirty="0">
              <a:latin typeface="Times New Roman" panose="02020603050405020304" pitchFamily="18" charset="0"/>
              <a:cs typeface="Times New Roman" panose="02020603050405020304" pitchFamily="18" charset="0"/>
            </a:endParaRPr>
          </a:p>
          <a:p>
            <a:pPr>
              <a:lnSpc>
                <a:spcPct val="150000"/>
              </a:lnSpc>
            </a:pPr>
            <a:endParaRPr lang="en-US" b="1" dirty="0" smtClean="0">
              <a:latin typeface="Times New Roman" panose="02020603050405020304" pitchFamily="18" charset="0"/>
              <a:cs typeface="Times New Roman" panose="02020603050405020304" pitchFamily="18" charset="0"/>
            </a:endParaRPr>
          </a:p>
          <a:p>
            <a:pPr>
              <a:lnSpc>
                <a:spcPct val="150000"/>
              </a:lnSpc>
            </a:pPr>
            <a:endParaRPr lang="en-US" b="1" dirty="0" smtClean="0">
              <a:latin typeface="Times New Roman" panose="02020603050405020304" pitchFamily="18" charset="0"/>
              <a:cs typeface="Times New Roman" panose="02020603050405020304" pitchFamily="18" charset="0"/>
            </a:endParaRPr>
          </a:p>
          <a:p>
            <a:pPr>
              <a:lnSpc>
                <a:spcPct val="150000"/>
              </a:lnSpc>
            </a:pPr>
            <a:r>
              <a:rPr lang="en-US" b="1" dirty="0" smtClean="0">
                <a:latin typeface="Times New Roman" panose="02020603050405020304" pitchFamily="18" charset="0"/>
                <a:cs typeface="Times New Roman" panose="02020603050405020304" pitchFamily="18" charset="0"/>
              </a:rPr>
              <a:t>NON</a:t>
            </a:r>
            <a:r>
              <a:rPr lang="en-US" b="1" cap="all" dirty="0" smtClean="0">
                <a:latin typeface="Times New Roman" panose="02020603050405020304" pitchFamily="18" charset="0"/>
                <a:cs typeface="Times New Roman" panose="02020603050405020304" pitchFamily="18" charset="0"/>
              </a:rPr>
              <a:t> </a:t>
            </a:r>
            <a:r>
              <a:rPr lang="en-US" b="1" cap="all" dirty="0">
                <a:latin typeface="Times New Roman" panose="02020603050405020304" pitchFamily="18" charset="0"/>
                <a:cs typeface="Times New Roman" panose="02020603050405020304" pitchFamily="18" charset="0"/>
              </a:rPr>
              <a:t>Functional Requirements 	</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Secure access of confidential data (user’s details). SSL can be used.</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24 X 7 availability.</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Better component design to get better performance at peak time</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Flexible service based architecture will be highly desirable for future extension</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endParaRPr lang="en-IN" dirty="0"/>
          </a:p>
        </p:txBody>
      </p:sp>
    </p:spTree>
    <p:extLst>
      <p:ext uri="{BB962C8B-B14F-4D97-AF65-F5344CB8AC3E}">
        <p14:creationId xmlns:p14="http://schemas.microsoft.com/office/powerpoint/2010/main" xmlns="" val="1504310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8382000" cy="5909310"/>
          </a:xfrm>
          <a:prstGeom prst="rect">
            <a:avLst/>
          </a:prstGeom>
          <a:noFill/>
        </p:spPr>
        <p:txBody>
          <a:bodyPr wrap="square" rtlCol="0">
            <a:spAutoFit/>
          </a:bodyPr>
          <a:lstStyle/>
          <a:p>
            <a:pPr>
              <a:lnSpc>
                <a:spcPct val="150000"/>
              </a:lnSpc>
            </a:pPr>
            <a:r>
              <a:rPr lang="en-US" b="1" dirty="0" smtClean="0">
                <a:latin typeface="Times New Roman" panose="02020603050405020304" pitchFamily="18" charset="0"/>
                <a:cs typeface="Times New Roman" panose="02020603050405020304" pitchFamily="18" charset="0"/>
              </a:rPr>
              <a:t>SDLC Methodologies</a:t>
            </a:r>
          </a:p>
          <a:p>
            <a:pPr>
              <a:lnSpc>
                <a:spcPct val="150000"/>
              </a:lnSpc>
            </a:pPr>
            <a:endParaRPr lang="en-US" b="1" dirty="0" smtClean="0">
              <a:latin typeface="Times New Roman" panose="02020603050405020304" pitchFamily="18" charset="0"/>
              <a:cs typeface="Times New Roman" panose="02020603050405020304" pitchFamily="18" charset="0"/>
            </a:endParaRPr>
          </a:p>
          <a:p>
            <a:pPr>
              <a:lnSpc>
                <a:spcPct val="150000"/>
              </a:lnSpc>
            </a:pPr>
            <a:endParaRPr lang="en-US" b="1" dirty="0" smtClean="0">
              <a:latin typeface="Times New Roman" panose="02020603050405020304" pitchFamily="18" charset="0"/>
              <a:cs typeface="Times New Roman" panose="02020603050405020304" pitchFamily="18" charset="0"/>
            </a:endParaRPr>
          </a:p>
          <a:p>
            <a:pPr>
              <a:lnSpc>
                <a:spcPct val="150000"/>
              </a:lnSpc>
            </a:pPr>
            <a:endParaRPr lang="en-US" b="1" dirty="0" smtClean="0">
              <a:latin typeface="Times New Roman" panose="02020603050405020304" pitchFamily="18" charset="0"/>
              <a:cs typeface="Times New Roman" panose="02020603050405020304" pitchFamily="18" charset="0"/>
            </a:endParaRPr>
          </a:p>
          <a:p>
            <a:pPr>
              <a:lnSpc>
                <a:spcPct val="150000"/>
              </a:lnSpc>
            </a:pPr>
            <a:endParaRPr lang="en-US" dirty="0" smtClean="0">
              <a:latin typeface="Times New Roman" panose="02020603050405020304" pitchFamily="18" charset="0"/>
              <a:cs typeface="Times New Roman" panose="02020603050405020304" pitchFamily="18" charset="0"/>
            </a:endParaRPr>
          </a:p>
          <a:p>
            <a:pPr>
              <a:lnSpc>
                <a:spcPct val="150000"/>
              </a:lnSpc>
            </a:pPr>
            <a:endParaRPr lang="en-US"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The Software Development Lifecycle (SDLC) for small to medium database application development efforts.</a:t>
            </a:r>
            <a:endParaRPr lang="en-IN"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This project uses iterative development lifecycle, where components of the application are developed through a series of tight iteration. The first iteration focus on very basic functionality, with subsequent iterations adding new functionality to the previous work and or correcting errors identified for the components in production.</a:t>
            </a:r>
            <a:endParaRPr lang="en-IN" dirty="0" smtClean="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endParaRPr lang="en-IN" dirty="0"/>
          </a:p>
        </p:txBody>
      </p:sp>
      <p:pic>
        <p:nvPicPr>
          <p:cNvPr id="3" name="Picture 2" descr="SDLC-Maintenance-Highlighted"/>
          <p:cNvPicPr/>
          <p:nvPr/>
        </p:nvPicPr>
        <p:blipFill>
          <a:blip r:embed="rId2" cstate="print"/>
          <a:srcRect/>
          <a:stretch>
            <a:fillRect/>
          </a:stretch>
        </p:blipFill>
        <p:spPr bwMode="auto">
          <a:xfrm>
            <a:off x="2895600" y="914400"/>
            <a:ext cx="3505200" cy="1981200"/>
          </a:xfrm>
          <a:prstGeom prst="rect">
            <a:avLst/>
          </a:prstGeom>
          <a:noFill/>
          <a:ln w="9525">
            <a:noFill/>
            <a:miter lim="800000"/>
            <a:headEnd/>
            <a:tailEnd/>
          </a:ln>
        </p:spPr>
      </p:pic>
    </p:spTree>
    <p:extLst>
      <p:ext uri="{BB962C8B-B14F-4D97-AF65-F5344CB8AC3E}">
        <p14:creationId xmlns:p14="http://schemas.microsoft.com/office/powerpoint/2010/main" xmlns="" val="15043105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185</TotalTime>
  <Words>1027</Words>
  <Application>Microsoft Office PowerPoint</Application>
  <PresentationFormat>On-screen Show (4:3)</PresentationFormat>
  <Paragraphs>109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Aspect</vt:lpstr>
      <vt:lpstr>                               Virtual Mouse Implementation using OpenCV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comparative study of supervised machine learning algorithms for stock market trend prediction </dc:title>
  <dc:creator>nit</dc:creator>
  <cp:lastModifiedBy>user 5</cp:lastModifiedBy>
  <cp:revision>28</cp:revision>
  <dcterms:created xsi:type="dcterms:W3CDTF">2006-08-16T00:00:00Z</dcterms:created>
  <dcterms:modified xsi:type="dcterms:W3CDTF">2019-11-28T07:20:44Z</dcterms:modified>
</cp:coreProperties>
</file>