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spc="-150" dirty="0" smtClean="0">
                <a:effectLst>
                  <a:outerShdw blurRad="38100" dist="38100" dir="2700000" algn="tl">
                    <a:srgbClr val="000000">
                      <a:alpha val="43137"/>
                    </a:srgbClr>
                  </a:outerShdw>
                </a:effectLst>
                <a:latin typeface="Bahnschrift SemiBold Condensed" panose="020B0502040204020203" pitchFamily="34" charset="0"/>
              </a:rPr>
              <a:t>Project on :</a:t>
            </a:r>
            <a:endParaRPr lang="en-IN" sz="6000" spc="-150"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Subtitle 2"/>
          <p:cNvSpPr>
            <a:spLocks noGrp="1"/>
          </p:cNvSpPr>
          <p:nvPr>
            <p:ph type="subTitle" idx="1"/>
          </p:nvPr>
        </p:nvSpPr>
        <p:spPr/>
        <p:txBody>
          <a:bodyPr>
            <a:noAutofit/>
          </a:bodyPr>
          <a:lstStyle/>
          <a:p>
            <a:r>
              <a:rPr lang="en-US" sz="4400" spc="-150" dirty="0">
                <a:effectLst>
                  <a:outerShdw blurRad="38100" dist="38100" dir="2700000" algn="tl">
                    <a:srgbClr val="000000">
                      <a:alpha val="43137"/>
                    </a:srgbClr>
                  </a:outerShdw>
                </a:effectLst>
                <a:latin typeface="Bahnschrift SemiBold Condensed" panose="020B0502040204020203" pitchFamily="34" charset="0"/>
              </a:rPr>
              <a:t>Crime Investigation Tracker with Suspect Prediction</a:t>
            </a:r>
            <a:endParaRPr lang="en-IN" sz="4400" dirty="0"/>
          </a:p>
        </p:txBody>
      </p:sp>
    </p:spTree>
    <p:extLst>
      <p:ext uri="{BB962C8B-B14F-4D97-AF65-F5344CB8AC3E}">
        <p14:creationId xmlns:p14="http://schemas.microsoft.com/office/powerpoint/2010/main" val="4200931103"/>
      </p:ext>
    </p:extLst>
  </p:cSld>
  <p:clrMapOvr>
    <a:masterClrMapping/>
  </p:clrMapOvr>
  <mc:AlternateContent xmlns:mc="http://schemas.openxmlformats.org/markup-compatibility/2006">
    <mc:Choice xmlns:p14="http://schemas.microsoft.com/office/powerpoint/2010/main" Requires="p14">
      <p:transition spd="slow" p14:dur="3900">
        <p14:glitter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6. Advantages &amp; Disadvantages</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r>
              <a:rPr lang="en-US" b="1" smtClean="0">
                <a:solidFill>
                  <a:srgbClr val="FF0000"/>
                </a:solidFill>
                <a:latin typeface="Century" panose="02040604050505020304" pitchFamily="18" charset="0"/>
              </a:rPr>
              <a:t>Advantages</a:t>
            </a:r>
            <a:endParaRPr lang="en-IN" b="1" dirty="0">
              <a:solidFill>
                <a:srgbClr val="FF0000"/>
              </a:solidFill>
              <a:latin typeface="Century" panose="02040604050505020304" pitchFamily="18" charset="0"/>
            </a:endParaRPr>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sz="2000" dirty="0">
                <a:latin typeface="Century" panose="02040604050505020304" pitchFamily="18" charset="0"/>
              </a:rPr>
              <a:t>The software will be very useful for government </a:t>
            </a:r>
            <a:r>
              <a:rPr lang="en-US" sz="2000" dirty="0" smtClean="0">
                <a:latin typeface="Century" panose="02040604050505020304" pitchFamily="18" charset="0"/>
              </a:rPr>
              <a:t>agencies.</a:t>
            </a:r>
          </a:p>
          <a:p>
            <a:pPr>
              <a:buFont typeface="Wingdings" panose="05000000000000000000" pitchFamily="2" charset="2"/>
              <a:buChar char="§"/>
            </a:pPr>
            <a:r>
              <a:rPr lang="en-US" sz="2000" dirty="0">
                <a:latin typeface="Century" panose="02040604050505020304" pitchFamily="18" charset="0"/>
              </a:rPr>
              <a:t>The software allows for team work on solving </a:t>
            </a:r>
            <a:r>
              <a:rPr lang="en-US" sz="2000" dirty="0" smtClean="0">
                <a:latin typeface="Century" panose="02040604050505020304" pitchFamily="18" charset="0"/>
              </a:rPr>
              <a:t>complicated </a:t>
            </a:r>
            <a:r>
              <a:rPr lang="en-US" sz="2000" dirty="0">
                <a:latin typeface="Century" panose="02040604050505020304" pitchFamily="18" charset="0"/>
              </a:rPr>
              <a:t>cases</a:t>
            </a:r>
            <a:r>
              <a:rPr lang="en-US" sz="2000" dirty="0" smtClean="0">
                <a:latin typeface="Century" panose="02040604050505020304" pitchFamily="18" charset="0"/>
              </a:rPr>
              <a:t>.</a:t>
            </a:r>
          </a:p>
          <a:p>
            <a:pPr>
              <a:buFont typeface="Wingdings" panose="05000000000000000000" pitchFamily="2" charset="2"/>
              <a:buChar char="§"/>
            </a:pPr>
            <a:r>
              <a:rPr lang="en-US" sz="2000" dirty="0">
                <a:latin typeface="Century" panose="02040604050505020304" pitchFamily="18" charset="0"/>
              </a:rPr>
              <a:t>Will help in solving cases faster and efficiently.</a:t>
            </a:r>
            <a:endParaRPr lang="en-IN" sz="2000" dirty="0">
              <a:latin typeface="Century" panose="02040604050505020304" pitchFamily="18" charset="0"/>
            </a:endParaRPr>
          </a:p>
        </p:txBody>
      </p:sp>
      <p:sp>
        <p:nvSpPr>
          <p:cNvPr id="5" name="Text Placeholder 4"/>
          <p:cNvSpPr>
            <a:spLocks noGrp="1"/>
          </p:cNvSpPr>
          <p:nvPr>
            <p:ph type="body" sz="quarter" idx="3"/>
          </p:nvPr>
        </p:nvSpPr>
        <p:spPr/>
        <p:txBody>
          <a:bodyPr/>
          <a:lstStyle/>
          <a:p>
            <a:pPr marL="457200" indent="-457200">
              <a:buFont typeface="Wingdings" panose="05000000000000000000" pitchFamily="2" charset="2"/>
              <a:buChar char="Ø"/>
            </a:pPr>
            <a:r>
              <a:rPr lang="en-US" b="1" dirty="0" smtClean="0">
                <a:solidFill>
                  <a:srgbClr val="FF0000"/>
                </a:solidFill>
              </a:rPr>
              <a:t>Disadvantages</a:t>
            </a:r>
            <a:endParaRPr lang="en-IN" b="1" dirty="0">
              <a:solidFill>
                <a:srgbClr val="FF0000"/>
              </a:solidFill>
            </a:endParaRPr>
          </a:p>
        </p:txBody>
      </p:sp>
      <p:sp>
        <p:nvSpPr>
          <p:cNvPr id="6" name="Content Placeholder 5"/>
          <p:cNvSpPr>
            <a:spLocks noGrp="1"/>
          </p:cNvSpPr>
          <p:nvPr>
            <p:ph sz="quarter" idx="4"/>
          </p:nvPr>
        </p:nvSpPr>
        <p:spPr/>
        <p:txBody>
          <a:bodyPr>
            <a:normAutofit/>
          </a:bodyPr>
          <a:lstStyle/>
          <a:p>
            <a:pPr>
              <a:buFont typeface="Wingdings" panose="05000000000000000000" pitchFamily="2" charset="2"/>
              <a:buChar char="§"/>
            </a:pPr>
            <a:r>
              <a:rPr lang="en-US" sz="2200" dirty="0">
                <a:latin typeface="Century" panose="02040604050505020304" pitchFamily="18" charset="0"/>
              </a:rPr>
              <a:t>The system needs a good online server for working </a:t>
            </a:r>
            <a:r>
              <a:rPr lang="en-US" sz="2200" dirty="0" smtClean="0">
                <a:latin typeface="Century" panose="02040604050505020304" pitchFamily="18" charset="0"/>
              </a:rPr>
              <a:t>efficiently.</a:t>
            </a:r>
          </a:p>
          <a:p>
            <a:pPr>
              <a:buFont typeface="Wingdings" panose="05000000000000000000" pitchFamily="2" charset="2"/>
              <a:buChar char="§"/>
            </a:pPr>
            <a:r>
              <a:rPr lang="en-US" sz="2200" dirty="0" smtClean="0">
                <a:latin typeface="Century" panose="02040604050505020304" pitchFamily="18" charset="0"/>
              </a:rPr>
              <a:t>If the server gets crash by any virus or Trojan all data will be leaked.</a:t>
            </a:r>
            <a:endParaRPr lang="en-IN" sz="2200" dirty="0">
              <a:latin typeface="Century" panose="02040604050505020304" pitchFamily="18" charset="0"/>
            </a:endParaRPr>
          </a:p>
        </p:txBody>
      </p:sp>
    </p:spTree>
    <p:extLst>
      <p:ext uri="{BB962C8B-B14F-4D97-AF65-F5344CB8AC3E}">
        <p14:creationId xmlns:p14="http://schemas.microsoft.com/office/powerpoint/2010/main" val="315291856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7. Future Work</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lstStyle/>
          <a:p>
            <a:r>
              <a:rPr lang="en-US" dirty="0">
                <a:latin typeface="Century" panose="02040604050505020304" pitchFamily="18" charset="0"/>
              </a:rPr>
              <a:t>Further study of this area will increase the accuracy and effectiveness of systems that have existed in law enforcement agencies. In the end, In order to overcome the limitations previously mention in this paper, we proposed to enhance the features of existing systems.</a:t>
            </a:r>
            <a:endParaRPr lang="en-IN" dirty="0">
              <a:latin typeface="Century" panose="02040604050505020304" pitchFamily="18" charset="0"/>
            </a:endParaRPr>
          </a:p>
        </p:txBody>
      </p:sp>
    </p:spTree>
    <p:extLst>
      <p:ext uri="{BB962C8B-B14F-4D97-AF65-F5344CB8AC3E}">
        <p14:creationId xmlns:p14="http://schemas.microsoft.com/office/powerpoint/2010/main" val="19092202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8. Resources Required</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normAutofit fontScale="92500" lnSpcReduction="10000"/>
          </a:bodyPr>
          <a:lstStyle/>
          <a:p>
            <a:pPr lvl="0" fontAlgn="base"/>
            <a:r>
              <a:rPr lang="en-IN" b="1" u="sng" dirty="0">
                <a:latin typeface="Century" panose="02040604050505020304" pitchFamily="18" charset="0"/>
              </a:rPr>
              <a:t>Hardware Requirements</a:t>
            </a:r>
            <a:endParaRPr lang="en-IN" u="sng" dirty="0">
              <a:latin typeface="Century" panose="02040604050505020304" pitchFamily="18" charset="0"/>
            </a:endParaRPr>
          </a:p>
          <a:p>
            <a:r>
              <a:rPr lang="en-IN" dirty="0">
                <a:latin typeface="Century" panose="02040604050505020304" pitchFamily="18" charset="0"/>
              </a:rPr>
              <a:t>Processor: Dual core or above</a:t>
            </a:r>
          </a:p>
          <a:p>
            <a:r>
              <a:rPr lang="en-IN" dirty="0">
                <a:latin typeface="Century" panose="02040604050505020304" pitchFamily="18" charset="0"/>
              </a:rPr>
              <a:t>RAM: </a:t>
            </a:r>
            <a:r>
              <a:rPr lang="en-IN" dirty="0" smtClean="0">
                <a:latin typeface="Century" panose="02040604050505020304" pitchFamily="18" charset="0"/>
              </a:rPr>
              <a:t>4 GB </a:t>
            </a:r>
            <a:r>
              <a:rPr lang="en-IN" dirty="0">
                <a:latin typeface="Century" panose="02040604050505020304" pitchFamily="18" charset="0"/>
              </a:rPr>
              <a:t>or higher</a:t>
            </a:r>
          </a:p>
          <a:p>
            <a:r>
              <a:rPr lang="en-IN" dirty="0">
                <a:latin typeface="Century" panose="02040604050505020304" pitchFamily="18" charset="0"/>
              </a:rPr>
              <a:t>Hard Disk: 500GB SSD</a:t>
            </a:r>
          </a:p>
          <a:p>
            <a:pPr lvl="0" fontAlgn="base"/>
            <a:r>
              <a:rPr lang="en-IN" b="1" u="sng" dirty="0">
                <a:latin typeface="Century" panose="02040604050505020304" pitchFamily="18" charset="0"/>
              </a:rPr>
              <a:t>Software Requirements</a:t>
            </a:r>
            <a:endParaRPr lang="en-IN" u="sng" dirty="0">
              <a:latin typeface="Century" panose="02040604050505020304" pitchFamily="18" charset="0"/>
            </a:endParaRPr>
          </a:p>
          <a:p>
            <a:r>
              <a:rPr lang="en-IN" dirty="0">
                <a:latin typeface="Century" panose="02040604050505020304" pitchFamily="18" charset="0"/>
              </a:rPr>
              <a:t>Operating System: Microsoft Windows</a:t>
            </a:r>
          </a:p>
          <a:p>
            <a:r>
              <a:rPr lang="en-IN" dirty="0">
                <a:latin typeface="Century" panose="02040604050505020304" pitchFamily="18" charset="0"/>
              </a:rPr>
              <a:t>Client-side technology: </a:t>
            </a:r>
            <a:r>
              <a:rPr lang="en-IN" dirty="0" smtClean="0">
                <a:latin typeface="Century" panose="02040604050505020304" pitchFamily="18" charset="0"/>
              </a:rPr>
              <a:t>HTML, JavaScript.</a:t>
            </a:r>
            <a:endParaRPr lang="en-IN" dirty="0">
              <a:latin typeface="Century" panose="02040604050505020304" pitchFamily="18" charset="0"/>
            </a:endParaRPr>
          </a:p>
          <a:p>
            <a:endParaRPr lang="en-IN" dirty="0"/>
          </a:p>
        </p:txBody>
      </p:sp>
    </p:spTree>
    <p:extLst>
      <p:ext uri="{BB962C8B-B14F-4D97-AF65-F5344CB8AC3E}">
        <p14:creationId xmlns:p14="http://schemas.microsoft.com/office/powerpoint/2010/main" val="239867961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9. Action Plan </a:t>
            </a:r>
            <a:endParaRPr lang="en-IN" b="1" dirty="0">
              <a:effectLst>
                <a:outerShdw blurRad="38100" dist="38100" dir="2700000" algn="tl">
                  <a:srgbClr val="000000">
                    <a:alpha val="43137"/>
                  </a:srgbClr>
                </a:outerShdw>
              </a:effectLst>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0889046"/>
              </p:ext>
            </p:extLst>
          </p:nvPr>
        </p:nvGraphicFramePr>
        <p:xfrm>
          <a:off x="1870164" y="2442753"/>
          <a:ext cx="8451671" cy="3021109"/>
        </p:xfrm>
        <a:graphic>
          <a:graphicData uri="http://schemas.openxmlformats.org/drawingml/2006/table">
            <a:tbl>
              <a:tblPr>
                <a:tableStyleId>{073A0DAA-6AF3-43AB-8588-CEC1D06C72B9}</a:tableStyleId>
              </a:tblPr>
              <a:tblGrid>
                <a:gridCol w="526823">
                  <a:extLst>
                    <a:ext uri="{9D8B030D-6E8A-4147-A177-3AD203B41FA5}">
                      <a16:colId xmlns:a16="http://schemas.microsoft.com/office/drawing/2014/main" val="3772943583"/>
                    </a:ext>
                  </a:extLst>
                </a:gridCol>
                <a:gridCol w="2853470">
                  <a:extLst>
                    <a:ext uri="{9D8B030D-6E8A-4147-A177-3AD203B41FA5}">
                      <a16:colId xmlns:a16="http://schemas.microsoft.com/office/drawing/2014/main" val="4253664007"/>
                    </a:ext>
                  </a:extLst>
                </a:gridCol>
                <a:gridCol w="1690147">
                  <a:extLst>
                    <a:ext uri="{9D8B030D-6E8A-4147-A177-3AD203B41FA5}">
                      <a16:colId xmlns:a16="http://schemas.microsoft.com/office/drawing/2014/main" val="3068462810"/>
                    </a:ext>
                  </a:extLst>
                </a:gridCol>
                <a:gridCol w="1690147">
                  <a:extLst>
                    <a:ext uri="{9D8B030D-6E8A-4147-A177-3AD203B41FA5}">
                      <a16:colId xmlns:a16="http://schemas.microsoft.com/office/drawing/2014/main" val="2772285270"/>
                    </a:ext>
                  </a:extLst>
                </a:gridCol>
                <a:gridCol w="1691084">
                  <a:extLst>
                    <a:ext uri="{9D8B030D-6E8A-4147-A177-3AD203B41FA5}">
                      <a16:colId xmlns:a16="http://schemas.microsoft.com/office/drawing/2014/main" val="3777001963"/>
                    </a:ext>
                  </a:extLst>
                </a:gridCol>
              </a:tblGrid>
              <a:tr h="444139">
                <a:tc>
                  <a:txBody>
                    <a:bodyPr/>
                    <a:lstStyle/>
                    <a:p>
                      <a:pPr>
                        <a:lnSpc>
                          <a:spcPct val="107000"/>
                        </a:lnSpc>
                        <a:spcAft>
                          <a:spcPts val="0"/>
                        </a:spcAft>
                      </a:pPr>
                      <a:r>
                        <a:rPr lang="en-US" sz="1800" dirty="0">
                          <a:effectLst/>
                          <a:latin typeface="Century" panose="02040604050505020304" pitchFamily="18" charset="0"/>
                        </a:rPr>
                        <a:t>Sr. No.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Detail of Activity</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Planned Start Date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Planned Finish Date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Name of Responsible Team Members</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401588"/>
                  </a:ext>
                </a:extLst>
              </a:tr>
              <a:tr h="373564">
                <a:tc>
                  <a:txBody>
                    <a:bodyPr/>
                    <a:lstStyle/>
                    <a:p>
                      <a:pPr>
                        <a:lnSpc>
                          <a:spcPct val="107000"/>
                        </a:lnSpc>
                        <a:spcAft>
                          <a:spcPts val="0"/>
                        </a:spcAft>
                      </a:pPr>
                      <a:r>
                        <a:rPr lang="en-US" sz="1800" dirty="0">
                          <a:effectLst/>
                          <a:latin typeface="Century" panose="02040604050505020304" pitchFamily="18" charset="0"/>
                        </a:rPr>
                        <a: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Discuss topic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9301150"/>
                  </a:ext>
                </a:extLst>
              </a:tr>
              <a:tr h="760303">
                <a:tc>
                  <a:txBody>
                    <a:bodyPr/>
                    <a:lstStyle/>
                    <a:p>
                      <a:pPr>
                        <a:lnSpc>
                          <a:spcPct val="107000"/>
                        </a:lnSpc>
                        <a:spcAft>
                          <a:spcPts val="0"/>
                        </a:spcAft>
                      </a:pPr>
                      <a:r>
                        <a:rPr lang="en-US" sz="1800" dirty="0">
                          <a:effectLst/>
                          <a:latin typeface="Century" panose="02040604050505020304" pitchFamily="18" charset="0"/>
                        </a:rPr>
                        <a:t>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Information search from various resources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208140"/>
                  </a:ext>
                </a:extLst>
              </a:tr>
              <a:tr h="373564">
                <a:tc>
                  <a:txBody>
                    <a:bodyPr/>
                    <a:lstStyle/>
                    <a:p>
                      <a:pPr>
                        <a:lnSpc>
                          <a:spcPct val="107000"/>
                        </a:lnSpc>
                        <a:spcAft>
                          <a:spcPts val="0"/>
                        </a:spcAft>
                      </a:pPr>
                      <a:r>
                        <a:rPr lang="en-US" sz="1800" dirty="0">
                          <a:effectLst/>
                          <a:latin typeface="Century" panose="02040604050505020304" pitchFamily="18" charset="0"/>
                        </a:rPr>
                        <a:t>3]</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smtClean="0">
                          <a:effectLst/>
                          <a:latin typeface="Century" panose="02040604050505020304" pitchFamily="18" charset="0"/>
                        </a:rPr>
                        <a:t>Implementation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3239039"/>
                  </a:ext>
                </a:extLst>
              </a:tr>
              <a:tr h="339690">
                <a:tc>
                  <a:txBody>
                    <a:bodyPr/>
                    <a:lstStyle/>
                    <a:p>
                      <a:pPr>
                        <a:lnSpc>
                          <a:spcPct val="107000"/>
                        </a:lnSpc>
                        <a:spcAft>
                          <a:spcPts val="0"/>
                        </a:spcAft>
                      </a:pPr>
                      <a:r>
                        <a:rPr lang="en-US" sz="1800" dirty="0" smtClean="0">
                          <a:effectLst/>
                          <a:latin typeface="Century" panose="02040604050505020304" pitchFamily="18" charset="0"/>
                        </a:rPr>
                        <a:t>4]</a:t>
                      </a:r>
                      <a:endParaRPr lang="en-US" sz="1800" dirty="0">
                        <a:effectLst/>
                        <a:latin typeface="Century" panose="020406040505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smtClean="0">
                          <a:effectLst/>
                          <a:latin typeface="Century" panose="02040604050505020304" pitchFamily="18" charset="0"/>
                        </a:rPr>
                        <a:t>Corrections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a:effectLst/>
                          <a:latin typeface="Century" panose="02040604050505020304" pitchFamily="18" charset="0"/>
                        </a:rPr>
                        <a:t> </a:t>
                      </a:r>
                      <a:endParaRPr lang="en-IN" sz="180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US" sz="1800" dirty="0">
                          <a:effectLst/>
                          <a:latin typeface="Century" panose="02040604050505020304" pitchFamily="18" charset="0"/>
                        </a:rPr>
                        <a: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718634"/>
                  </a:ext>
                </a:extLst>
              </a:tr>
            </a:tbl>
          </a:graphicData>
        </a:graphic>
      </p:graphicFrame>
    </p:spTree>
    <p:extLst>
      <p:ext uri="{BB962C8B-B14F-4D97-AF65-F5344CB8AC3E}">
        <p14:creationId xmlns:p14="http://schemas.microsoft.com/office/powerpoint/2010/main" val="407801183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Group Members :</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ctr">
              <a:lnSpc>
                <a:spcPct val="150000"/>
              </a:lnSpc>
              <a:buFont typeface="Wingdings" panose="05000000000000000000" pitchFamily="2" charset="2"/>
              <a:buChar char="v"/>
            </a:pPr>
            <a:r>
              <a:rPr lang="en-US" sz="2800" b="1" dirty="0" smtClean="0"/>
              <a:t>Dev Vaidya [08]</a:t>
            </a:r>
          </a:p>
          <a:p>
            <a:pPr algn="ctr">
              <a:lnSpc>
                <a:spcPct val="150000"/>
              </a:lnSpc>
              <a:buFont typeface="Wingdings" panose="05000000000000000000" pitchFamily="2" charset="2"/>
              <a:buChar char="v"/>
            </a:pPr>
            <a:r>
              <a:rPr lang="en-US" sz="2800" b="1" dirty="0" err="1" smtClean="0"/>
              <a:t>Falguni</a:t>
            </a:r>
            <a:r>
              <a:rPr lang="en-US" sz="2800" b="1" dirty="0" smtClean="0"/>
              <a:t> </a:t>
            </a:r>
            <a:r>
              <a:rPr lang="en-US" sz="2800" b="1" dirty="0" err="1" smtClean="0"/>
              <a:t>Suryawanshi</a:t>
            </a:r>
            <a:r>
              <a:rPr lang="en-US" sz="2800" b="1" dirty="0" smtClean="0"/>
              <a:t> [15]</a:t>
            </a:r>
          </a:p>
          <a:p>
            <a:pPr algn="ctr">
              <a:lnSpc>
                <a:spcPct val="150000"/>
              </a:lnSpc>
              <a:buFont typeface="Wingdings" panose="05000000000000000000" pitchFamily="2" charset="2"/>
              <a:buChar char="v"/>
            </a:pPr>
            <a:r>
              <a:rPr lang="en-US" sz="2800" b="1" dirty="0" err="1" smtClean="0"/>
              <a:t>Sinnu</a:t>
            </a:r>
            <a:r>
              <a:rPr lang="en-US" sz="2800" b="1" dirty="0" smtClean="0"/>
              <a:t> </a:t>
            </a:r>
            <a:r>
              <a:rPr lang="en-US" sz="2800" b="1" dirty="0" err="1" smtClean="0"/>
              <a:t>Khankhure</a:t>
            </a:r>
            <a:r>
              <a:rPr lang="en-US" sz="2800" b="1" dirty="0" smtClean="0"/>
              <a:t> [21]</a:t>
            </a:r>
          </a:p>
          <a:p>
            <a:pPr algn="ctr">
              <a:lnSpc>
                <a:spcPct val="150000"/>
              </a:lnSpc>
              <a:buFont typeface="Wingdings" panose="05000000000000000000" pitchFamily="2" charset="2"/>
              <a:buChar char="v"/>
            </a:pPr>
            <a:r>
              <a:rPr lang="en-US" sz="2800" b="1" dirty="0"/>
              <a:t>Pooja </a:t>
            </a:r>
            <a:r>
              <a:rPr lang="en-US" sz="2800" b="1" dirty="0" err="1"/>
              <a:t>Lande</a:t>
            </a:r>
            <a:r>
              <a:rPr lang="en-US" sz="2800" b="1" dirty="0"/>
              <a:t> [24]</a:t>
            </a:r>
          </a:p>
          <a:p>
            <a:pPr algn="ctr">
              <a:lnSpc>
                <a:spcPct val="150000"/>
              </a:lnSpc>
              <a:buFont typeface="Wingdings" panose="05000000000000000000" pitchFamily="2" charset="2"/>
              <a:buChar char="v"/>
            </a:pPr>
            <a:endParaRPr lang="en-IN" sz="2800" b="1" dirty="0"/>
          </a:p>
        </p:txBody>
      </p:sp>
    </p:spTree>
    <p:extLst>
      <p:ext uri="{BB962C8B-B14F-4D97-AF65-F5344CB8AC3E}">
        <p14:creationId xmlns:p14="http://schemas.microsoft.com/office/powerpoint/2010/main" val="220289546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p:blipFill>
        <p:spPr>
          <a:xfrm>
            <a:off x="4999806" y="627017"/>
            <a:ext cx="2161903" cy="1920240"/>
          </a:xfrm>
          <a:prstGeom prst="rect">
            <a:avLst/>
          </a:prstGeom>
        </p:spPr>
      </p:pic>
      <p:sp>
        <p:nvSpPr>
          <p:cNvPr id="4" name="TextBox 3"/>
          <p:cNvSpPr txBox="1"/>
          <p:nvPr/>
        </p:nvSpPr>
        <p:spPr>
          <a:xfrm>
            <a:off x="600888" y="2717074"/>
            <a:ext cx="10959737" cy="3139321"/>
          </a:xfrm>
          <a:prstGeom prst="rect">
            <a:avLst/>
          </a:prstGeom>
          <a:noFill/>
        </p:spPr>
        <p:txBody>
          <a:bodyPr wrap="square" rtlCol="0">
            <a:spAutoFit/>
          </a:bodyPr>
          <a:lstStyle/>
          <a:p>
            <a:pPr algn="ctr">
              <a:lnSpc>
                <a:spcPct val="150000"/>
              </a:lnSpc>
            </a:pPr>
            <a:r>
              <a:rPr lang="en-US" sz="2800" b="1" u="sng" dirty="0" smtClean="0">
                <a:solidFill>
                  <a:srgbClr val="00B0F0"/>
                </a:solidFill>
                <a:latin typeface="Georgia" panose="02040502050405020303" pitchFamily="18" charset="0"/>
              </a:rPr>
              <a:t>Department of Computer Technology</a:t>
            </a:r>
            <a:endParaRPr lang="en-US" dirty="0"/>
          </a:p>
          <a:p>
            <a:pPr algn="ctr">
              <a:lnSpc>
                <a:spcPct val="150000"/>
              </a:lnSpc>
            </a:pPr>
            <a:r>
              <a:rPr lang="en-US" sz="4800" spc="-300" dirty="0" smtClean="0">
                <a:solidFill>
                  <a:srgbClr val="FFC000"/>
                </a:solidFill>
                <a:effectLst>
                  <a:outerShdw blurRad="38100" dist="38100" dir="2700000" algn="tl">
                    <a:srgbClr val="000000">
                      <a:alpha val="43137"/>
                    </a:srgbClr>
                  </a:outerShdw>
                </a:effectLst>
                <a:latin typeface="Georgia" panose="02040502050405020303" pitchFamily="18" charset="0"/>
              </a:rPr>
              <a:t>Government Polytechnic </a:t>
            </a:r>
            <a:r>
              <a:rPr lang="en-US" sz="4800" spc="-300" dirty="0" err="1" smtClean="0">
                <a:solidFill>
                  <a:srgbClr val="FFC000"/>
                </a:solidFill>
                <a:effectLst>
                  <a:outerShdw blurRad="38100" dist="38100" dir="2700000" algn="tl">
                    <a:srgbClr val="000000">
                      <a:alpha val="43137"/>
                    </a:srgbClr>
                  </a:outerShdw>
                </a:effectLst>
                <a:latin typeface="Georgia" panose="02040502050405020303" pitchFamily="18" charset="0"/>
              </a:rPr>
              <a:t>Brahmapuri</a:t>
            </a:r>
            <a:endParaRPr lang="en-US" sz="4800" spc="-300" dirty="0" smtClean="0">
              <a:solidFill>
                <a:srgbClr val="FFC000"/>
              </a:solidFill>
              <a:effectLst>
                <a:outerShdw blurRad="38100" dist="38100" dir="2700000" algn="tl">
                  <a:srgbClr val="000000">
                    <a:alpha val="43137"/>
                  </a:srgbClr>
                </a:outerShdw>
              </a:effectLst>
              <a:latin typeface="Georgia" panose="02040502050405020303" pitchFamily="18" charset="0"/>
            </a:endParaRPr>
          </a:p>
          <a:p>
            <a:pPr algn="ctr">
              <a:lnSpc>
                <a:spcPct val="150000"/>
              </a:lnSpc>
            </a:pPr>
            <a:r>
              <a:rPr lang="en-US" sz="2800" dirty="0" smtClean="0"/>
              <a:t>[Affiliated to MSBTE, DTE Mumbai]</a:t>
            </a:r>
          </a:p>
          <a:p>
            <a:pPr algn="ctr">
              <a:lnSpc>
                <a:spcPct val="150000"/>
              </a:lnSpc>
            </a:pPr>
            <a:r>
              <a:rPr lang="en-US" sz="2800" dirty="0" smtClean="0"/>
              <a:t>2021-2022</a:t>
            </a:r>
            <a:endParaRPr lang="en-IN" sz="2800" dirty="0"/>
          </a:p>
        </p:txBody>
      </p:sp>
    </p:spTree>
    <p:extLst>
      <p:ext uri="{BB962C8B-B14F-4D97-AF65-F5344CB8AC3E}">
        <p14:creationId xmlns:p14="http://schemas.microsoft.com/office/powerpoint/2010/main" val="2368815613"/>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613954"/>
            <a:ext cx="10946674" cy="646331"/>
          </a:xfrm>
          <a:prstGeom prst="rect">
            <a:avLst/>
          </a:prstGeom>
          <a:noFill/>
        </p:spPr>
        <p:txBody>
          <a:bodyPr wrap="square" rtlCol="0">
            <a:spAutoFit/>
          </a:bodyPr>
          <a:lstStyle/>
          <a:p>
            <a:pPr algn="ctr"/>
            <a:r>
              <a:rPr lang="en-US" sz="3600" b="1" dirty="0" smtClean="0"/>
              <a:t>INDEX</a:t>
            </a: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2048290428"/>
              </p:ext>
            </p:extLst>
          </p:nvPr>
        </p:nvGraphicFramePr>
        <p:xfrm>
          <a:off x="2162628" y="1260285"/>
          <a:ext cx="8170092" cy="4265307"/>
        </p:xfrm>
        <a:graphic>
          <a:graphicData uri="http://schemas.openxmlformats.org/drawingml/2006/table">
            <a:tbl>
              <a:tblPr>
                <a:tableStyleId>{5C22544A-7EE6-4342-B048-85BDC9FD1C3A}</a:tableStyleId>
              </a:tblPr>
              <a:tblGrid>
                <a:gridCol w="593635">
                  <a:extLst>
                    <a:ext uri="{9D8B030D-6E8A-4147-A177-3AD203B41FA5}">
                      <a16:colId xmlns:a16="http://schemas.microsoft.com/office/drawing/2014/main" val="3622996708"/>
                    </a:ext>
                  </a:extLst>
                </a:gridCol>
                <a:gridCol w="4853093">
                  <a:extLst>
                    <a:ext uri="{9D8B030D-6E8A-4147-A177-3AD203B41FA5}">
                      <a16:colId xmlns:a16="http://schemas.microsoft.com/office/drawing/2014/main" val="38249177"/>
                    </a:ext>
                  </a:extLst>
                </a:gridCol>
                <a:gridCol w="2723364">
                  <a:extLst>
                    <a:ext uri="{9D8B030D-6E8A-4147-A177-3AD203B41FA5}">
                      <a16:colId xmlns:a16="http://schemas.microsoft.com/office/drawing/2014/main" val="1644670951"/>
                    </a:ext>
                  </a:extLst>
                </a:gridCol>
              </a:tblGrid>
              <a:tr h="473923">
                <a:tc>
                  <a:txBody>
                    <a:bodyPr/>
                    <a:lstStyle/>
                    <a:p>
                      <a:r>
                        <a:rPr lang="en-US" b="1" dirty="0" smtClean="0"/>
                        <a:t>1.</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Rational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3388264"/>
                  </a:ext>
                </a:extLst>
              </a:tr>
              <a:tr h="473923">
                <a:tc>
                  <a:txBody>
                    <a:bodyPr/>
                    <a:lstStyle/>
                    <a:p>
                      <a:r>
                        <a:rPr lang="en-US" b="1" dirty="0" smtClean="0"/>
                        <a:t>2.</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Introduction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265738"/>
                  </a:ext>
                </a:extLst>
              </a:tr>
              <a:tr h="473923">
                <a:tc>
                  <a:txBody>
                    <a:bodyPr/>
                    <a:lstStyle/>
                    <a:p>
                      <a:r>
                        <a:rPr lang="en-US" b="1" dirty="0" smtClean="0"/>
                        <a:t>3.</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Literature Survey</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521681"/>
                  </a:ext>
                </a:extLst>
              </a:tr>
              <a:tr h="473923">
                <a:tc>
                  <a:txBody>
                    <a:bodyPr/>
                    <a:lstStyle/>
                    <a:p>
                      <a:r>
                        <a:rPr lang="en-US" b="1" dirty="0" smtClean="0"/>
                        <a:t>4.</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Problem Identification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83353"/>
                  </a:ext>
                </a:extLst>
              </a:tr>
              <a:tr h="473923">
                <a:tc>
                  <a:txBody>
                    <a:bodyPr/>
                    <a:lstStyle/>
                    <a:p>
                      <a:r>
                        <a:rPr lang="en-US" b="1" dirty="0" smtClean="0"/>
                        <a:t>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Diagram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460144"/>
                  </a:ext>
                </a:extLst>
              </a:tr>
              <a:tr h="473923">
                <a:tc>
                  <a:txBody>
                    <a:bodyPr/>
                    <a:lstStyle/>
                    <a:p>
                      <a:r>
                        <a:rPr lang="en-US" b="1" dirty="0" smtClean="0"/>
                        <a:t>6.</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Advantages</a:t>
                      </a:r>
                      <a:r>
                        <a:rPr lang="en-US" b="1" baseline="0" dirty="0" smtClean="0"/>
                        <a:t> and Disadvantages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105721"/>
                  </a:ext>
                </a:extLst>
              </a:tr>
              <a:tr h="473923">
                <a:tc>
                  <a:txBody>
                    <a:bodyPr/>
                    <a:lstStyle/>
                    <a:p>
                      <a:r>
                        <a:rPr lang="en-US" b="1" dirty="0" smtClean="0"/>
                        <a:t>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Future Work</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73664"/>
                  </a:ext>
                </a:extLst>
              </a:tr>
              <a:tr h="473923">
                <a:tc>
                  <a:txBody>
                    <a:bodyPr/>
                    <a:lstStyle/>
                    <a:p>
                      <a:r>
                        <a:rPr lang="en-US" b="1" dirty="0" smtClean="0"/>
                        <a:t>8.</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Resources Required</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319703"/>
                  </a:ext>
                </a:extLst>
              </a:tr>
              <a:tr h="473923">
                <a:tc>
                  <a:txBody>
                    <a:bodyPr/>
                    <a:lstStyle/>
                    <a:p>
                      <a:r>
                        <a:rPr lang="en-US" b="1" dirty="0" smtClean="0"/>
                        <a:t>9.</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Action Plan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314480"/>
                  </a:ext>
                </a:extLst>
              </a:tr>
            </a:tbl>
          </a:graphicData>
        </a:graphic>
      </p:graphicFrame>
    </p:spTree>
    <p:extLst>
      <p:ext uri="{BB962C8B-B14F-4D97-AF65-F5344CB8AC3E}">
        <p14:creationId xmlns:p14="http://schemas.microsoft.com/office/powerpoint/2010/main" val="13056793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1. Rational</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95401" y="2556931"/>
            <a:ext cx="9601196" cy="3674051"/>
          </a:xfrm>
        </p:spPr>
        <p:txBody>
          <a:bodyPr>
            <a:noAutofit/>
          </a:bodyPr>
          <a:lstStyle/>
          <a:p>
            <a:r>
              <a:rPr lang="en-US" sz="1600" dirty="0">
                <a:latin typeface="Century" panose="02040604050505020304" pitchFamily="18" charset="0"/>
              </a:rPr>
              <a:t>Whenever a case against the crime is filed the investigation always starts from the scratch right away from the evidences found at the crime location and the eye witnesses present at the crime location. On the basis of the statement given by the eye witnesses about the crime and the criminal who committed that crime. The process of the investigations starts. As to reduce the stress of the police officers we implemented a system as criminal investigation tracker with suspect prediction that will help the officers to speed up the process of investigation and track status of ongoing case by predicting out the primary suspects on the basis of the records which consists of compendium of the people associated to the case, former criminal background proofs recovered from crime location, etc. This digitized system makes the work easy for an officer to check the status of the case online and even allows him to add up the new important information related to the case as it’s when needed. The proposed system consists of suspect prediction algorithm to predict and suggest the suspects in the logical order. </a:t>
            </a:r>
            <a:endParaRPr lang="en-IN" sz="1600" dirty="0">
              <a:latin typeface="Century" panose="02040604050505020304" pitchFamily="18" charset="0"/>
            </a:endParaRPr>
          </a:p>
        </p:txBody>
      </p:sp>
    </p:spTree>
    <p:extLst>
      <p:ext uri="{BB962C8B-B14F-4D97-AF65-F5344CB8AC3E}">
        <p14:creationId xmlns:p14="http://schemas.microsoft.com/office/powerpoint/2010/main" val="40130185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2. Introduction</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95401" y="2556932"/>
            <a:ext cx="9601196" cy="3569548"/>
          </a:xfrm>
        </p:spPr>
        <p:txBody>
          <a:bodyPr>
            <a:noAutofit/>
          </a:bodyPr>
          <a:lstStyle/>
          <a:p>
            <a:r>
              <a:rPr lang="en-US" sz="1600" dirty="0">
                <a:latin typeface="Century" panose="02040604050505020304" pitchFamily="18" charset="0"/>
              </a:rPr>
              <a:t>We here propose a criminal investigation tracker system that tracks the investigation status of criminal cases with logs and also predicts primary suspects. The system is proposed to help agencies like CBI, CID and other such bureau’s to speed up investigation process and track status of multiple cases at a time. The system keeps logs of a case which includes case summary, people involved, disputes, past criminal history of those involved, Items recovered on scene and other details. The system realizes the type of case, allows admin to update the status of investigation, upload more images of crime, items found on scene etc. This allows authorized officers to check case status and look into its status online and also update any important info as and when needed. The system also consists of a suspect prediction algorithm. Based on type of case, property, land, love or other entities involved the system studies past cases, it studies past criminal records of those involved and based on this data it provides suggestions of suspected persons in a logical order. The system is designed to aid investigation teams to work collectively on cases, coordinate and also speed up the process by suggesting logical suspects based on data provided.</a:t>
            </a:r>
            <a:endParaRPr lang="en-IN" sz="1600" dirty="0">
              <a:latin typeface="Century" panose="02040604050505020304" pitchFamily="18" charset="0"/>
            </a:endParaRPr>
          </a:p>
        </p:txBody>
      </p:sp>
    </p:spTree>
    <p:extLst>
      <p:ext uri="{BB962C8B-B14F-4D97-AF65-F5344CB8AC3E}">
        <p14:creationId xmlns:p14="http://schemas.microsoft.com/office/powerpoint/2010/main" val="24616376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3. Literature Survey</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normAutofit/>
          </a:bodyPr>
          <a:lstStyle/>
          <a:p>
            <a:r>
              <a:rPr lang="en-US" sz="2000" dirty="0">
                <a:latin typeface="Century" panose="02040604050505020304" pitchFamily="18" charset="0"/>
              </a:rPr>
              <a:t>This Literature review section reviews the previous significant literature which describes how this proposed system relates to existing researches and existing systems. This Literature review creates a link between this proposed system and existing systems. The literature review also highlights the key features, </a:t>
            </a:r>
            <a:r>
              <a:rPr lang="en-US" sz="2000" dirty="0" smtClean="0">
                <a:latin typeface="Century" panose="02040604050505020304" pitchFamily="18" charset="0"/>
              </a:rPr>
              <a:t>pros</a:t>
            </a:r>
            <a:r>
              <a:rPr lang="en-US" sz="2000" dirty="0">
                <a:latin typeface="Century" panose="02040604050505020304" pitchFamily="18" charset="0"/>
              </a:rPr>
              <a:t>, and cons of that has been already well established and concluded systems as well as already published research papers, journals, and articles about the Criminal Records Management System and Criminal Investigation Tracker with suspect prediction algorithm </a:t>
            </a:r>
            <a:endParaRPr lang="en-IN" sz="2000" dirty="0">
              <a:latin typeface="Century" panose="02040604050505020304" pitchFamily="18" charset="0"/>
            </a:endParaRPr>
          </a:p>
        </p:txBody>
      </p:sp>
    </p:spTree>
    <p:extLst>
      <p:ext uri="{BB962C8B-B14F-4D97-AF65-F5344CB8AC3E}">
        <p14:creationId xmlns:p14="http://schemas.microsoft.com/office/powerpoint/2010/main" val="184258740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4. Problem Identification</a:t>
            </a:r>
            <a:endParaRPr lang="en-IN"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Century" panose="02040604050505020304" pitchFamily="18" charset="0"/>
              </a:rPr>
              <a:t>His </a:t>
            </a:r>
            <a:r>
              <a:rPr lang="en-US" dirty="0">
                <a:latin typeface="Century" panose="02040604050505020304" pitchFamily="18" charset="0"/>
              </a:rPr>
              <a:t>aim of this paper is to explore the problems in the existing criminal investigation systems and criminal record management systems to come up with perfect solutions  for  those  problems.  Nowadays  each  and everything is getting computerized. non-computerized criminal  investigation  and  criminal  management methods  need  skilled  man-power  and  a  lot  of paperwork. It is quite hard to refer to previous crime details  from  non-computerized  criminal  records storing methods. There  can be lost  criminal records when  using  non-computerized  methods  to  store criminal records. To avoid all these problems there are many systems that exist like mobile applications, web applications. Most  existing systems do not  have the capacity  to  manage  tons  of  thousands  of  criminal records and some systems are not up to date. When we compare  criminal  investigation  tracking  systems various techniques and technologies are used to build criminal investigation tracking systems</a:t>
            </a:r>
            <a:endParaRPr lang="en-IN" dirty="0">
              <a:latin typeface="Century" panose="02040604050505020304" pitchFamily="18" charset="0"/>
            </a:endParaRPr>
          </a:p>
        </p:txBody>
      </p:sp>
    </p:spTree>
    <p:extLst>
      <p:ext uri="{BB962C8B-B14F-4D97-AF65-F5344CB8AC3E}">
        <p14:creationId xmlns:p14="http://schemas.microsoft.com/office/powerpoint/2010/main" val="218183931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1250" y="793107"/>
            <a:ext cx="10959737"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latin typeface="Bell MT" panose="02020503060305020303" pitchFamily="18" charset="0"/>
              </a:rPr>
              <a:t>5. Diagram</a:t>
            </a:r>
            <a:endParaRPr lang="en-IN" sz="3600" b="1" dirty="0">
              <a:effectLst>
                <a:outerShdw blurRad="38100" dist="38100" dir="2700000" algn="tl">
                  <a:srgbClr val="000000">
                    <a:alpha val="43137"/>
                  </a:srgbClr>
                </a:outerShdw>
              </a:effectLst>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165" y="1538157"/>
            <a:ext cx="5339908" cy="4692826"/>
          </a:xfrm>
          <a:prstGeom prst="rect">
            <a:avLst/>
          </a:prstGeom>
        </p:spPr>
      </p:pic>
    </p:spTree>
    <p:extLst>
      <p:ext uri="{BB962C8B-B14F-4D97-AF65-F5344CB8AC3E}">
        <p14:creationId xmlns:p14="http://schemas.microsoft.com/office/powerpoint/2010/main" val="2733096127"/>
      </p:ext>
    </p:extLst>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TotalTime>
  <Words>945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Bahnschrift SemiBold Condensed</vt:lpstr>
      <vt:lpstr>Bell MT</vt:lpstr>
      <vt:lpstr>Calibri</vt:lpstr>
      <vt:lpstr>Century</vt:lpstr>
      <vt:lpstr>Garamond</vt:lpstr>
      <vt:lpstr>Georgia</vt:lpstr>
      <vt:lpstr>Times New Roman</vt:lpstr>
      <vt:lpstr>Wingdings</vt:lpstr>
      <vt:lpstr>Organic</vt:lpstr>
      <vt:lpstr>Project on :</vt:lpstr>
      <vt:lpstr>Group Members :</vt:lpstr>
      <vt:lpstr>PowerPoint Presentation</vt:lpstr>
      <vt:lpstr>PowerPoint Presentation</vt:lpstr>
      <vt:lpstr>1. Rational</vt:lpstr>
      <vt:lpstr>2. Introduction</vt:lpstr>
      <vt:lpstr>3. Literature Survey</vt:lpstr>
      <vt:lpstr>4. Problem Identification</vt:lpstr>
      <vt:lpstr>PowerPoint Presentation</vt:lpstr>
      <vt:lpstr>6. Advantages &amp; Disadvantages</vt:lpstr>
      <vt:lpstr>7. Future Work</vt:lpstr>
      <vt:lpstr>8. Resources Required</vt:lpstr>
      <vt:lpstr>9. Action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c:title>
  <dc:creator>USER</dc:creator>
  <cp:lastModifiedBy>USER</cp:lastModifiedBy>
  <cp:revision>11</cp:revision>
  <dcterms:created xsi:type="dcterms:W3CDTF">2021-12-31T06:45:17Z</dcterms:created>
  <dcterms:modified xsi:type="dcterms:W3CDTF">2021-12-31T09:02:13Z</dcterms:modified>
</cp:coreProperties>
</file>