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6"/>
  </p:notesMasterIdLst>
  <p:handoutMasterIdLst>
    <p:handoutMasterId r:id="rId17"/>
  </p:handoutMasterIdLst>
  <p:sldIdLst>
    <p:sldId id="491" r:id="rId6"/>
    <p:sldId id="469" r:id="rId7"/>
    <p:sldId id="472" r:id="rId8"/>
    <p:sldId id="493" r:id="rId9"/>
    <p:sldId id="492" r:id="rId10"/>
    <p:sldId id="488" r:id="rId11"/>
    <p:sldId id="489" r:id="rId12"/>
    <p:sldId id="494" r:id="rId13"/>
    <p:sldId id="490" r:id="rId14"/>
    <p:sldId id="481" r:id="rId15"/>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C"/>
    <a:srgbClr val="124079"/>
    <a:srgbClr val="F46E00"/>
    <a:srgbClr val="000000"/>
    <a:srgbClr val="F2F2F2"/>
    <a:srgbClr val="04121B"/>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95" d="100"/>
          <a:sy n="95" d="100"/>
        </p:scale>
        <p:origin x="690" y="9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pPr/>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pPr/>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891422" y="223953"/>
            <a:ext cx="7391780" cy="3876874"/>
          </a:xfrm>
          <a:prstGeom prst="rect">
            <a:avLst/>
          </a:prstGeom>
        </p:spPr>
      </p:pic>
      <p:sp>
        <p:nvSpPr>
          <p:cNvPr id="5" name="TextBox 4"/>
          <p:cNvSpPr txBox="1"/>
          <p:nvPr/>
        </p:nvSpPr>
        <p:spPr>
          <a:xfrm>
            <a:off x="2064895" y="3902905"/>
            <a:ext cx="4815590" cy="57337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l"/>
            <a:r>
              <a:rPr lang="en-US" sz="2000" dirty="0">
                <a:solidFill>
                  <a:srgbClr val="00008C"/>
                </a:solidFill>
                <a:latin typeface="Copperplate Gothic Bold" pitchFamily="34" charset="0"/>
              </a:rPr>
              <a:t>Pineapple</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rgbClr val="00008C"/>
                </a:solidFill>
                <a:latin typeface="Copperplate Gothic Bold" pitchFamily="34" charset="0"/>
              </a:rPr>
              <a:t>TEAM NAME:</a:t>
            </a:r>
          </a:p>
        </p:txBody>
      </p:sp>
      <p:pic>
        <p:nvPicPr>
          <p:cNvPr id="9218" name="Picture 2"/>
          <p:cNvPicPr>
            <a:picLocks noChangeAspect="1" noChangeArrowheads="1"/>
          </p:cNvPicPr>
          <p:nvPr/>
        </p:nvPicPr>
        <p:blipFill>
          <a:blip r:embed="rId4"/>
          <a:srcRect/>
          <a:stretch>
            <a:fillRect/>
          </a:stretch>
        </p:blipFill>
        <p:spPr bwMode="auto">
          <a:xfrm>
            <a:off x="7342356" y="3726705"/>
            <a:ext cx="915820" cy="1021861"/>
          </a:xfrm>
          <a:prstGeom prst="rect">
            <a:avLst/>
          </a:prstGeom>
          <a:noFill/>
          <a:ln w="9525">
            <a:noFill/>
            <a:miter lim="800000"/>
            <a:headEnd/>
            <a:tailEnd/>
          </a:ln>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defTabSz="1219170"/>
            <a:r>
              <a:rPr lang="en-US" sz="1100" b="1" dirty="0">
                <a:solidFill>
                  <a:prstClr val="black"/>
                </a:solidFill>
                <a:latin typeface="Calibri Light"/>
              </a:rPr>
              <a:t> </a:t>
            </a:r>
            <a:r>
              <a:rPr lang="en-US" sz="1600" b="1" dirty="0">
                <a:solidFill>
                  <a:prstClr val="black"/>
                </a:solidFill>
                <a:cs typeface="Times New Roman" pitchFamily="18" charset="0"/>
              </a:rPr>
              <a:t>Predictive Analysis of trade settlement failure using historical records.</a:t>
            </a:r>
          </a:p>
          <a:p>
            <a:pPr defTabSz="1219170"/>
            <a:endParaRPr lang="en-US" sz="800" dirty="0">
              <a:solidFill>
                <a:prstClr val="black"/>
              </a:solidFill>
            </a:endParaRPr>
          </a:p>
          <a:p>
            <a:pPr algn="just" defTabSz="1219170">
              <a:buFont typeface="Arial" pitchFamily="34" charset="0"/>
              <a:buChar char="•"/>
            </a:pPr>
            <a:r>
              <a:rPr lang="en-IN" sz="1400" dirty="0">
                <a:solidFill>
                  <a:prstClr val="black"/>
                </a:solidFill>
              </a:rPr>
              <a:t>Although the failed trades constitute ~2.5% of the total volumes traded worldwide in a day, when viewed in terms of money, on a bad day, this figure has gone up to </a:t>
            </a:r>
            <a:r>
              <a:rPr lang="en-IN" sz="1400" b="1" dirty="0">
                <a:solidFill>
                  <a:prstClr val="black"/>
                </a:solidFill>
              </a:rPr>
              <a:t>$232 bn.</a:t>
            </a:r>
            <a:endParaRPr lang="en-IN" sz="1400" dirty="0">
              <a:solidFill>
                <a:prstClr val="black"/>
              </a:solidFill>
            </a:endParaRPr>
          </a:p>
          <a:p>
            <a:pPr algn="just" defTabSz="1219170"/>
            <a:endParaRPr lang="en-IN" sz="1400" dirty="0">
              <a:solidFill>
                <a:prstClr val="black"/>
              </a:solidFill>
            </a:endParaRPr>
          </a:p>
          <a:p>
            <a:pPr algn="just" defTabSz="1219170">
              <a:buFont typeface="Arial" pitchFamily="34" charset="0"/>
              <a:buChar char="•"/>
            </a:pPr>
            <a:r>
              <a:rPr lang="en-IN" sz="1400" dirty="0">
                <a:solidFill>
                  <a:prstClr val="black"/>
                </a:solidFill>
              </a:rPr>
              <a:t>Corrective actions include addressing referential data, trade booking and inventory management issues that caused the process to abort. Such failed trades are responsible for about 80% of the total operational costs involved in trade processing; not to mention the time and the human effort that could have been invested elsewhere.</a:t>
            </a:r>
          </a:p>
          <a:p>
            <a:pPr algn="just" defTabSz="1219170">
              <a:buFont typeface="Arial" pitchFamily="34" charset="0"/>
              <a:buChar char="•"/>
            </a:pPr>
            <a:endParaRPr lang="en-IN" sz="1400" dirty="0">
              <a:solidFill>
                <a:prstClr val="black"/>
              </a:solidFill>
            </a:endParaRPr>
          </a:p>
          <a:p>
            <a:pPr algn="just" defTabSz="1219170">
              <a:buFont typeface="Arial" pitchFamily="34" charset="0"/>
              <a:buChar char="•"/>
            </a:pPr>
            <a:r>
              <a:rPr lang="en-IN" sz="1400" dirty="0">
                <a:solidFill>
                  <a:prstClr val="black"/>
                </a:solidFill>
              </a:rPr>
              <a:t>Since market is a volatile space, every passing day the trade fails to settle, hurts either the buyer or the seller(depending on the direction the product moves) more than the inability to trade any other product at the right price.</a:t>
            </a:r>
          </a:p>
          <a:p>
            <a:pPr algn="just" defTabSz="1219170"/>
            <a:endParaRPr lang="en-US" sz="1400" dirty="0">
              <a:solidFill>
                <a:prstClr val="black"/>
              </a:solidFill>
            </a:endParaRPr>
          </a:p>
          <a:p>
            <a:pPr algn="just" defTabSz="1219170">
              <a:buFont typeface="Arial" pitchFamily="34" charset="0"/>
              <a:buChar char="•"/>
            </a:pPr>
            <a:r>
              <a:rPr lang="en-IN" sz="1400" dirty="0">
                <a:solidFill>
                  <a:prstClr val="black"/>
                </a:solidFill>
              </a:rPr>
              <a:t>A digital solution using predictive analytics will assist in alerting investment managers early on about potential trade failures, who can then take precautionary actions well before the agreed settlement date, saving, an otherwise wasted money, time and human effort.</a:t>
            </a:r>
            <a:endParaRPr lang="en-US" sz="1400" dirty="0"/>
          </a:p>
        </p:txBody>
      </p:sp>
      <p:pic>
        <p:nvPicPr>
          <p:cNvPr id="6" name="Picture 2"/>
          <p:cNvPicPr>
            <a:picLocks noChangeAspect="1" noChangeArrowheads="1"/>
          </p:cNvPicPr>
          <p:nvPr/>
        </p:nvPicPr>
        <p:blipFill>
          <a:blip r:embed="rId2"/>
          <a:srcRect/>
          <a:stretch>
            <a:fillRect/>
          </a:stretch>
        </p:blipFill>
        <p:spPr bwMode="auto">
          <a:xfrm>
            <a:off x="8293236" y="185839"/>
            <a:ext cx="306015" cy="354539"/>
          </a:xfrm>
          <a:prstGeom prst="rect">
            <a:avLst/>
          </a:prstGeom>
          <a:noFill/>
          <a:ln w="9525">
            <a:noFill/>
            <a:miter lim="800000"/>
            <a:headEnd/>
            <a:tailEnd/>
          </a:ln>
        </p:spPr>
      </p:pic>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95462"/>
            <a:ext cx="8067675" cy="371817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buFont typeface="Arial" pitchFamily="34" charset="0"/>
              <a:buChar char="•"/>
            </a:pPr>
            <a:endParaRPr lang="en-US" sz="1400" dirty="0"/>
          </a:p>
          <a:p>
            <a:pPr algn="l">
              <a:buFont typeface="Arial" pitchFamily="34" charset="0"/>
              <a:buChar char="•"/>
            </a:pPr>
            <a:r>
              <a:rPr lang="en-US" sz="1400" dirty="0"/>
              <a:t>Selected equity asset type and prepared a mock data based on equity settlement lifecycle</a:t>
            </a:r>
            <a:endParaRPr lang="en-IN" sz="1400" dirty="0"/>
          </a:p>
          <a:p>
            <a:pPr algn="l">
              <a:buFont typeface="Arial" pitchFamily="34" charset="0"/>
              <a:buChar char="•"/>
            </a:pPr>
            <a:endParaRPr lang="en-IN" sz="1400" dirty="0"/>
          </a:p>
          <a:p>
            <a:pPr algn="l">
              <a:buFont typeface="Arial" pitchFamily="34" charset="0"/>
              <a:buChar char="•"/>
            </a:pPr>
            <a:r>
              <a:rPr lang="en-IN" sz="1400" dirty="0"/>
              <a:t>Performed analysis to spot patterns that indicate a likelihood of failure</a:t>
            </a:r>
          </a:p>
          <a:p>
            <a:pPr algn="l"/>
            <a:endParaRPr lang="en-US" sz="1400" dirty="0"/>
          </a:p>
          <a:p>
            <a:pPr algn="l">
              <a:buFont typeface="Arial" pitchFamily="34" charset="0"/>
              <a:buChar char="•"/>
            </a:pPr>
            <a:r>
              <a:rPr lang="en-US" sz="1400" dirty="0"/>
              <a:t>Analyzed all circumstances of trade failures</a:t>
            </a:r>
          </a:p>
          <a:p>
            <a:pPr algn="l">
              <a:buFont typeface="Arial" pitchFamily="34" charset="0"/>
              <a:buChar char="•"/>
            </a:pPr>
            <a:endParaRPr lang="en-US" sz="1400" dirty="0"/>
          </a:p>
          <a:p>
            <a:pPr algn="l">
              <a:buFont typeface="Arial" pitchFamily="34" charset="0"/>
              <a:buChar char="•"/>
            </a:pPr>
            <a:r>
              <a:rPr lang="en-US" sz="1400" dirty="0"/>
              <a:t>Built machine learning models based on historical trade data to predict trade failures</a:t>
            </a:r>
          </a:p>
          <a:p>
            <a:pPr algn="l"/>
            <a:endParaRPr lang="en-US" sz="1400" dirty="0"/>
          </a:p>
          <a:p>
            <a:pPr algn="l">
              <a:buFont typeface="Arial" pitchFamily="34" charset="0"/>
              <a:buChar char="•"/>
            </a:pPr>
            <a:r>
              <a:rPr lang="en-US" sz="1400" dirty="0"/>
              <a:t>Selected the best performing model for deployment</a:t>
            </a:r>
          </a:p>
          <a:p>
            <a:pPr algn="l"/>
            <a:endParaRPr lang="en-US" sz="1400" dirty="0"/>
          </a:p>
          <a:p>
            <a:pPr algn="l">
              <a:buFont typeface="Arial" pitchFamily="34" charset="0"/>
              <a:buChar char="•"/>
            </a:pPr>
            <a:r>
              <a:rPr lang="en-US" sz="1400" dirty="0"/>
              <a:t>Deployed the model as web service where users can input their trade data to predict the status of trade</a:t>
            </a:r>
          </a:p>
          <a:p>
            <a:pPr algn="l">
              <a:buFont typeface="Arial" pitchFamily="34" charset="0"/>
              <a:buChar char="•"/>
            </a:pPr>
            <a:endParaRPr lang="en-US" sz="1400" dirty="0"/>
          </a:p>
          <a:p>
            <a:pPr algn="l"/>
            <a:endParaRPr lang="en-US" sz="1100" dirty="0"/>
          </a:p>
        </p:txBody>
      </p:sp>
      <p:pic>
        <p:nvPicPr>
          <p:cNvPr id="7" name="Picture 2"/>
          <p:cNvPicPr>
            <a:picLocks noChangeAspect="1" noChangeArrowheads="1"/>
          </p:cNvPicPr>
          <p:nvPr/>
        </p:nvPicPr>
        <p:blipFill>
          <a:blip r:embed="rId2"/>
          <a:srcRect/>
          <a:stretch>
            <a:fillRect/>
          </a:stretch>
        </p:blipFill>
        <p:spPr bwMode="auto">
          <a:xfrm>
            <a:off x="8293236" y="117746"/>
            <a:ext cx="344926" cy="399620"/>
          </a:xfrm>
          <a:prstGeom prst="rect">
            <a:avLst/>
          </a:prstGeom>
          <a:noFill/>
          <a:ln w="9525">
            <a:noFill/>
            <a:miter lim="800000"/>
            <a:headEnd/>
            <a:tailEnd/>
          </a:ln>
        </p:spPr>
      </p:pic>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3CC51E3-E419-4AB1-8316-5C2835430B1C}"/>
              </a:ext>
            </a:extLst>
          </p:cNvPr>
          <p:cNvSpPr txBox="1"/>
          <p:nvPr/>
        </p:nvSpPr>
        <p:spPr>
          <a:xfrm rot="10800000" flipV="1">
            <a:off x="582037" y="175709"/>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 and Architecture</a:t>
            </a:r>
          </a:p>
        </p:txBody>
      </p:sp>
      <p:sp>
        <p:nvSpPr>
          <p:cNvPr id="13" name="Rectangle 12">
            <a:extLst>
              <a:ext uri="{FF2B5EF4-FFF2-40B4-BE49-F238E27FC236}">
                <a16:creationId xmlns:a16="http://schemas.microsoft.com/office/drawing/2014/main" id="{CCB79F84-A71F-4C90-A599-76F7E8C3FDCA}"/>
              </a:ext>
            </a:extLst>
          </p:cNvPr>
          <p:cNvSpPr/>
          <p:nvPr/>
        </p:nvSpPr>
        <p:spPr>
          <a:xfrm>
            <a:off x="613653" y="665331"/>
            <a:ext cx="3793787" cy="1277769"/>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lnSpc>
                <a:spcPct val="150000"/>
              </a:lnSpc>
              <a:buFont typeface="Arial" pitchFamily="34" charset="0"/>
              <a:buChar char="•"/>
            </a:pPr>
            <a:r>
              <a:rPr lang="en-US" sz="1400" dirty="0"/>
              <a:t>Python</a:t>
            </a:r>
          </a:p>
          <a:p>
            <a:pPr algn="l">
              <a:lnSpc>
                <a:spcPct val="150000"/>
              </a:lnSpc>
              <a:buFont typeface="Arial" pitchFamily="34" charset="0"/>
              <a:buChar char="•"/>
            </a:pPr>
            <a:r>
              <a:rPr lang="en-US" sz="1400" dirty="0" err="1"/>
              <a:t>Scikit</a:t>
            </a:r>
            <a:r>
              <a:rPr lang="en-US" sz="1400" dirty="0"/>
              <a:t> learn</a:t>
            </a:r>
          </a:p>
          <a:p>
            <a:pPr algn="l">
              <a:lnSpc>
                <a:spcPct val="150000"/>
              </a:lnSpc>
              <a:buFont typeface="Arial" pitchFamily="34" charset="0"/>
              <a:buChar char="•"/>
            </a:pPr>
            <a:r>
              <a:rPr lang="en-US" sz="1400" dirty="0" err="1"/>
              <a:t>Jupyter</a:t>
            </a:r>
            <a:r>
              <a:rPr lang="en-US" sz="1400" dirty="0"/>
              <a:t> Notebook</a:t>
            </a:r>
          </a:p>
          <a:p>
            <a:pPr algn="l">
              <a:lnSpc>
                <a:spcPct val="150000"/>
              </a:lnSpc>
              <a:buFont typeface="Arial" pitchFamily="34" charset="0"/>
              <a:buChar char="•"/>
            </a:pPr>
            <a:r>
              <a:rPr lang="en-US" sz="1400" dirty="0"/>
              <a:t>MS 365</a:t>
            </a:r>
          </a:p>
        </p:txBody>
      </p:sp>
      <p:sp>
        <p:nvSpPr>
          <p:cNvPr id="14" name="Rectangle 13">
            <a:extLst>
              <a:ext uri="{FF2B5EF4-FFF2-40B4-BE49-F238E27FC236}">
                <a16:creationId xmlns:a16="http://schemas.microsoft.com/office/drawing/2014/main" id="{CCB79F84-A71F-4C90-A599-76F7E8C3FDCA}"/>
              </a:ext>
            </a:extLst>
          </p:cNvPr>
          <p:cNvSpPr/>
          <p:nvPr/>
        </p:nvSpPr>
        <p:spPr>
          <a:xfrm>
            <a:off x="4704945" y="661684"/>
            <a:ext cx="3933217" cy="128141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lnSpc>
                <a:spcPct val="150000"/>
              </a:lnSpc>
              <a:buFont typeface="Arial" pitchFamily="34" charset="0"/>
              <a:buChar char="•"/>
            </a:pPr>
            <a:r>
              <a:rPr lang="en-US" sz="1400" dirty="0"/>
              <a:t>Watson Studio Notebook</a:t>
            </a:r>
          </a:p>
          <a:p>
            <a:pPr algn="l">
              <a:lnSpc>
                <a:spcPct val="150000"/>
              </a:lnSpc>
              <a:buFont typeface="Arial" pitchFamily="34" charset="0"/>
              <a:buChar char="•"/>
            </a:pPr>
            <a:r>
              <a:rPr lang="en-US" sz="1400" dirty="0"/>
              <a:t>Watson Machine Learning</a:t>
            </a:r>
          </a:p>
          <a:p>
            <a:pPr algn="l">
              <a:lnSpc>
                <a:spcPct val="150000"/>
              </a:lnSpc>
              <a:buFont typeface="Arial" pitchFamily="34" charset="0"/>
              <a:buChar char="•"/>
            </a:pPr>
            <a:r>
              <a:rPr lang="en-US" sz="1400" dirty="0"/>
              <a:t>IBM Cloud Deployment Space</a:t>
            </a:r>
          </a:p>
          <a:p>
            <a:pPr algn="l">
              <a:lnSpc>
                <a:spcPct val="150000"/>
              </a:lnSpc>
              <a:buFont typeface="Arial" pitchFamily="34" charset="0"/>
              <a:buChar char="•"/>
            </a:pPr>
            <a:r>
              <a:rPr lang="en-US" sz="1400" dirty="0"/>
              <a:t>IBM Object Storage </a:t>
            </a:r>
          </a:p>
        </p:txBody>
      </p:sp>
      <p:pic>
        <p:nvPicPr>
          <p:cNvPr id="16" name="Picture 2"/>
          <p:cNvPicPr>
            <a:picLocks noChangeAspect="1" noChangeArrowheads="1"/>
          </p:cNvPicPr>
          <p:nvPr/>
        </p:nvPicPr>
        <p:blipFill>
          <a:blip r:embed="rId2"/>
          <a:srcRect/>
          <a:stretch>
            <a:fillRect/>
          </a:stretch>
        </p:blipFill>
        <p:spPr bwMode="auto">
          <a:xfrm>
            <a:off x="8350386" y="176314"/>
            <a:ext cx="306015" cy="354539"/>
          </a:xfrm>
          <a:prstGeom prst="rect">
            <a:avLst/>
          </a:prstGeom>
          <a:noFill/>
          <a:ln w="9525">
            <a:noFill/>
            <a:miter lim="800000"/>
            <a:headEnd/>
            <a:tailEnd/>
          </a:ln>
        </p:spPr>
      </p:pic>
      <p:pic>
        <p:nvPicPr>
          <p:cNvPr id="30727" name="Picture 7"/>
          <p:cNvPicPr>
            <a:picLocks noChangeAspect="1" noChangeArrowheads="1"/>
          </p:cNvPicPr>
          <p:nvPr/>
        </p:nvPicPr>
        <p:blipFill>
          <a:blip r:embed="rId3"/>
          <a:srcRect/>
          <a:stretch>
            <a:fillRect/>
          </a:stretch>
        </p:blipFill>
        <p:spPr bwMode="auto">
          <a:xfrm>
            <a:off x="1852613" y="2028825"/>
            <a:ext cx="5000625" cy="2819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638176"/>
            <a:ext cx="8067675" cy="410892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594" indent="-228594" algn="just" defTabSz="1219170">
              <a:buFont typeface="Arial" pitchFamily="34" charset="0"/>
              <a:buChar char="•"/>
            </a:pPr>
            <a:r>
              <a:rPr lang="en-US" sz="1400" b="1" dirty="0">
                <a:solidFill>
                  <a:prstClr val="black"/>
                </a:solidFill>
              </a:rPr>
              <a:t>Data Used</a:t>
            </a:r>
          </a:p>
          <a:p>
            <a:pPr marL="748083" lvl="1" indent="-228594" algn="just" defTabSz="1219170">
              <a:buFont typeface="Wingdings" panose="05000000000000000000" pitchFamily="2" charset="2"/>
              <a:buChar char="§"/>
            </a:pPr>
            <a:r>
              <a:rPr lang="en-US" sz="1400" dirty="0">
                <a:solidFill>
                  <a:prstClr val="black"/>
                </a:solidFill>
              </a:rPr>
              <a:t>For this prediction model the replication of historical data of equity asset type from NSE(National Stock Exchange) was used.</a:t>
            </a:r>
          </a:p>
          <a:p>
            <a:pPr marL="228594" indent="-228594" algn="just" defTabSz="1219170">
              <a:buFont typeface="Arial" pitchFamily="34" charset="0"/>
              <a:buChar char="•"/>
            </a:pPr>
            <a:r>
              <a:rPr lang="en-US" sz="1400" b="1" dirty="0">
                <a:solidFill>
                  <a:prstClr val="black"/>
                </a:solidFill>
              </a:rPr>
              <a:t>Use Case</a:t>
            </a:r>
          </a:p>
          <a:p>
            <a:pPr marL="748083" lvl="1" indent="-228594" algn="just" defTabSz="1219170">
              <a:buFont typeface="Wingdings" panose="05000000000000000000" pitchFamily="2" charset="2"/>
              <a:buChar char="§"/>
            </a:pPr>
            <a:r>
              <a:rPr lang="en-US" sz="1400" dirty="0">
                <a:solidFill>
                  <a:prstClr val="black"/>
                </a:solidFill>
              </a:rPr>
              <a:t>The model that is built predicts the status(settled or otherwise) of a trade using the features as ‘trade code mismatch status’, ‘trade amount mismatch’, etc. </a:t>
            </a:r>
            <a:endParaRPr lang="en-US" sz="1400" b="1" dirty="0">
              <a:solidFill>
                <a:prstClr val="black"/>
              </a:solidFill>
            </a:endParaRPr>
          </a:p>
          <a:p>
            <a:pPr marL="228594" indent="-228594" algn="just" defTabSz="1219170">
              <a:buFont typeface="Arial" pitchFamily="34" charset="0"/>
              <a:buChar char="•"/>
            </a:pPr>
            <a:r>
              <a:rPr lang="en-US" sz="1400" b="1" dirty="0">
                <a:solidFill>
                  <a:prstClr val="black"/>
                </a:solidFill>
              </a:rPr>
              <a:t>Business Value of Solution</a:t>
            </a:r>
          </a:p>
          <a:p>
            <a:pPr marL="748083" lvl="1" indent="-228594" algn="just" defTabSz="1219170">
              <a:buFont typeface="Wingdings" panose="05000000000000000000" pitchFamily="2" charset="2"/>
              <a:buChar char="§"/>
            </a:pPr>
            <a:r>
              <a:rPr lang="en-IN" sz="1400" dirty="0">
                <a:solidFill>
                  <a:prstClr val="black"/>
                </a:solidFill>
              </a:rPr>
              <a:t>Back office operations could leverage such predictive tools multiple times during the day to gain extra validation and take appropriate actions on any prospective failed trades well in advance, accelerating fails management efficiency.​</a:t>
            </a:r>
          </a:p>
          <a:p>
            <a:pPr marL="748083" lvl="1" indent="-228594" algn="just" defTabSz="1219170">
              <a:buFont typeface="Wingdings" panose="05000000000000000000" pitchFamily="2" charset="2"/>
              <a:buChar char="§"/>
            </a:pPr>
            <a:r>
              <a:rPr lang="en-IN" sz="1400" dirty="0">
                <a:solidFill>
                  <a:prstClr val="black"/>
                </a:solidFill>
              </a:rPr>
              <a:t>AI and machine learning can analyze complex sets of data, identify failed trades and provide the reason for the fail along with prescriptive action. They offer increased efficiency, insight and accuracy in managing potential failed trade settlements that could make a significant difference in preventing investment institutions from suffering costly consequences such as market and reputation loss, financial penalties or regulatory violations.</a:t>
            </a:r>
            <a:endParaRPr lang="en-US" sz="1400" dirty="0">
              <a:solidFill>
                <a:prstClr val="black"/>
              </a:solidFill>
            </a:endParaRPr>
          </a:p>
          <a:p>
            <a:pPr marL="228594" indent="-228594" algn="just" defTabSz="1219170">
              <a:buFont typeface="Arial" pitchFamily="34" charset="0"/>
              <a:buChar char="•"/>
            </a:pPr>
            <a:r>
              <a:rPr lang="en-IN" sz="1400" b="1" dirty="0">
                <a:solidFill>
                  <a:prstClr val="black"/>
                </a:solidFill>
              </a:rPr>
              <a:t>Future Scope</a:t>
            </a:r>
          </a:p>
          <a:p>
            <a:pPr marL="748083" lvl="1" indent="-228594" algn="just" defTabSz="1219170">
              <a:buFont typeface="Wingdings" panose="05000000000000000000" pitchFamily="2" charset="2"/>
              <a:buChar char="§"/>
            </a:pPr>
            <a:r>
              <a:rPr lang="en-IN" sz="1400" dirty="0">
                <a:solidFill>
                  <a:prstClr val="black"/>
                </a:solidFill>
              </a:rPr>
              <a:t>Given the access to real time data, the model can be improved to predict and accelerate settlement failure management efficiency.​</a:t>
            </a:r>
          </a:p>
        </p:txBody>
      </p:sp>
      <p:pic>
        <p:nvPicPr>
          <p:cNvPr id="8" name="Picture 2"/>
          <p:cNvPicPr>
            <a:picLocks noChangeAspect="1" noChangeArrowheads="1"/>
          </p:cNvPicPr>
          <p:nvPr/>
        </p:nvPicPr>
        <p:blipFill>
          <a:blip r:embed="rId2"/>
          <a:srcRect/>
          <a:stretch>
            <a:fillRect/>
          </a:stretch>
        </p:blipFill>
        <p:spPr bwMode="auto">
          <a:xfrm>
            <a:off x="8293236" y="117746"/>
            <a:ext cx="344926" cy="399620"/>
          </a:xfrm>
          <a:prstGeom prst="rect">
            <a:avLst/>
          </a:prstGeom>
          <a:noFill/>
          <a:ln w="9525">
            <a:noFill/>
            <a:miter lim="800000"/>
            <a:headEnd/>
            <a:tailEnd/>
          </a:ln>
        </p:spPr>
      </p:pic>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400" dirty="0"/>
          </a:p>
          <a:p>
            <a:pPr algn="l">
              <a:buFont typeface="Arial" pitchFamily="34" charset="0"/>
              <a:buChar char="•"/>
            </a:pPr>
            <a:r>
              <a:rPr lang="en-US" sz="1400" dirty="0"/>
              <a:t> Identified the key features that affects the target variable/settlement status from historical trade data </a:t>
            </a:r>
          </a:p>
          <a:p>
            <a:pPr algn="l"/>
            <a:endParaRPr lang="en-US" sz="1400" dirty="0"/>
          </a:p>
          <a:p>
            <a:pPr algn="l">
              <a:buFont typeface="Arial" pitchFamily="34" charset="0"/>
              <a:buChar char="•"/>
            </a:pPr>
            <a:r>
              <a:rPr lang="en-US" sz="1400" dirty="0"/>
              <a:t> Built a machine learning model  with the identified features to predict the potential trade fails</a:t>
            </a:r>
          </a:p>
          <a:p>
            <a:pPr algn="l">
              <a:buFont typeface="Arial" pitchFamily="34" charset="0"/>
              <a:buChar char="•"/>
            </a:pPr>
            <a:endParaRPr lang="en-US" sz="1400" dirty="0"/>
          </a:p>
          <a:p>
            <a:pPr algn="l">
              <a:buFont typeface="Arial" pitchFamily="34" charset="0"/>
              <a:buChar char="•"/>
            </a:pPr>
            <a:r>
              <a:rPr lang="en-US" sz="1400" dirty="0"/>
              <a:t> The model selected correctly predicted the settlement status</a:t>
            </a:r>
          </a:p>
          <a:p>
            <a:pPr algn="l">
              <a:buFont typeface="Arial" pitchFamily="34" charset="0"/>
              <a:buChar char="•"/>
            </a:pPr>
            <a:endParaRPr lang="en-US" sz="1400" dirty="0"/>
          </a:p>
          <a:p>
            <a:pPr algn="l">
              <a:buFont typeface="Arial" pitchFamily="34" charset="0"/>
              <a:buChar char="•"/>
            </a:pPr>
            <a:r>
              <a:rPr lang="en-US" sz="1400" dirty="0"/>
              <a:t> Integrated the </a:t>
            </a:r>
            <a:r>
              <a:rPr lang="en-US" sz="1400" dirty="0" err="1"/>
              <a:t>Jupyter</a:t>
            </a:r>
            <a:r>
              <a:rPr lang="en-US" sz="1400" dirty="0"/>
              <a:t> notebook code with Watson Studio and Watson Machine Learning(WML) services</a:t>
            </a:r>
          </a:p>
          <a:p>
            <a:pPr algn="l">
              <a:buFont typeface="Arial" pitchFamily="34" charset="0"/>
              <a:buChar char="•"/>
            </a:pPr>
            <a:endParaRPr lang="en-US" sz="1400" dirty="0"/>
          </a:p>
          <a:p>
            <a:pPr algn="l">
              <a:buFont typeface="Arial" pitchFamily="34" charset="0"/>
              <a:buChar char="•"/>
            </a:pPr>
            <a:r>
              <a:rPr lang="en-US" sz="1400" dirty="0"/>
              <a:t> Deployed the model using WML services.</a:t>
            </a:r>
          </a:p>
          <a:p>
            <a:pPr algn="l">
              <a:buFont typeface="Arial" pitchFamily="34" charset="0"/>
              <a:buChar char="•"/>
            </a:pPr>
            <a:endParaRPr lang="en-US" sz="1400" dirty="0"/>
          </a:p>
          <a:p>
            <a:pPr algn="l">
              <a:buFont typeface="Arial" pitchFamily="34" charset="0"/>
              <a:buChar char="•"/>
            </a:pPr>
            <a:r>
              <a:rPr lang="en-US" sz="1400" dirty="0"/>
              <a:t> Expose deployed model as REST API or Batch job.</a:t>
            </a:r>
          </a:p>
          <a:p>
            <a:pPr algn="l">
              <a:buFont typeface="Arial" pitchFamily="34" charset="0"/>
              <a:buChar char="•"/>
            </a:pPr>
            <a:endParaRPr lang="en-US" sz="1400" dirty="0"/>
          </a:p>
          <a:p>
            <a:pPr algn="l">
              <a:buFont typeface="Arial" pitchFamily="34" charset="0"/>
              <a:buChar char="•"/>
            </a:pPr>
            <a:endParaRPr lang="en-US" sz="1400" dirty="0"/>
          </a:p>
        </p:txBody>
      </p:sp>
      <p:pic>
        <p:nvPicPr>
          <p:cNvPr id="4" name="Picture 2"/>
          <p:cNvPicPr>
            <a:picLocks noChangeAspect="1" noChangeArrowheads="1"/>
          </p:cNvPicPr>
          <p:nvPr/>
        </p:nvPicPr>
        <p:blipFill>
          <a:blip r:embed="rId2"/>
          <a:srcRect/>
          <a:stretch>
            <a:fillRect/>
          </a:stretch>
        </p:blipFill>
        <p:spPr bwMode="auto">
          <a:xfrm>
            <a:off x="8293236" y="166384"/>
            <a:ext cx="344926" cy="399620"/>
          </a:xfrm>
          <a:prstGeom prst="rect">
            <a:avLst/>
          </a:prstGeom>
          <a:noFill/>
          <a:ln w="9525">
            <a:noFill/>
            <a:miter lim="800000"/>
            <a:headEnd/>
            <a:tailEnd/>
          </a:ln>
        </p:spPr>
      </p:pic>
    </p:spTree>
    <p:extLst>
      <p:ext uri="{BB962C8B-B14F-4D97-AF65-F5344CB8AC3E}">
        <p14:creationId xmlns:p14="http://schemas.microsoft.com/office/powerpoint/2010/main" val="39277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426191" y="787489"/>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b="1" dirty="0"/>
              <a:t>Challenges:</a:t>
            </a:r>
          </a:p>
          <a:p>
            <a:pPr lvl="1" algn="l">
              <a:buFont typeface="Arial" pitchFamily="34" charset="0"/>
              <a:buChar char="•"/>
            </a:pPr>
            <a:r>
              <a:rPr lang="en-US" b="1" dirty="0"/>
              <a:t>Selecting the asset type : </a:t>
            </a:r>
          </a:p>
          <a:p>
            <a:pPr lvl="1" algn="l"/>
            <a:r>
              <a:rPr lang="en-US" dirty="0"/>
              <a:t>As the trade data is sensitive, we faced challenges in gathering the data. The first choice of data was Indian corporate bonds and then the research passed down to other asset type government bonds, US treasuries where the multiple layers were involved. Finally, the teams settled with NSE equities.</a:t>
            </a:r>
          </a:p>
          <a:p>
            <a:pPr lvl="1" algn="l">
              <a:buFont typeface="Arial" pitchFamily="34" charset="0"/>
              <a:buChar char="•"/>
            </a:pPr>
            <a:r>
              <a:rPr lang="en-US" b="1" dirty="0"/>
              <a:t>Data Preparation:</a:t>
            </a:r>
          </a:p>
          <a:p>
            <a:pPr lvl="1" algn="l"/>
            <a:r>
              <a:rPr lang="en-US" dirty="0"/>
              <a:t>To mock a data we had to consider many things. First the trade life cycle for the specific security has be understood, OMS and EMS system knowledge, identifying the cases where the settlement fails, understand the reason for such settlement failures.</a:t>
            </a:r>
          </a:p>
          <a:p>
            <a:pPr lvl="1" algn="l">
              <a:buFont typeface="Arial" pitchFamily="34" charset="0"/>
              <a:buChar char="•"/>
            </a:pPr>
            <a:r>
              <a:rPr lang="en-US" b="1" dirty="0"/>
              <a:t>Deployment: </a:t>
            </a:r>
          </a:p>
          <a:p>
            <a:pPr lvl="1" algn="l"/>
            <a:r>
              <a:rPr lang="en-IN" dirty="0"/>
              <a:t>IBM Cloud Infrastructure Set up &amp; Deployment</a:t>
            </a:r>
          </a:p>
          <a:p>
            <a:pPr lvl="1" algn="l"/>
            <a:r>
              <a:rPr lang="en-IN" dirty="0"/>
              <a:t>Pre-installed older version of </a:t>
            </a:r>
            <a:r>
              <a:rPr lang="en-IN" dirty="0" err="1"/>
              <a:t>watson</a:t>
            </a:r>
            <a:r>
              <a:rPr lang="en-IN" dirty="0"/>
              <a:t> machine client</a:t>
            </a:r>
          </a:p>
          <a:p>
            <a:pPr lvl="1" algn="l"/>
            <a:r>
              <a:rPr lang="en-IN" dirty="0"/>
              <a:t>Lite account limitations.</a:t>
            </a:r>
          </a:p>
          <a:p>
            <a:pPr lvl="1" algn="l"/>
            <a:r>
              <a:rPr lang="en-IN" dirty="0"/>
              <a:t>WML permissions</a:t>
            </a:r>
          </a:p>
          <a:p>
            <a:pPr lvl="1" algn="l">
              <a:buFont typeface="Arial" pitchFamily="34" charset="0"/>
              <a:buChar char="•"/>
            </a:pPr>
            <a:r>
              <a:rPr lang="en-IN" b="1" dirty="0"/>
              <a:t>Communication </a:t>
            </a:r>
          </a:p>
          <a:p>
            <a:pPr lvl="1" algn="l"/>
            <a:r>
              <a:rPr lang="en-IN" dirty="0"/>
              <a:t> </a:t>
            </a:r>
          </a:p>
          <a:p>
            <a:pPr algn="l"/>
            <a:r>
              <a:rPr lang="en-US" b="1" dirty="0" err="1"/>
              <a:t>Learnings</a:t>
            </a:r>
            <a:r>
              <a:rPr lang="en-US" b="1" dirty="0"/>
              <a:t>:</a:t>
            </a:r>
          </a:p>
          <a:p>
            <a:pPr algn="just">
              <a:buFont typeface="Arial" pitchFamily="34" charset="0"/>
              <a:buChar char="•"/>
            </a:pPr>
            <a:r>
              <a:rPr lang="en-US" b="1" dirty="0"/>
              <a:t> </a:t>
            </a:r>
            <a:r>
              <a:rPr lang="en-US" dirty="0"/>
              <a:t>How to use IBM Tools for ML/ AI problems, Deployment  and integration with IBM Cloud.</a:t>
            </a:r>
          </a:p>
          <a:p>
            <a:pPr algn="just">
              <a:buFont typeface="Arial" pitchFamily="34" charset="0"/>
              <a:buChar char="•"/>
            </a:pPr>
            <a:r>
              <a:rPr lang="en-US" dirty="0"/>
              <a:t> How to use IBM cloud Storage and Cloud SQL to load and analyze data.</a:t>
            </a:r>
          </a:p>
          <a:p>
            <a:pPr algn="just">
              <a:buFont typeface="Arial" pitchFamily="34" charset="0"/>
              <a:buChar char="•"/>
            </a:pPr>
            <a:r>
              <a:rPr lang="en-US" dirty="0"/>
              <a:t> Create/delete new resources in cloud and give required permissions.</a:t>
            </a:r>
          </a:p>
          <a:p>
            <a:pPr algn="just">
              <a:buFont typeface="Arial" pitchFamily="34" charset="0"/>
              <a:buChar char="•"/>
            </a:pPr>
            <a:r>
              <a:rPr lang="en-US" dirty="0"/>
              <a:t> IBM cloud account management.</a:t>
            </a:r>
            <a:endParaRPr lang="en-IN" dirty="0"/>
          </a:p>
          <a:p>
            <a:pPr lvl="1" algn="l"/>
            <a:r>
              <a:rPr lang="en-IN" dirty="0"/>
              <a:t> </a:t>
            </a:r>
          </a:p>
          <a:p>
            <a:pPr lvl="1" algn="l"/>
            <a:endParaRPr lang="en-US" b="1" dirty="0"/>
          </a:p>
          <a:p>
            <a:pPr algn="l"/>
            <a:endParaRPr lang="en-US" dirty="0"/>
          </a:p>
          <a:p>
            <a:pPr algn="l"/>
            <a:endParaRPr lang="en-US" b="1"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4" name="Picture 2"/>
          <p:cNvPicPr>
            <a:picLocks noChangeAspect="1" noChangeArrowheads="1"/>
          </p:cNvPicPr>
          <p:nvPr/>
        </p:nvPicPr>
        <p:blipFill>
          <a:blip r:embed="rId2"/>
          <a:srcRect/>
          <a:stretch>
            <a:fillRect/>
          </a:stretch>
        </p:blipFill>
        <p:spPr bwMode="auto">
          <a:xfrm>
            <a:off x="8293236" y="166384"/>
            <a:ext cx="344926" cy="399620"/>
          </a:xfrm>
          <a:prstGeom prst="rect">
            <a:avLst/>
          </a:prstGeom>
          <a:noFill/>
          <a:ln w="9525">
            <a:noFill/>
            <a:miter lim="800000"/>
            <a:headEnd/>
            <a:tailEnd/>
          </a:ln>
        </p:spPr>
      </p:pic>
    </p:spTree>
    <p:extLst>
      <p:ext uri="{BB962C8B-B14F-4D97-AF65-F5344CB8AC3E}">
        <p14:creationId xmlns:p14="http://schemas.microsoft.com/office/powerpoint/2010/main" val="364542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(Batch Job Result)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53143"/>
            <a:ext cx="8067675" cy="404948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
        <p:nvSpPr>
          <p:cNvPr id="7" name="Rectangle 3">
            <a:extLst>
              <a:ext uri="{FF2B5EF4-FFF2-40B4-BE49-F238E27FC236}">
                <a16:creationId xmlns:a16="http://schemas.microsoft.com/office/drawing/2014/main" id="{7343B3C8-09CF-40EA-A537-EAB793955FC6}"/>
              </a:ext>
            </a:extLst>
          </p:cNvPr>
          <p:cNvSpPr>
            <a:spLocks noChangeArrowheads="1"/>
          </p:cNvSpPr>
          <p:nvPr/>
        </p:nvSpPr>
        <p:spPr bwMode="auto">
          <a:xfrm>
            <a:off x="688571" y="2110085"/>
            <a:ext cx="7596553" cy="92333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marL="457200" algn="l" eaLnBrk="0" hangingPunct="0">
              <a:defRPr>
                <a:solidFill>
                  <a:schemeClr val="tx1"/>
                </a:solidFill>
                <a:latin typeface="Arial" panose="020B0604020202020204" pitchFamily="34" charset="0"/>
              </a:defRPr>
            </a:lvl2pPr>
            <a:lvl3pPr marL="914400" algn="l" eaLnBrk="0" hangingPunct="0">
              <a:defRPr>
                <a:solidFill>
                  <a:schemeClr val="tx1"/>
                </a:solidFill>
                <a:latin typeface="Arial" panose="020B0604020202020204" pitchFamily="34" charset="0"/>
              </a:defRPr>
            </a:lvl3pPr>
            <a:lvl4pPr marL="1371600" algn="l" eaLnBrk="0" hangingPunct="0">
              <a:defRPr>
                <a:solidFill>
                  <a:schemeClr val="tx1"/>
                </a:solidFill>
                <a:latin typeface="Arial" panose="020B0604020202020204" pitchFamily="34" charset="0"/>
              </a:defRPr>
            </a:lvl4pPr>
            <a:lvl5pPr marL="1828800" algn="l"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61616"/>
                </a:solidFill>
                <a:effectLst/>
                <a:latin typeface="inherit"/>
              </a:rPr>
              <a:t>Run log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61616"/>
                </a:solidFill>
                <a:effectLst/>
                <a:latin typeface="Arial Unicode MS"/>
              </a:rPr>
              <a:t>{ "deployment": { "id": "d1c52463-788b-4cf6-853e-787e0e09004e" }, "scoring": { "</a:t>
            </a:r>
            <a:r>
              <a:rPr kumimoji="0" lang="en-US" altLang="en-US" sz="1000" b="0" i="0" u="none" strike="noStrike" cap="none" normalizeH="0" baseline="0" dirty="0" err="1">
                <a:ln>
                  <a:noFill/>
                </a:ln>
                <a:solidFill>
                  <a:srgbClr val="161616"/>
                </a:solidFill>
                <a:effectLst/>
                <a:latin typeface="Arial Unicode MS"/>
              </a:rPr>
              <a:t>input_data_references</a:t>
            </a:r>
            <a:r>
              <a:rPr kumimoji="0" lang="en-US" altLang="en-US" sz="1000" b="0" i="0" u="none" strike="noStrike" cap="none" normalizeH="0" baseline="0" dirty="0">
                <a:ln>
                  <a:noFill/>
                </a:ln>
                <a:solidFill>
                  <a:srgbClr val="161616"/>
                </a:solidFill>
                <a:effectLst/>
                <a:latin typeface="Arial Unicode MS"/>
              </a:rPr>
              <a:t>": [ { "connection": {}, "location": { "</a:t>
            </a:r>
            <a:r>
              <a:rPr kumimoji="0" lang="en-US" altLang="en-US" sz="1000" b="0" i="0" u="none" strike="noStrike" cap="none" normalizeH="0" baseline="0" dirty="0" err="1">
                <a:ln>
                  <a:noFill/>
                </a:ln>
                <a:solidFill>
                  <a:srgbClr val="161616"/>
                </a:solidFill>
                <a:effectLst/>
                <a:latin typeface="Arial Unicode MS"/>
              </a:rPr>
              <a:t>href</a:t>
            </a:r>
            <a:r>
              <a:rPr kumimoji="0" lang="en-US" altLang="en-US" sz="1000" b="0" i="0" u="none" strike="noStrike" cap="none" normalizeH="0" baseline="0" dirty="0">
                <a:ln>
                  <a:noFill/>
                </a:ln>
                <a:solidFill>
                  <a:srgbClr val="161616"/>
                </a:solidFill>
                <a:effectLst/>
                <a:latin typeface="Arial Unicode MS"/>
              </a:rPr>
              <a:t>": "/v2/assets/4354559e-66ae-4194-afa1-2ad652e27637?space_id=f6f6501f-c8e1-4c4f-9c65-59ecafdcc386" }, "type": "</a:t>
            </a:r>
            <a:r>
              <a:rPr kumimoji="0" lang="en-US" altLang="en-US" sz="1000" b="0" i="0" u="none" strike="noStrike" cap="none" normalizeH="0" baseline="0" dirty="0" err="1">
                <a:ln>
                  <a:noFill/>
                </a:ln>
                <a:solidFill>
                  <a:srgbClr val="161616"/>
                </a:solidFill>
                <a:effectLst/>
                <a:latin typeface="Arial Unicode MS"/>
              </a:rPr>
              <a:t>data_asset</a:t>
            </a:r>
            <a:r>
              <a:rPr kumimoji="0" lang="en-US" altLang="en-US" sz="1000" b="0" i="0" u="none" strike="noStrike" cap="none" normalizeH="0" baseline="0" dirty="0">
                <a:ln>
                  <a:noFill/>
                </a:ln>
                <a:solidFill>
                  <a:srgbClr val="161616"/>
                </a:solidFill>
                <a:effectLst/>
                <a:latin typeface="Arial Unicode MS"/>
              </a:rPr>
              <a:t>" } ], "</a:t>
            </a:r>
            <a:r>
              <a:rPr kumimoji="0" lang="en-US" altLang="en-US" sz="1000" b="0" i="0" u="none" strike="noStrike" cap="none" normalizeH="0" baseline="0" dirty="0" err="1">
                <a:ln>
                  <a:noFill/>
                </a:ln>
                <a:solidFill>
                  <a:srgbClr val="161616"/>
                </a:solidFill>
                <a:effectLst/>
                <a:latin typeface="Arial Unicode MS"/>
              </a:rPr>
              <a:t>output_data_reference</a:t>
            </a:r>
            <a:r>
              <a:rPr kumimoji="0" lang="en-US" altLang="en-US" sz="1000" b="0" i="0" u="none" strike="noStrike" cap="none" normalizeH="0" baseline="0" dirty="0">
                <a:ln>
                  <a:noFill/>
                </a:ln>
                <a:solidFill>
                  <a:srgbClr val="161616"/>
                </a:solidFill>
                <a:effectLst/>
                <a:latin typeface="Arial Unicode MS"/>
              </a:rPr>
              <a:t>": { "connection": {}, "location": { "description": "results", "</a:t>
            </a:r>
            <a:r>
              <a:rPr kumimoji="0" lang="en-US" altLang="en-US" sz="1000" b="0" i="0" u="none" strike="noStrike" cap="none" normalizeH="0" baseline="0" dirty="0" err="1">
                <a:ln>
                  <a:noFill/>
                </a:ln>
                <a:solidFill>
                  <a:srgbClr val="161616"/>
                </a:solidFill>
                <a:effectLst/>
                <a:latin typeface="Arial Unicode MS"/>
              </a:rPr>
              <a:t>href</a:t>
            </a:r>
            <a:r>
              <a:rPr kumimoji="0" lang="en-US" altLang="en-US" sz="1000" b="0" i="0" u="none" strike="noStrike" cap="none" normalizeH="0" baseline="0" dirty="0">
                <a:ln>
                  <a:noFill/>
                </a:ln>
                <a:solidFill>
                  <a:srgbClr val="161616"/>
                </a:solidFill>
                <a:effectLst/>
                <a:latin typeface="Arial Unicode MS"/>
              </a:rPr>
              <a:t>": "/v2/assets/d19c2abc-493d-4fca-856f-36d8071a6ccf?space_id=f6f6501f-c8e1-4c4f-9c65-59ecafdcc386", "name": "results.csv" }, "type": "</a:t>
            </a:r>
            <a:r>
              <a:rPr kumimoji="0" lang="en-US" altLang="en-US" sz="1000" b="0" i="0" u="none" strike="noStrike" cap="none" normalizeH="0" baseline="0" dirty="0" err="1">
                <a:ln>
                  <a:noFill/>
                </a:ln>
                <a:solidFill>
                  <a:srgbClr val="161616"/>
                </a:solidFill>
                <a:effectLst/>
                <a:latin typeface="Arial Unicode MS"/>
              </a:rPr>
              <a:t>data_asset</a:t>
            </a:r>
            <a:r>
              <a:rPr kumimoji="0" lang="en-US" altLang="en-US" sz="1000" b="0" i="0" u="none" strike="noStrike" cap="none" normalizeH="0" baseline="0" dirty="0">
                <a:ln>
                  <a:noFill/>
                </a:ln>
                <a:solidFill>
                  <a:srgbClr val="161616"/>
                </a:solidFill>
                <a:effectLst/>
                <a:latin typeface="Arial Unicode MS"/>
              </a:rPr>
              <a:t>" }, "status": { "</a:t>
            </a:r>
            <a:r>
              <a:rPr kumimoji="0" lang="en-US" altLang="en-US" sz="1000" b="0" i="0" u="none" strike="noStrike" cap="none" normalizeH="0" baseline="0" dirty="0" err="1">
                <a:ln>
                  <a:noFill/>
                </a:ln>
                <a:solidFill>
                  <a:srgbClr val="161616"/>
                </a:solidFill>
                <a:effectLst/>
                <a:latin typeface="Arial Unicode MS"/>
              </a:rPr>
              <a:t>completed_at</a:t>
            </a:r>
            <a:r>
              <a:rPr kumimoji="0" lang="en-US" altLang="en-US" sz="1000" b="0" i="0" u="none" strike="noStrike" cap="none" normalizeH="0" baseline="0" dirty="0">
                <a:ln>
                  <a:noFill/>
                </a:ln>
                <a:solidFill>
                  <a:srgbClr val="161616"/>
                </a:solidFill>
                <a:effectLst/>
                <a:latin typeface="Arial Unicode MS"/>
              </a:rPr>
              <a:t>": "2020-09-06T16:32:04.130105Z", "</a:t>
            </a:r>
            <a:r>
              <a:rPr kumimoji="0" lang="en-US" altLang="en-US" sz="1000" b="0" i="0" u="none" strike="noStrike" cap="none" normalizeH="0" baseline="0" dirty="0" err="1">
                <a:ln>
                  <a:noFill/>
                </a:ln>
                <a:solidFill>
                  <a:srgbClr val="161616"/>
                </a:solidFill>
                <a:effectLst/>
                <a:latin typeface="Arial Unicode MS"/>
              </a:rPr>
              <a:t>running_at</a:t>
            </a:r>
            <a:r>
              <a:rPr kumimoji="0" lang="en-US" altLang="en-US" sz="1000" b="0" i="0" u="none" strike="noStrike" cap="none" normalizeH="0" baseline="0" dirty="0">
                <a:ln>
                  <a:noFill/>
                </a:ln>
                <a:solidFill>
                  <a:srgbClr val="161616"/>
                </a:solidFill>
                <a:effectLst/>
                <a:latin typeface="Arial Unicode MS"/>
              </a:rPr>
              <a:t>": "2020-09-06T16:32:01.928471Z", "state": "completed" }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F7D1F80-B476-429A-A96D-64AD5F1B432C}"/>
              </a:ext>
            </a:extLst>
          </p:cNvPr>
          <p:cNvGraphicFramePr>
            <a:graphicFrameLocks noGrp="1"/>
          </p:cNvGraphicFramePr>
          <p:nvPr>
            <p:extLst>
              <p:ext uri="{D42A27DB-BD31-4B8C-83A1-F6EECF244321}">
                <p14:modId xmlns:p14="http://schemas.microsoft.com/office/powerpoint/2010/main" val="1913636873"/>
              </p:ext>
            </p:extLst>
          </p:nvPr>
        </p:nvGraphicFramePr>
        <p:xfrm>
          <a:off x="623886" y="814285"/>
          <a:ext cx="7886698" cy="1027425"/>
        </p:xfrm>
        <a:graphic>
          <a:graphicData uri="http://schemas.openxmlformats.org/drawingml/2006/table">
            <a:tbl>
              <a:tblPr/>
              <a:tblGrid>
                <a:gridCol w="684949">
                  <a:extLst>
                    <a:ext uri="{9D8B030D-6E8A-4147-A177-3AD203B41FA5}">
                      <a16:colId xmlns:a16="http://schemas.microsoft.com/office/drawing/2014/main" val="486248018"/>
                    </a:ext>
                  </a:extLst>
                </a:gridCol>
                <a:gridCol w="430539">
                  <a:extLst>
                    <a:ext uri="{9D8B030D-6E8A-4147-A177-3AD203B41FA5}">
                      <a16:colId xmlns:a16="http://schemas.microsoft.com/office/drawing/2014/main" val="2566387967"/>
                    </a:ext>
                  </a:extLst>
                </a:gridCol>
                <a:gridCol w="557744">
                  <a:extLst>
                    <a:ext uri="{9D8B030D-6E8A-4147-A177-3AD203B41FA5}">
                      <a16:colId xmlns:a16="http://schemas.microsoft.com/office/drawing/2014/main" val="1372049488"/>
                    </a:ext>
                  </a:extLst>
                </a:gridCol>
                <a:gridCol w="841509">
                  <a:extLst>
                    <a:ext uri="{9D8B030D-6E8A-4147-A177-3AD203B41FA5}">
                      <a16:colId xmlns:a16="http://schemas.microsoft.com/office/drawing/2014/main" val="525025466"/>
                    </a:ext>
                  </a:extLst>
                </a:gridCol>
                <a:gridCol w="430539">
                  <a:extLst>
                    <a:ext uri="{9D8B030D-6E8A-4147-A177-3AD203B41FA5}">
                      <a16:colId xmlns:a16="http://schemas.microsoft.com/office/drawing/2014/main" val="1467311633"/>
                    </a:ext>
                  </a:extLst>
                </a:gridCol>
                <a:gridCol w="557744">
                  <a:extLst>
                    <a:ext uri="{9D8B030D-6E8A-4147-A177-3AD203B41FA5}">
                      <a16:colId xmlns:a16="http://schemas.microsoft.com/office/drawing/2014/main" val="1069093097"/>
                    </a:ext>
                  </a:extLst>
                </a:gridCol>
                <a:gridCol w="870864">
                  <a:extLst>
                    <a:ext uri="{9D8B030D-6E8A-4147-A177-3AD203B41FA5}">
                      <a16:colId xmlns:a16="http://schemas.microsoft.com/office/drawing/2014/main" val="4209477939"/>
                    </a:ext>
                  </a:extLst>
                </a:gridCol>
                <a:gridCol w="606669">
                  <a:extLst>
                    <a:ext uri="{9D8B030D-6E8A-4147-A177-3AD203B41FA5}">
                      <a16:colId xmlns:a16="http://schemas.microsoft.com/office/drawing/2014/main" val="1760514749"/>
                    </a:ext>
                  </a:extLst>
                </a:gridCol>
                <a:gridCol w="547959">
                  <a:extLst>
                    <a:ext uri="{9D8B030D-6E8A-4147-A177-3AD203B41FA5}">
                      <a16:colId xmlns:a16="http://schemas.microsoft.com/office/drawing/2014/main" val="1728849732"/>
                    </a:ext>
                  </a:extLst>
                </a:gridCol>
                <a:gridCol w="704519">
                  <a:extLst>
                    <a:ext uri="{9D8B030D-6E8A-4147-A177-3AD203B41FA5}">
                      <a16:colId xmlns:a16="http://schemas.microsoft.com/office/drawing/2014/main" val="1943428084"/>
                    </a:ext>
                  </a:extLst>
                </a:gridCol>
                <a:gridCol w="821939">
                  <a:extLst>
                    <a:ext uri="{9D8B030D-6E8A-4147-A177-3AD203B41FA5}">
                      <a16:colId xmlns:a16="http://schemas.microsoft.com/office/drawing/2014/main" val="1824642478"/>
                    </a:ext>
                  </a:extLst>
                </a:gridCol>
                <a:gridCol w="831724">
                  <a:extLst>
                    <a:ext uri="{9D8B030D-6E8A-4147-A177-3AD203B41FA5}">
                      <a16:colId xmlns:a16="http://schemas.microsoft.com/office/drawing/2014/main" val="763170582"/>
                    </a:ext>
                  </a:extLst>
                </a:gridCol>
              </a:tblGrid>
              <a:tr h="146775">
                <a:tc>
                  <a:txBody>
                    <a:bodyPr/>
                    <a:lstStyle/>
                    <a:p>
                      <a:pPr algn="l" fontAlgn="b"/>
                      <a:r>
                        <a:rPr lang="en-US" sz="800" b="0" i="0" u="none" strike="noStrike">
                          <a:solidFill>
                            <a:srgbClr val="000000"/>
                          </a:solidFill>
                          <a:effectLst/>
                          <a:latin typeface="Calibri" panose="020F0502020204030204" pitchFamily="34" charset="0"/>
                        </a:rPr>
                        <a:t>Input Payload</a:t>
                      </a: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339" marR="7339" marT="7339" marB="0" anchor="b">
                    <a:lnL>
                      <a:noFill/>
                    </a:lnL>
                    <a:lnR>
                      <a:noFill/>
                    </a:lnR>
                    <a:lnT>
                      <a:noFill/>
                    </a:lnT>
                    <a:lnB>
                      <a:noFill/>
                    </a:lnB>
                  </a:tcPr>
                </a:tc>
                <a:extLst>
                  <a:ext uri="{0D108BD9-81ED-4DB2-BD59-A6C34878D82A}">
                    <a16:rowId xmlns:a16="http://schemas.microsoft.com/office/drawing/2014/main" val="3547846922"/>
                  </a:ext>
                </a:extLst>
              </a:tr>
              <a:tr h="146775">
                <a:tc>
                  <a:txBody>
                    <a:bodyPr/>
                    <a:lstStyle/>
                    <a:p>
                      <a:pPr algn="l" fontAlgn="b"/>
                      <a:r>
                        <a:rPr lang="en-US" sz="800" b="0" i="0" u="none" strike="noStrike">
                          <a:solidFill>
                            <a:srgbClr val="000000"/>
                          </a:solidFill>
                          <a:effectLst/>
                          <a:latin typeface="Calibri" panose="020F0502020204030204" pitchFamily="34" charset="0"/>
                        </a:rPr>
                        <a:t>Buy_sell</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c1_Price</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c1_Volume</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c1_Trade amount</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c2_price</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c2_Volume</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c2_Trade_amount</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code_Match</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isin_Match</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t_price_Match</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t_volume_Match</a:t>
                      </a:r>
                    </a:p>
                  </a:txBody>
                  <a:tcPr marL="7339" marR="7339" marT="7339"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t_amount_Match</a:t>
                      </a:r>
                    </a:p>
                  </a:txBody>
                  <a:tcPr marL="7339" marR="7339" marT="7339" marB="0" anchor="b">
                    <a:lnL>
                      <a:noFill/>
                    </a:lnL>
                    <a:lnR>
                      <a:noFill/>
                    </a:lnR>
                    <a:lnT>
                      <a:noFill/>
                    </a:lnT>
                    <a:lnB>
                      <a:noFill/>
                    </a:lnB>
                  </a:tcPr>
                </a:tc>
                <a:extLst>
                  <a:ext uri="{0D108BD9-81ED-4DB2-BD59-A6C34878D82A}">
                    <a16:rowId xmlns:a16="http://schemas.microsoft.com/office/drawing/2014/main" val="1186886410"/>
                  </a:ext>
                </a:extLst>
              </a:tr>
              <a:tr h="146775">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454.9</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1888</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858851.2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454.9</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1888</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858851.2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extLst>
                  <a:ext uri="{0D108BD9-81ED-4DB2-BD59-A6C34878D82A}">
                    <a16:rowId xmlns:a16="http://schemas.microsoft.com/office/drawing/2014/main" val="2073765993"/>
                  </a:ext>
                </a:extLst>
              </a:tr>
              <a:tr h="146775">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1710.9</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238</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407194.2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1710.9</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238</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407194.2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extLst>
                  <a:ext uri="{0D108BD9-81ED-4DB2-BD59-A6C34878D82A}">
                    <a16:rowId xmlns:a16="http://schemas.microsoft.com/office/drawing/2014/main" val="2014041268"/>
                  </a:ext>
                </a:extLst>
              </a:tr>
              <a:tr h="146775">
                <a:tc>
                  <a:txBody>
                    <a:bodyPr/>
                    <a:lstStyle/>
                    <a:p>
                      <a:pPr algn="r" fontAlgn="b"/>
                      <a:r>
                        <a:rPr lang="en-US" sz="800" b="0" i="0" u="none" strike="noStrike">
                          <a:solidFill>
                            <a:srgbClr val="000000"/>
                          </a:solidFill>
                          <a:effectLst/>
                          <a:latin typeface="Calibri" panose="020F0502020204030204" pitchFamily="34" charset="0"/>
                        </a:rPr>
                        <a:t>1</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1711.3</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692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1184219.6</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1711.3</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692</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1184219.6</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extLst>
                  <a:ext uri="{0D108BD9-81ED-4DB2-BD59-A6C34878D82A}">
                    <a16:rowId xmlns:a16="http://schemas.microsoft.com/office/drawing/2014/main" val="430512644"/>
                  </a:ext>
                </a:extLst>
              </a:tr>
              <a:tr h="146775">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229.75</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200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45950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229.75</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200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45950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extLst>
                  <a:ext uri="{0D108BD9-81ED-4DB2-BD59-A6C34878D82A}">
                    <a16:rowId xmlns:a16="http://schemas.microsoft.com/office/drawing/2014/main" val="3499979620"/>
                  </a:ext>
                </a:extLst>
              </a:tr>
              <a:tr h="146775">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585</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700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409500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585</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670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391950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7339" marR="7339" marT="733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7339" marR="7339" marT="733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1</a:t>
                      </a:r>
                    </a:p>
                  </a:txBody>
                  <a:tcPr marL="7339" marR="7339" marT="7339" marB="0" anchor="b">
                    <a:lnL>
                      <a:noFill/>
                    </a:lnL>
                    <a:lnR>
                      <a:noFill/>
                    </a:lnR>
                    <a:lnT>
                      <a:noFill/>
                    </a:lnT>
                    <a:lnB>
                      <a:noFill/>
                    </a:lnB>
                  </a:tcPr>
                </a:tc>
                <a:extLst>
                  <a:ext uri="{0D108BD9-81ED-4DB2-BD59-A6C34878D82A}">
                    <a16:rowId xmlns:a16="http://schemas.microsoft.com/office/drawing/2014/main" val="3053508836"/>
                  </a:ext>
                </a:extLst>
              </a:tr>
            </a:tbl>
          </a:graphicData>
        </a:graphic>
      </p:graphicFrame>
      <p:graphicFrame>
        <p:nvGraphicFramePr>
          <p:cNvPr id="12" name="Table 11">
            <a:extLst>
              <a:ext uri="{FF2B5EF4-FFF2-40B4-BE49-F238E27FC236}">
                <a16:creationId xmlns:a16="http://schemas.microsoft.com/office/drawing/2014/main" id="{62916FF6-F817-4D56-9993-277CDB917267}"/>
              </a:ext>
            </a:extLst>
          </p:cNvPr>
          <p:cNvGraphicFramePr>
            <a:graphicFrameLocks noGrp="1"/>
          </p:cNvGraphicFramePr>
          <p:nvPr>
            <p:extLst>
              <p:ext uri="{D42A27DB-BD31-4B8C-83A1-F6EECF244321}">
                <p14:modId xmlns:p14="http://schemas.microsoft.com/office/powerpoint/2010/main" val="2760937436"/>
              </p:ext>
            </p:extLst>
          </p:nvPr>
        </p:nvGraphicFramePr>
        <p:xfrm>
          <a:off x="2626298" y="3137769"/>
          <a:ext cx="3721098" cy="1333500"/>
        </p:xfrm>
        <a:graphic>
          <a:graphicData uri="http://schemas.openxmlformats.org/drawingml/2006/table">
            <a:tbl>
              <a:tblPr/>
              <a:tblGrid>
                <a:gridCol w="675698">
                  <a:extLst>
                    <a:ext uri="{9D8B030D-6E8A-4147-A177-3AD203B41FA5}">
                      <a16:colId xmlns:a16="http://schemas.microsoft.com/office/drawing/2014/main" val="38212016"/>
                    </a:ext>
                  </a:extLst>
                </a:gridCol>
                <a:gridCol w="609080">
                  <a:extLst>
                    <a:ext uri="{9D8B030D-6E8A-4147-A177-3AD203B41FA5}">
                      <a16:colId xmlns:a16="http://schemas.microsoft.com/office/drawing/2014/main" val="2998363255"/>
                    </a:ext>
                  </a:extLst>
                </a:gridCol>
                <a:gridCol w="609080">
                  <a:extLst>
                    <a:ext uri="{9D8B030D-6E8A-4147-A177-3AD203B41FA5}">
                      <a16:colId xmlns:a16="http://schemas.microsoft.com/office/drawing/2014/main" val="542352412"/>
                    </a:ext>
                  </a:extLst>
                </a:gridCol>
                <a:gridCol w="609080">
                  <a:extLst>
                    <a:ext uri="{9D8B030D-6E8A-4147-A177-3AD203B41FA5}">
                      <a16:colId xmlns:a16="http://schemas.microsoft.com/office/drawing/2014/main" val="288388676"/>
                    </a:ext>
                  </a:extLst>
                </a:gridCol>
                <a:gridCol w="609080">
                  <a:extLst>
                    <a:ext uri="{9D8B030D-6E8A-4147-A177-3AD203B41FA5}">
                      <a16:colId xmlns:a16="http://schemas.microsoft.com/office/drawing/2014/main" val="2289643459"/>
                    </a:ext>
                  </a:extLst>
                </a:gridCol>
                <a:gridCol w="609080">
                  <a:extLst>
                    <a:ext uri="{9D8B030D-6E8A-4147-A177-3AD203B41FA5}">
                      <a16:colId xmlns:a16="http://schemas.microsoft.com/office/drawing/2014/main" val="2781810652"/>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Result</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02731609"/>
                  </a:ext>
                </a:extLst>
              </a:tr>
              <a:tr h="190500">
                <a:tc>
                  <a:txBody>
                    <a:bodyPr/>
                    <a:lstStyle/>
                    <a:p>
                      <a:pPr algn="l" fontAlgn="b"/>
                      <a:r>
                        <a:rPr lang="en-US" sz="1100" b="0" i="0" u="none" strike="noStrike">
                          <a:solidFill>
                            <a:srgbClr val="000000"/>
                          </a:solidFill>
                          <a:effectLst/>
                          <a:latin typeface="Calibri" panose="020F0502020204030204" pitchFamily="34" charset="0"/>
                        </a:rPr>
                        <a:t>prediction</a:t>
                      </a:r>
                    </a:p>
                  </a:txBody>
                  <a:tcPr marL="9525" marR="9525" marT="9525" marB="0" anchor="b">
                    <a:lnL>
                      <a:noFill/>
                    </a:lnL>
                    <a:lnR>
                      <a:noFill/>
                    </a:lnR>
                    <a:lnT>
                      <a:noFill/>
                    </a:lnT>
                    <a:lnB>
                      <a:noFill/>
                    </a:lnB>
                  </a:tcPr>
                </a:tc>
                <a:tc gridSpan="2">
                  <a:txBody>
                    <a:bodyPr/>
                    <a:lstStyle/>
                    <a:p>
                      <a:pPr algn="l" fontAlgn="b"/>
                      <a:r>
                        <a:rPr lang="en-US" sz="1100" b="0" i="0" u="none" strike="noStrike">
                          <a:solidFill>
                            <a:srgbClr val="000000"/>
                          </a:solidFill>
                          <a:effectLst/>
                          <a:latin typeface="Calibri" panose="020F0502020204030204" pitchFamily="34" charset="0"/>
                        </a:rPr>
                        <a:t>probability</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80095721"/>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gridSpan="5">
                  <a:txBody>
                    <a:bodyPr/>
                    <a:lstStyle/>
                    <a:p>
                      <a:pPr algn="l" fontAlgn="b"/>
                      <a:r>
                        <a:rPr lang="en-US" sz="1100" b="0" i="0" u="none" strike="noStrike">
                          <a:solidFill>
                            <a:srgbClr val="000000"/>
                          </a:solidFill>
                          <a:effectLst/>
                          <a:latin typeface="Calibri" panose="020F0502020204030204" pitchFamily="34" charset="0"/>
                        </a:rPr>
                        <a:t>[0.9986277180412381, 0.0013722819587618897]</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812266"/>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gridSpan="5">
                  <a:txBody>
                    <a:bodyPr/>
                    <a:lstStyle/>
                    <a:p>
                      <a:pPr algn="l" fontAlgn="b"/>
                      <a:r>
                        <a:rPr lang="en-US" sz="1100" b="0" i="0" u="none" strike="noStrike">
                          <a:solidFill>
                            <a:srgbClr val="000000"/>
                          </a:solidFill>
                          <a:effectLst/>
                          <a:latin typeface="Calibri" panose="020F0502020204030204" pitchFamily="34" charset="0"/>
                        </a:rPr>
                        <a:t>[0.9986277180412381, 0.0013722819587618897]</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5997795"/>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gridSpan="5">
                  <a:txBody>
                    <a:bodyPr/>
                    <a:lstStyle/>
                    <a:p>
                      <a:pPr algn="l" fontAlgn="b"/>
                      <a:r>
                        <a:rPr lang="en-US" sz="1100" b="0" i="0" u="none" strike="noStrike">
                          <a:solidFill>
                            <a:srgbClr val="000000"/>
                          </a:solidFill>
                          <a:effectLst/>
                          <a:latin typeface="Calibri" panose="020F0502020204030204" pitchFamily="34" charset="0"/>
                        </a:rPr>
                        <a:t>[0.9986277180412381, 0.0013722819587618897]</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3917503"/>
                  </a:ext>
                </a:extLst>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gridSpan="5">
                  <a:txBody>
                    <a:bodyPr/>
                    <a:lstStyle/>
                    <a:p>
                      <a:pPr algn="l" fontAlgn="b"/>
                      <a:r>
                        <a:rPr lang="en-US" sz="1100" b="0" i="0" u="none" strike="noStrike">
                          <a:solidFill>
                            <a:srgbClr val="000000"/>
                          </a:solidFill>
                          <a:effectLst/>
                          <a:latin typeface="Calibri" panose="020F0502020204030204" pitchFamily="34" charset="0"/>
                        </a:rPr>
                        <a:t>[0.9986277180412381, 0.0013722819587618897]</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528010"/>
                  </a:ext>
                </a:extLst>
              </a:tr>
              <a:tr h="190500">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gridSpan="5">
                  <a:txBody>
                    <a:bodyPr/>
                    <a:lstStyle/>
                    <a:p>
                      <a:pPr algn="l" fontAlgn="b"/>
                      <a:r>
                        <a:rPr lang="en-US" sz="1100" b="0" i="0" u="none" strike="noStrike" dirty="0">
                          <a:solidFill>
                            <a:srgbClr val="000000"/>
                          </a:solidFill>
                          <a:effectLst/>
                          <a:latin typeface="Calibri" panose="020F0502020204030204" pitchFamily="34" charset="0"/>
                        </a:rPr>
                        <a:t>[0.004914138262646417, 0.9950858617373536]</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7085938"/>
                  </a:ext>
                </a:extLst>
              </a:tr>
            </a:tbl>
          </a:graphicData>
        </a:graphic>
      </p:graphicFrame>
    </p:spTree>
    <p:extLst>
      <p:ext uri="{BB962C8B-B14F-4D97-AF65-F5344CB8AC3E}">
        <p14:creationId xmlns:p14="http://schemas.microsoft.com/office/powerpoint/2010/main" val="345004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(Frontend to be integrated)</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53143"/>
            <a:ext cx="8067675" cy="398148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4" name="Picture 3">
            <a:extLst>
              <a:ext uri="{FF2B5EF4-FFF2-40B4-BE49-F238E27FC236}">
                <a16:creationId xmlns:a16="http://schemas.microsoft.com/office/drawing/2014/main" id="{D53D6AC5-3825-4D61-96A1-6C629D66E4E4}"/>
              </a:ext>
            </a:extLst>
          </p:cNvPr>
          <p:cNvPicPr>
            <a:picLocks noChangeAspect="1"/>
          </p:cNvPicPr>
          <p:nvPr/>
        </p:nvPicPr>
        <p:blipFill>
          <a:blip r:embed="rId2"/>
          <a:stretch>
            <a:fillRect/>
          </a:stretch>
        </p:blipFill>
        <p:spPr>
          <a:xfrm>
            <a:off x="1316335" y="733530"/>
            <a:ext cx="6531428" cy="3901096"/>
          </a:xfrm>
          <a:prstGeom prst="rect">
            <a:avLst/>
          </a:prstGeom>
        </p:spPr>
      </p:pic>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B426F085F40341A66C74B3C1B170C8" ma:contentTypeVersion="2" ma:contentTypeDescription="Create a new document." ma:contentTypeScope="" ma:versionID="7f2f4c2ecebeb13dacc18c9ca9e36be4">
  <xsd:schema xmlns:xsd="http://www.w3.org/2001/XMLSchema" xmlns:xs="http://www.w3.org/2001/XMLSchema" xmlns:p="http://schemas.microsoft.com/office/2006/metadata/properties" xmlns:ns2="3e7a92de-bda6-4e1d-8b40-4437ebb905b9" targetNamespace="http://schemas.microsoft.com/office/2006/metadata/properties" ma:root="true" ma:fieldsID="11f418ae24a79406f4593d188af57943" ns2:_="">
    <xsd:import namespace="3e7a92de-bda6-4e1d-8b40-4437ebb905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a92de-bda6-4e1d-8b40-4437ebb90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5716AD5C-5E90-4D02-8AB9-F7B3870DD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a92de-bda6-4e1d-8b40-4437ebb905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12226</TotalTime>
  <Words>1018</Words>
  <Application>Microsoft Office PowerPoint</Application>
  <PresentationFormat>On-screen Show (16:9)</PresentationFormat>
  <Paragraphs>176</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Arial Unicode MS</vt:lpstr>
      <vt:lpstr>Calibri</vt:lpstr>
      <vt:lpstr>Calibri Light</vt:lpstr>
      <vt:lpstr>Copperplate Gothic Bold</vt:lpstr>
      <vt:lpstr>inherit</vt:lpstr>
      <vt:lpstr>Wingdings</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Shubham Srivastava2</cp:lastModifiedBy>
  <cp:revision>474</cp:revision>
  <cp:lastPrinted>2015-11-28T12:28:20Z</cp:lastPrinted>
  <dcterms:created xsi:type="dcterms:W3CDTF">2018-05-11T06:04:00Z</dcterms:created>
  <dcterms:modified xsi:type="dcterms:W3CDTF">2020-09-06T17:11:08Z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0x010100ACB426F085F40341A66C74B3C1B170C8</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