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82" r:id="rId3"/>
    <p:sldId id="259" r:id="rId4"/>
    <p:sldId id="269" r:id="rId5"/>
    <p:sldId id="268" r:id="rId6"/>
    <p:sldId id="270" r:id="rId7"/>
    <p:sldId id="271" r:id="rId8"/>
    <p:sldId id="272" r:id="rId9"/>
    <p:sldId id="273" r:id="rId10"/>
    <p:sldId id="274" r:id="rId11"/>
    <p:sldId id="285" r:id="rId12"/>
    <p:sldId id="286" r:id="rId13"/>
    <p:sldId id="264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823D8-E0FC-424F-AA59-C750EDED975D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EE3B2-8F21-994F-A4DC-DEBC70C5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B6C5-4543-A34E-80E4-DF4178F9F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73BE7-6E7F-2746-A53D-1DEFC5A4F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5B74B-F011-FC43-B8D0-94EE0E9B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832D-BCCC-1741-B75D-93B70C0B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F018-BEBD-FC46-841B-23B2B68B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4028-442A-A447-AF45-B7C19FEE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22493-3C86-D546-A73A-8416FDFE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7E4D-7CD4-EC44-BB55-500B28C5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E73D-9C2F-FF48-9DB6-9426201F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EFC2-8A43-7748-8183-B918A9C4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4C670-8069-2941-98F2-4C2E96DC1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34D51-FEA6-CF47-995B-7F421443C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C0F10-C015-3C4A-8695-BC4EA0F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3967-9213-2145-B86F-E40AA4A9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EC40-805A-DB4A-A06A-0899F1B0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070F-B825-4A42-B3F3-CF813572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6EB5-508E-FF42-A49D-E2905E69C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27186-6F28-FE46-9B75-FD6D83DF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ABE4-09E5-3B42-BD8D-8ADD51C1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A6A5-E93D-3C43-922E-8F9EE95C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A251-FABE-BF4C-AFC8-1A91F710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2C35B-60DB-6941-863F-8007E436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33C7-FDD3-C041-93D8-05049002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BCE0-CB29-CF4B-AF80-F89594D3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5A34F-28A5-C54B-A1A9-6B4C677C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4338-4879-AC48-AE11-A3238A26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E28D-63C7-2849-9434-C80CAD220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C0CB-30BB-A749-8D6E-36D0BC10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9E3FA-8176-A14B-8C2E-A03394E6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59AA9-B6CA-6E42-B205-3D384C63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86999-459D-EF44-B2CB-6C156AEB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1EF7-ADAB-9242-9F84-8ED35664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DF164-4C6E-A542-8718-A1C1C859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1700C-E090-464E-A986-65A68833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3F465-368A-BF4C-9824-44A08900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85A4B-A115-EF47-8CB0-C2D0FDDD4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28C37-3A65-C143-86E8-3E566992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E8978-CBA6-0143-8828-B2EA382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811E2-5542-794B-801C-751CBBF9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66BD-23DD-0A4C-A582-B16EBF6A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59F1-D1EA-E444-95E1-F13E502B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EF1D8-0DA5-ED4B-A8FE-C7BB6B7E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C81F3-71A3-AC4D-A99A-9A7833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19251-46B4-2342-980C-E291681D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7BDBB-24EA-AD41-909B-E5B46505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D300F-75DF-104A-AAD8-01D4078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57F-6DBE-F34A-920E-BA117AE4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2DD9-E354-8949-8FC6-1C6A47AB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A9C2B-6BEA-D348-945A-6D31F0539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F39D6-225F-BB4A-8822-60FA9D1A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EAD4-B991-7E47-BBEC-2C2E966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B695-A930-0246-B9D9-3B5BE72B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9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89AE-AA4B-7449-8583-D7EF2BE6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4F9B0-5E6B-8C4E-88B4-BE4AD3535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8D9B9-896B-FB49-9C23-4209D25A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523A-4E33-DD4B-966B-7C909371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CD175-8999-1B47-A982-4C6CA28A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5AD0F-578A-504F-88F5-7ABD42C1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EE25A-6D1B-4946-B1ED-B5E733C1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9734-B231-3D4E-B09B-7E331007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15796-8132-E240-841D-5D422FA0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9E21-C0E6-3B42-B063-3DAAE4AC4A5B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571E-9D9B-994C-AEC5-5C1D6BE45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C2E2-E2D0-9F4B-A7F7-80A305954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CD0D-AB51-DB47-B882-A1F86527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F75319-0E29-A540-B61E-A54484D34C09}"/>
              </a:ext>
            </a:extLst>
          </p:cNvPr>
          <p:cNvSpPr/>
          <p:nvPr/>
        </p:nvSpPr>
        <p:spPr>
          <a:xfrm>
            <a:off x="2834084" y="118628"/>
            <a:ext cx="65203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CAPSTONE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ECD58-33F5-2F43-959D-67BC7CDE0842}"/>
              </a:ext>
            </a:extLst>
          </p:cNvPr>
          <p:cNvSpPr/>
          <p:nvPr/>
        </p:nvSpPr>
        <p:spPr>
          <a:xfrm>
            <a:off x="2407265" y="2828835"/>
            <a:ext cx="737746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dirty="0"/>
              <a:t>Students’ Early Attrition Modelling for </a:t>
            </a:r>
          </a:p>
          <a:p>
            <a:r>
              <a:rPr lang="en-GB" sz="3600" dirty="0"/>
              <a:t>         Clearwater State University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29FC5-F6A3-D545-B283-C5FF1F45578E}"/>
              </a:ext>
            </a:extLst>
          </p:cNvPr>
          <p:cNvSpPr/>
          <p:nvPr/>
        </p:nvSpPr>
        <p:spPr>
          <a:xfrm>
            <a:off x="6516921" y="6154597"/>
            <a:ext cx="56750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Submitted By - Shubham Kumar </a:t>
            </a:r>
          </a:p>
        </p:txBody>
      </p:sp>
    </p:spTree>
    <p:extLst>
      <p:ext uri="{BB962C8B-B14F-4D97-AF65-F5344CB8AC3E}">
        <p14:creationId xmlns:p14="http://schemas.microsoft.com/office/powerpoint/2010/main" val="14986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D05F0-7A7A-0345-B1EC-5CFAA9AA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00" y="2240549"/>
            <a:ext cx="5043585" cy="38048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362F10-7266-C94C-9818-4A57B364BE80}"/>
              </a:ext>
            </a:extLst>
          </p:cNvPr>
          <p:cNvSpPr/>
          <p:nvPr/>
        </p:nvSpPr>
        <p:spPr>
          <a:xfrm>
            <a:off x="197330" y="235710"/>
            <a:ext cx="94824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 Contribution v/s Gross Financial Need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29C64-7F5F-4142-895F-5E16D727D212}"/>
              </a:ext>
            </a:extLst>
          </p:cNvPr>
          <p:cNvSpPr txBox="1"/>
          <p:nvPr/>
        </p:nvSpPr>
        <p:spPr>
          <a:xfrm>
            <a:off x="197330" y="1406860"/>
            <a:ext cx="7241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increasing Gross Financial need , Family contribution is  </a:t>
            </a:r>
            <a:r>
              <a:rPr lang="en-US" b="1" i="1" u="sng" dirty="0"/>
              <a:t>decreasing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08DB16-E749-0A46-B5C7-85C63ECEDE49}"/>
              </a:ext>
            </a:extLst>
          </p:cNvPr>
          <p:cNvCxnSpPr/>
          <p:nvPr/>
        </p:nvCxnSpPr>
        <p:spPr>
          <a:xfrm flipV="1">
            <a:off x="1851102" y="2486722"/>
            <a:ext cx="0" cy="291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C568A-7010-C142-B58F-E39883BD6F54}"/>
              </a:ext>
            </a:extLst>
          </p:cNvPr>
          <p:cNvCxnSpPr/>
          <p:nvPr/>
        </p:nvCxnSpPr>
        <p:spPr>
          <a:xfrm>
            <a:off x="1851102" y="5397190"/>
            <a:ext cx="4382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6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006969-6545-6A44-990F-594A5C8D1437}"/>
              </a:ext>
            </a:extLst>
          </p:cNvPr>
          <p:cNvSpPr/>
          <p:nvPr/>
        </p:nvSpPr>
        <p:spPr>
          <a:xfrm>
            <a:off x="1111945" y="0"/>
            <a:ext cx="10404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u="sng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Gradient Boosting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0DD66-88E8-D64F-A844-6E6119B48D68}"/>
              </a:ext>
            </a:extLst>
          </p:cNvPr>
          <p:cNvSpPr txBox="1"/>
          <p:nvPr/>
        </p:nvSpPr>
        <p:spPr>
          <a:xfrm>
            <a:off x="542261" y="1441152"/>
            <a:ext cx="20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Important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72C4D-478D-6E4B-ABEA-0CC7CE32E1CA}"/>
              </a:ext>
            </a:extLst>
          </p:cNvPr>
          <p:cNvSpPr txBox="1"/>
          <p:nvPr/>
        </p:nvSpPr>
        <p:spPr>
          <a:xfrm>
            <a:off x="6314106" y="272799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Accuracy : 0.78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3C706-E979-7A4E-ADB8-AE99486121EF}"/>
              </a:ext>
            </a:extLst>
          </p:cNvPr>
          <p:cNvSpPr txBox="1"/>
          <p:nvPr/>
        </p:nvSpPr>
        <p:spPr>
          <a:xfrm>
            <a:off x="6314269" y="3105834"/>
            <a:ext cx="483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Model is able to predict the attrition risk with 78%</a:t>
            </a:r>
          </a:p>
          <a:p>
            <a:r>
              <a:rPr lang="en-US" dirty="0">
                <a:latin typeface="+mj-lt"/>
              </a:rPr>
              <a:t>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103FD-0F8D-7045-B495-74BFCA45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0" y="1810484"/>
            <a:ext cx="4429166" cy="50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9E430-9CB4-274D-91FE-91A58DFE4CBB}"/>
              </a:ext>
            </a:extLst>
          </p:cNvPr>
          <p:cNvSpPr/>
          <p:nvPr/>
        </p:nvSpPr>
        <p:spPr>
          <a:xfrm>
            <a:off x="2498124" y="2967335"/>
            <a:ext cx="71957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  <a:endParaRPr lang="en-GB" sz="7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52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7B7A3-09D2-7C4A-B4EB-C2841EB8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" y="0"/>
            <a:ext cx="12175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2ABC43-65B2-304C-9A52-36C182D49D62}"/>
              </a:ext>
            </a:extLst>
          </p:cNvPr>
          <p:cNvSpPr/>
          <p:nvPr/>
        </p:nvSpPr>
        <p:spPr>
          <a:xfrm>
            <a:off x="4080095" y="2828835"/>
            <a:ext cx="40318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27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15C5E3-5EF4-264E-AD1B-8E5086F6D222}"/>
              </a:ext>
            </a:extLst>
          </p:cNvPr>
          <p:cNvSpPr/>
          <p:nvPr/>
        </p:nvSpPr>
        <p:spPr>
          <a:xfrm>
            <a:off x="5130831" y="324496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BD08E-F660-BF48-A8DF-51CA6FFF5A6B}"/>
              </a:ext>
            </a:extLst>
          </p:cNvPr>
          <p:cNvSpPr txBox="1"/>
          <p:nvPr/>
        </p:nvSpPr>
        <p:spPr>
          <a:xfrm>
            <a:off x="724049" y="2233131"/>
            <a:ext cx="2371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2DB35-F8A2-4F4C-803F-82822DA10004}"/>
              </a:ext>
            </a:extLst>
          </p:cNvPr>
          <p:cNvSpPr txBox="1"/>
          <p:nvPr/>
        </p:nvSpPr>
        <p:spPr>
          <a:xfrm>
            <a:off x="724049" y="3241186"/>
            <a:ext cx="2155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77C08-5556-A14F-9608-08A76859E259}"/>
              </a:ext>
            </a:extLst>
          </p:cNvPr>
          <p:cNvSpPr txBox="1"/>
          <p:nvPr/>
        </p:nvSpPr>
        <p:spPr>
          <a:xfrm>
            <a:off x="724049" y="4249241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MODEL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E4169-FE25-734F-BFC0-B33A3E779130}"/>
              </a:ext>
            </a:extLst>
          </p:cNvPr>
          <p:cNvSpPr txBox="1"/>
          <p:nvPr/>
        </p:nvSpPr>
        <p:spPr>
          <a:xfrm>
            <a:off x="678524" y="5257296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4.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2865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EF054-3B97-B64C-B0FA-5C3BF1635E6F}"/>
              </a:ext>
            </a:extLst>
          </p:cNvPr>
          <p:cNvSpPr/>
          <p:nvPr/>
        </p:nvSpPr>
        <p:spPr>
          <a:xfrm>
            <a:off x="157487" y="493766"/>
            <a:ext cx="3530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u="sng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60A60-F582-634F-B340-6DA3DE224032}"/>
              </a:ext>
            </a:extLst>
          </p:cNvPr>
          <p:cNvSpPr txBox="1"/>
          <p:nvPr/>
        </p:nvSpPr>
        <p:spPr>
          <a:xfrm>
            <a:off x="709303" y="2028615"/>
            <a:ext cx="6725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Identify key drivers of early 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F0CC-F5F9-F54E-B37A-DE59467FF837}"/>
              </a:ext>
            </a:extLst>
          </p:cNvPr>
          <p:cNvSpPr txBox="1"/>
          <p:nvPr/>
        </p:nvSpPr>
        <p:spPr>
          <a:xfrm>
            <a:off x="709303" y="3243631"/>
            <a:ext cx="8666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 predictive model to identify students with </a:t>
            </a:r>
          </a:p>
          <a:p>
            <a:r>
              <a:rPr lang="en-US" sz="3200" dirty="0"/>
              <a:t>     higher early attrition risk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AF953-9B6F-8143-A8FA-6EE9F77CB239}"/>
              </a:ext>
            </a:extLst>
          </p:cNvPr>
          <p:cNvSpPr txBox="1"/>
          <p:nvPr/>
        </p:nvSpPr>
        <p:spPr>
          <a:xfrm>
            <a:off x="709303" y="4948215"/>
            <a:ext cx="10783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Recommend appropriate interventions based on the analysis</a:t>
            </a:r>
          </a:p>
        </p:txBody>
      </p:sp>
    </p:spTree>
    <p:extLst>
      <p:ext uri="{BB962C8B-B14F-4D97-AF65-F5344CB8AC3E}">
        <p14:creationId xmlns:p14="http://schemas.microsoft.com/office/powerpoint/2010/main" val="27473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016BF-F2CD-EC45-93A8-695EA530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54" y="2314937"/>
            <a:ext cx="5761430" cy="4543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A49CF-7165-BF41-B8AE-BF6AF8E7514A}"/>
              </a:ext>
            </a:extLst>
          </p:cNvPr>
          <p:cNvSpPr txBox="1"/>
          <p:nvPr/>
        </p:nvSpPr>
        <p:spPr>
          <a:xfrm>
            <a:off x="542366" y="1058846"/>
            <a:ext cx="629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3400 Students took admission and started their courses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69721-80E6-D543-8227-24DA44E4DA9B}"/>
              </a:ext>
            </a:extLst>
          </p:cNvPr>
          <p:cNvSpPr txBox="1"/>
          <p:nvPr/>
        </p:nvSpPr>
        <p:spPr>
          <a:xfrm>
            <a:off x="542366" y="1471361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2677  (79 %) of total students returned for second year and 723 (21 %) didn’t return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DEEB7-3E8C-5849-BBF1-1D4338C2E55E}"/>
              </a:ext>
            </a:extLst>
          </p:cNvPr>
          <p:cNvSpPr/>
          <p:nvPr/>
        </p:nvSpPr>
        <p:spPr>
          <a:xfrm>
            <a:off x="4407561" y="0"/>
            <a:ext cx="31143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0" u="sng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4E7FD-1338-434C-AF5A-2973F9E7E948}"/>
              </a:ext>
            </a:extLst>
          </p:cNvPr>
          <p:cNvSpPr txBox="1"/>
          <p:nvPr/>
        </p:nvSpPr>
        <p:spPr>
          <a:xfrm>
            <a:off x="542366" y="1840693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21% who didn’t return 14 % are females and 7 % are males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06F59-7E5B-D043-9C90-3378C668E193}"/>
              </a:ext>
            </a:extLst>
          </p:cNvPr>
          <p:cNvSpPr/>
          <p:nvPr/>
        </p:nvSpPr>
        <p:spPr>
          <a:xfrm>
            <a:off x="6501161" y="5954751"/>
            <a:ext cx="836341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C13F3-EE24-DC47-BBFE-79C61544E859}"/>
              </a:ext>
            </a:extLst>
          </p:cNvPr>
          <p:cNvSpPr txBox="1"/>
          <p:nvPr/>
        </p:nvSpPr>
        <p:spPr>
          <a:xfrm>
            <a:off x="7337502" y="6071168"/>
            <a:ext cx="9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C6A7E-71EB-2C4A-8A86-A95B6783E3BA}"/>
              </a:ext>
            </a:extLst>
          </p:cNvPr>
          <p:cNvSpPr txBox="1"/>
          <p:nvPr/>
        </p:nvSpPr>
        <p:spPr>
          <a:xfrm>
            <a:off x="6685934" y="56144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53080-B191-AD4B-B9A1-3EAB65D38FA2}"/>
              </a:ext>
            </a:extLst>
          </p:cNvPr>
          <p:cNvSpPr txBox="1"/>
          <p:nvPr/>
        </p:nvSpPr>
        <p:spPr>
          <a:xfrm>
            <a:off x="7337501" y="561448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Males</a:t>
            </a:r>
          </a:p>
        </p:txBody>
      </p:sp>
    </p:spTree>
    <p:extLst>
      <p:ext uri="{BB962C8B-B14F-4D97-AF65-F5344CB8AC3E}">
        <p14:creationId xmlns:p14="http://schemas.microsoft.com/office/powerpoint/2010/main" val="429120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02B59-2D28-8C47-8015-1337353E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25" y="1992501"/>
            <a:ext cx="7283209" cy="4706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05DB37-87CA-E743-AEE9-F577D74D4C58}"/>
              </a:ext>
            </a:extLst>
          </p:cNvPr>
          <p:cNvSpPr/>
          <p:nvPr/>
        </p:nvSpPr>
        <p:spPr>
          <a:xfrm>
            <a:off x="219919" y="158589"/>
            <a:ext cx="44678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DB27D-61F0-684C-9629-739D32CA5B67}"/>
              </a:ext>
            </a:extLst>
          </p:cNvPr>
          <p:cNvSpPr txBox="1"/>
          <p:nvPr/>
        </p:nvSpPr>
        <p:spPr>
          <a:xfrm>
            <a:off x="219919" y="1212992"/>
            <a:ext cx="477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89.1 % of total students are from BGD 1 and 3</a:t>
            </a:r>
          </a:p>
        </p:txBody>
      </p:sp>
    </p:spTree>
    <p:extLst>
      <p:ext uri="{BB962C8B-B14F-4D97-AF65-F5344CB8AC3E}">
        <p14:creationId xmlns:p14="http://schemas.microsoft.com/office/powerpoint/2010/main" val="27513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03B00-D4D8-4E45-AFCC-6F85539B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50" y="1711202"/>
            <a:ext cx="8050032" cy="4645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72FC37-16AB-3E4A-8C7F-367AEEC517DD}"/>
              </a:ext>
            </a:extLst>
          </p:cNvPr>
          <p:cNvSpPr/>
          <p:nvPr/>
        </p:nvSpPr>
        <p:spPr>
          <a:xfrm>
            <a:off x="193652" y="103289"/>
            <a:ext cx="29847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D9AE4-D308-D448-8558-771FDE3598CB}"/>
              </a:ext>
            </a:extLst>
          </p:cNvPr>
          <p:cNvSpPr txBox="1"/>
          <p:nvPr/>
        </p:nvSpPr>
        <p:spPr>
          <a:xfrm>
            <a:off x="193652" y="1064871"/>
            <a:ext cx="540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98.5 % of total students have age in the range 17-19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8D9CC-748F-954D-B019-0247D881F8CC}"/>
              </a:ext>
            </a:extLst>
          </p:cNvPr>
          <p:cNvSpPr txBox="1"/>
          <p:nvPr/>
        </p:nvSpPr>
        <p:spPr>
          <a:xfrm>
            <a:off x="5825894" y="635704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02395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32EC8-7FF3-934C-BCEE-F1F49EB2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80" y="2357868"/>
            <a:ext cx="9761156" cy="45001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643418-BBDD-2946-9F92-2A3419E27150}"/>
              </a:ext>
            </a:extLst>
          </p:cNvPr>
          <p:cNvSpPr/>
          <p:nvPr/>
        </p:nvSpPr>
        <p:spPr>
          <a:xfrm>
            <a:off x="164595" y="119963"/>
            <a:ext cx="6469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International Students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A9486-69A2-BF42-9D4C-270CDB3A5D71}"/>
              </a:ext>
            </a:extLst>
          </p:cNvPr>
          <p:cNvSpPr txBox="1"/>
          <p:nvPr/>
        </p:nvSpPr>
        <p:spPr>
          <a:xfrm>
            <a:off x="164595" y="1377415"/>
            <a:ext cx="504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27 students are International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6B2AF-CAC3-E74C-839D-FA6A9242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43" y="2293439"/>
            <a:ext cx="6054776" cy="4485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B449C6-9AFA-364F-A3AC-FC35B21C8361}"/>
              </a:ext>
            </a:extLst>
          </p:cNvPr>
          <p:cNvSpPr txBox="1"/>
          <p:nvPr/>
        </p:nvSpPr>
        <p:spPr>
          <a:xfrm>
            <a:off x="195125" y="1391361"/>
            <a:ext cx="841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42 % students lives in University Campus while 58 % students lives outside University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FA27F-ADD8-554E-BC39-54C94E2BBD7F}"/>
              </a:ext>
            </a:extLst>
          </p:cNvPr>
          <p:cNvSpPr/>
          <p:nvPr/>
        </p:nvSpPr>
        <p:spPr>
          <a:xfrm>
            <a:off x="195125" y="79371"/>
            <a:ext cx="460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Housing Station</a:t>
            </a:r>
          </a:p>
        </p:txBody>
      </p:sp>
    </p:spTree>
    <p:extLst>
      <p:ext uri="{BB962C8B-B14F-4D97-AF65-F5344CB8AC3E}">
        <p14:creationId xmlns:p14="http://schemas.microsoft.com/office/powerpoint/2010/main" val="4377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E07AB-9527-B045-ACAB-EC7ACB6E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2" y="2537507"/>
            <a:ext cx="5163101" cy="4004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54580-FF07-CF40-9CFE-8D1962FC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7506"/>
            <a:ext cx="5527919" cy="4004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346A29-5A44-0645-8EF3-456A4C4616C7}"/>
              </a:ext>
            </a:extLst>
          </p:cNvPr>
          <p:cNvSpPr txBox="1"/>
          <p:nvPr/>
        </p:nvSpPr>
        <p:spPr>
          <a:xfrm>
            <a:off x="277792" y="1375033"/>
            <a:ext cx="711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with higher educational level are contributing </a:t>
            </a:r>
            <a:r>
              <a:rPr lang="en-US" b="1" i="1" u="sng" dirty="0"/>
              <a:t>more</a:t>
            </a:r>
            <a:r>
              <a:rPr lang="en-US" dirty="0"/>
              <a:t> financially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0CADB-8009-BF49-9FE2-699B461ED844}"/>
              </a:ext>
            </a:extLst>
          </p:cNvPr>
          <p:cNvSpPr/>
          <p:nvPr/>
        </p:nvSpPr>
        <p:spPr>
          <a:xfrm>
            <a:off x="123403" y="212560"/>
            <a:ext cx="80107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 Contribution v/s Parents Education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F5074A-00C6-F043-A66A-46062FF8D8A1}"/>
              </a:ext>
            </a:extLst>
          </p:cNvPr>
          <p:cNvCxnSpPr/>
          <p:nvPr/>
        </p:nvCxnSpPr>
        <p:spPr>
          <a:xfrm>
            <a:off x="780585" y="5731727"/>
            <a:ext cx="4482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23B92-DE63-D44B-8D46-07448B86A72D}"/>
              </a:ext>
            </a:extLst>
          </p:cNvPr>
          <p:cNvCxnSpPr/>
          <p:nvPr/>
        </p:nvCxnSpPr>
        <p:spPr>
          <a:xfrm flipV="1">
            <a:off x="780585" y="3010829"/>
            <a:ext cx="0" cy="2720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6B999E-2890-534D-B4B4-5ED85126DBDE}"/>
              </a:ext>
            </a:extLst>
          </p:cNvPr>
          <p:cNvCxnSpPr/>
          <p:nvPr/>
        </p:nvCxnSpPr>
        <p:spPr>
          <a:xfrm>
            <a:off x="6757639" y="5731727"/>
            <a:ext cx="4866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323DA-4EF3-EE4B-8FA6-ED4FCC6DC8E7}"/>
              </a:ext>
            </a:extLst>
          </p:cNvPr>
          <p:cNvCxnSpPr/>
          <p:nvPr/>
        </p:nvCxnSpPr>
        <p:spPr>
          <a:xfrm flipV="1">
            <a:off x="6757639" y="2821259"/>
            <a:ext cx="0" cy="2910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9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220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shubham1235813@outlook.com</dc:creator>
  <cp:lastModifiedBy>shubham1235813@outlook.com</cp:lastModifiedBy>
  <cp:revision>61</cp:revision>
  <dcterms:created xsi:type="dcterms:W3CDTF">2020-06-23T05:50:36Z</dcterms:created>
  <dcterms:modified xsi:type="dcterms:W3CDTF">2020-07-12T10:11:06Z</dcterms:modified>
</cp:coreProperties>
</file>