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333" r:id="rId2"/>
    <p:sldId id="304" r:id="rId3"/>
    <p:sldId id="263" r:id="rId4"/>
    <p:sldId id="264" r:id="rId5"/>
    <p:sldId id="265" r:id="rId6"/>
    <p:sldId id="266" r:id="rId7"/>
    <p:sldId id="292" r:id="rId8"/>
    <p:sldId id="305" r:id="rId9"/>
    <p:sldId id="330" r:id="rId10"/>
    <p:sldId id="318" r:id="rId11"/>
    <p:sldId id="320" r:id="rId12"/>
    <p:sldId id="322" r:id="rId13"/>
    <p:sldId id="323" r:id="rId14"/>
    <p:sldId id="325" r:id="rId15"/>
    <p:sldId id="326" r:id="rId16"/>
    <p:sldId id="331" r:id="rId17"/>
    <p:sldId id="329" r:id="rId18"/>
    <p:sldId id="335" r:id="rId19"/>
    <p:sldId id="334" r:id="rId20"/>
    <p:sldId id="336" r:id="rId21"/>
    <p:sldId id="296" r:id="rId22"/>
    <p:sldId id="297" r:id="rId23"/>
    <p:sldId id="299" r:id="rId24"/>
    <p:sldId id="302" r:id="rId25"/>
    <p:sldId id="303" r:id="rId26"/>
    <p:sldId id="268" r:id="rId27"/>
    <p:sldId id="33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458F1-6AA4-41E1-B771-34C528A601C3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BD224-DC9A-46B6-969B-B988F0F3C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9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DA13A6-B7DE-4F76-A407-9FA530AAB96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28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A25B52-90A6-403E-85DA-758BFFA67B1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Any area where large amounts of historic data that if understood</a:t>
            </a:r>
          </a:p>
          <a:p>
            <a:r>
              <a:rPr lang="en-US" altLang="en-US"/>
              <a:t>better can help shape future decisions.</a:t>
            </a:r>
          </a:p>
        </p:txBody>
      </p:sp>
    </p:spTree>
    <p:extLst>
      <p:ext uri="{BB962C8B-B14F-4D97-AF65-F5344CB8AC3E}">
        <p14:creationId xmlns:p14="http://schemas.microsoft.com/office/powerpoint/2010/main" val="1722236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AACAD0-326A-4FFA-9E99-D540DAF0EBD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584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549275" y="685800"/>
            <a:ext cx="5756275" cy="3238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914400" y="4297363"/>
            <a:ext cx="50260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192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AB6649-70E0-4B79-BE13-702976343EA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68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549275" y="685800"/>
            <a:ext cx="5756275" cy="3238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914400" y="4297363"/>
            <a:ext cx="50260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12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A911A3-C53E-4EAE-81E7-C143B894336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4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9C8B-BB2D-446D-ABE8-1ED35515CE32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851B-9894-47F6-A210-255CD2EBF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47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9C8B-BB2D-446D-ABE8-1ED35515CE32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851B-9894-47F6-A210-255CD2EBF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60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9C8B-BB2D-446D-ABE8-1ED35515CE32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851B-9894-47F6-A210-255CD2EBFE7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725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9C8B-BB2D-446D-ABE8-1ED35515CE32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851B-9894-47F6-A210-255CD2EBF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932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9C8B-BB2D-446D-ABE8-1ED35515CE32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851B-9894-47F6-A210-255CD2EBFE7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562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9C8B-BB2D-446D-ABE8-1ED35515CE32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851B-9894-47F6-A210-255CD2EBF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016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9C8B-BB2D-446D-ABE8-1ED35515CE32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851B-9894-47F6-A210-255CD2EBF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590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9C8B-BB2D-446D-ABE8-1ED35515CE32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851B-9894-47F6-A210-255CD2EBF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02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9C8B-BB2D-446D-ABE8-1ED35515CE32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851B-9894-47F6-A210-255CD2EBF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7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9C8B-BB2D-446D-ABE8-1ED35515CE32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851B-9894-47F6-A210-255CD2EBF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7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9C8B-BB2D-446D-ABE8-1ED35515CE32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851B-9894-47F6-A210-255CD2EBF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71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9C8B-BB2D-446D-ABE8-1ED35515CE32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851B-9894-47F6-A210-255CD2EBF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52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9C8B-BB2D-446D-ABE8-1ED35515CE32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851B-9894-47F6-A210-255CD2EBF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28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9C8B-BB2D-446D-ABE8-1ED35515CE32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851B-9894-47F6-A210-255CD2EBF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34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9C8B-BB2D-446D-ABE8-1ED35515CE32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851B-9894-47F6-A210-255CD2EBF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91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9C8B-BB2D-446D-ABE8-1ED35515CE32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851B-9894-47F6-A210-255CD2EBF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81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F9C8B-BB2D-446D-ABE8-1ED35515CE32}" type="datetimeFigureOut">
              <a:rPr lang="en-IN" smtClean="0"/>
              <a:t>06-11-2016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EF851B-9894-47F6-A210-255CD2EBF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0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3577" y="3258354"/>
            <a:ext cx="7766936" cy="1372031"/>
          </a:xfrm>
        </p:spPr>
        <p:txBody>
          <a:bodyPr/>
          <a:lstStyle/>
          <a:p>
            <a:r>
              <a:rPr lang="en-IN" dirty="0"/>
              <a:t>DATA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517" y="5390236"/>
            <a:ext cx="4779037" cy="1096899"/>
          </a:xfrm>
        </p:spPr>
        <p:txBody>
          <a:bodyPr/>
          <a:lstStyle/>
          <a:p>
            <a:r>
              <a:rPr lang="en-IN" dirty="0"/>
              <a:t>SUBMITTED BY :</a:t>
            </a:r>
          </a:p>
          <a:p>
            <a:r>
              <a:rPr lang="en-IN" dirty="0"/>
              <a:t>SHUBHAM GUPTA, SUMAN CHATTERJEE, SIDDHARTH TIU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7166" y="5390236"/>
            <a:ext cx="1983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SUBMITTED TO :</a:t>
            </a:r>
          </a:p>
          <a:p>
            <a:r>
              <a:rPr lang="en-I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Dr.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A.C.S. Rao</a:t>
            </a:r>
          </a:p>
        </p:txBody>
      </p:sp>
    </p:spTree>
    <p:extLst>
      <p:ext uri="{BB962C8B-B14F-4D97-AF65-F5344CB8AC3E}">
        <p14:creationId xmlns:p14="http://schemas.microsoft.com/office/powerpoint/2010/main" val="277920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Technique for Classification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Decision-Tree Classifiers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410200" y="2895601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27659" name="Group 11"/>
          <p:cNvGrpSpPr>
            <a:grpSpLocks/>
          </p:cNvGrpSpPr>
          <p:nvPr/>
        </p:nvGrpSpPr>
        <p:grpSpPr bwMode="auto">
          <a:xfrm>
            <a:off x="5334000" y="2895600"/>
            <a:ext cx="685800" cy="457200"/>
            <a:chOff x="2400" y="1824"/>
            <a:chExt cx="432" cy="288"/>
          </a:xfrm>
        </p:grpSpPr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2448" y="18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Job</a:t>
              </a:r>
            </a:p>
          </p:txBody>
        </p:sp>
        <p:sp>
          <p:nvSpPr>
            <p:cNvPr id="27656" name="Oval 8"/>
            <p:cNvSpPr>
              <a:spLocks noChangeArrowheads="1"/>
            </p:cNvSpPr>
            <p:nvPr/>
          </p:nvSpPr>
          <p:spPr bwMode="auto">
            <a:xfrm>
              <a:off x="2400" y="1824"/>
              <a:ext cx="432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7660" name="Group 12"/>
          <p:cNvGrpSpPr>
            <a:grpSpLocks/>
          </p:cNvGrpSpPr>
          <p:nvPr/>
        </p:nvGrpSpPr>
        <p:grpSpPr bwMode="auto">
          <a:xfrm>
            <a:off x="2743200" y="4114800"/>
            <a:ext cx="1371600" cy="457200"/>
            <a:chOff x="1152" y="2400"/>
            <a:chExt cx="864" cy="288"/>
          </a:xfrm>
        </p:grpSpPr>
        <p:sp>
          <p:nvSpPr>
            <p:cNvPr id="27657" name="Text Box 9"/>
            <p:cNvSpPr txBox="1">
              <a:spLocks noChangeArrowheads="1"/>
            </p:cNvSpPr>
            <p:nvPr/>
          </p:nvSpPr>
          <p:spPr bwMode="auto">
            <a:xfrm>
              <a:off x="1248" y="2400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Income</a:t>
              </a:r>
            </a:p>
          </p:txBody>
        </p:sp>
        <p:sp>
          <p:nvSpPr>
            <p:cNvPr id="27658" name="Oval 10"/>
            <p:cNvSpPr>
              <a:spLocks noChangeArrowheads="1"/>
            </p:cNvSpPr>
            <p:nvPr/>
          </p:nvSpPr>
          <p:spPr bwMode="auto">
            <a:xfrm>
              <a:off x="1152" y="2400"/>
              <a:ext cx="76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5410200" y="2895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Job</a:t>
            </a:r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5334000" y="2895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7663" name="Group 15"/>
          <p:cNvGrpSpPr>
            <a:grpSpLocks/>
          </p:cNvGrpSpPr>
          <p:nvPr/>
        </p:nvGrpSpPr>
        <p:grpSpPr bwMode="auto">
          <a:xfrm>
            <a:off x="5181600" y="4114800"/>
            <a:ext cx="1371600" cy="457200"/>
            <a:chOff x="1152" y="2400"/>
            <a:chExt cx="864" cy="288"/>
          </a:xfrm>
        </p:grpSpPr>
        <p:sp>
          <p:nvSpPr>
            <p:cNvPr id="27664" name="Text Box 16"/>
            <p:cNvSpPr txBox="1">
              <a:spLocks noChangeArrowheads="1"/>
            </p:cNvSpPr>
            <p:nvPr/>
          </p:nvSpPr>
          <p:spPr bwMode="auto">
            <a:xfrm>
              <a:off x="1248" y="2400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Income</a:t>
              </a:r>
            </a:p>
          </p:txBody>
        </p:sp>
        <p:sp>
          <p:nvSpPr>
            <p:cNvPr id="27665" name="Oval 17"/>
            <p:cNvSpPr>
              <a:spLocks noChangeArrowheads="1"/>
            </p:cNvSpPr>
            <p:nvPr/>
          </p:nvSpPr>
          <p:spPr bwMode="auto">
            <a:xfrm>
              <a:off x="1152" y="2400"/>
              <a:ext cx="76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7666" name="Group 18"/>
          <p:cNvGrpSpPr>
            <a:grpSpLocks/>
          </p:cNvGrpSpPr>
          <p:nvPr/>
        </p:nvGrpSpPr>
        <p:grpSpPr bwMode="auto">
          <a:xfrm>
            <a:off x="7086600" y="4114800"/>
            <a:ext cx="1371600" cy="457200"/>
            <a:chOff x="1152" y="2400"/>
            <a:chExt cx="864" cy="288"/>
          </a:xfrm>
        </p:grpSpPr>
        <p:sp>
          <p:nvSpPr>
            <p:cNvPr id="27667" name="Text Box 19"/>
            <p:cNvSpPr txBox="1">
              <a:spLocks noChangeArrowheads="1"/>
            </p:cNvSpPr>
            <p:nvPr/>
          </p:nvSpPr>
          <p:spPr bwMode="auto">
            <a:xfrm>
              <a:off x="1248" y="2400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Income</a:t>
              </a:r>
            </a:p>
          </p:txBody>
        </p:sp>
        <p:sp>
          <p:nvSpPr>
            <p:cNvPr id="27668" name="Oval 20"/>
            <p:cNvSpPr>
              <a:spLocks noChangeArrowheads="1"/>
            </p:cNvSpPr>
            <p:nvPr/>
          </p:nvSpPr>
          <p:spPr bwMode="auto">
            <a:xfrm>
              <a:off x="1152" y="2400"/>
              <a:ext cx="76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27671" name="AutoShape 23"/>
          <p:cNvCxnSpPr>
            <a:cxnSpLocks noChangeShapeType="1"/>
            <a:stCxn id="27662" idx="3"/>
            <a:endCxn id="27658" idx="0"/>
          </p:cNvCxnSpPr>
          <p:nvPr/>
        </p:nvCxnSpPr>
        <p:spPr bwMode="auto">
          <a:xfrm flipH="1">
            <a:off x="3352801" y="3286126"/>
            <a:ext cx="2081213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2" name="AutoShape 24"/>
          <p:cNvCxnSpPr>
            <a:cxnSpLocks noChangeShapeType="1"/>
          </p:cNvCxnSpPr>
          <p:nvPr/>
        </p:nvCxnSpPr>
        <p:spPr bwMode="auto">
          <a:xfrm>
            <a:off x="5638800" y="3352800"/>
            <a:ext cx="1143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4" name="AutoShape 26"/>
          <p:cNvCxnSpPr>
            <a:cxnSpLocks noChangeShapeType="1"/>
            <a:stCxn id="27662" idx="5"/>
            <a:endCxn id="27668" idx="0"/>
          </p:cNvCxnSpPr>
          <p:nvPr/>
        </p:nvCxnSpPr>
        <p:spPr bwMode="auto">
          <a:xfrm>
            <a:off x="5919788" y="3286126"/>
            <a:ext cx="1776412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4114800" y="3733801"/>
            <a:ext cx="1295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/>
              <a:t>Carpenter</a:t>
            </a: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5638800" y="3581401"/>
            <a:ext cx="1295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/>
              <a:t>Engineer</a:t>
            </a: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7010400" y="3505201"/>
            <a:ext cx="1295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/>
              <a:t>Doctor</a:t>
            </a:r>
          </a:p>
        </p:txBody>
      </p:sp>
      <p:grpSp>
        <p:nvGrpSpPr>
          <p:cNvPr id="27679" name="Group 31"/>
          <p:cNvGrpSpPr>
            <a:grpSpLocks/>
          </p:cNvGrpSpPr>
          <p:nvPr/>
        </p:nvGrpSpPr>
        <p:grpSpPr bwMode="auto">
          <a:xfrm>
            <a:off x="2133600" y="5410200"/>
            <a:ext cx="990600" cy="457200"/>
            <a:chOff x="1152" y="2400"/>
            <a:chExt cx="864" cy="288"/>
          </a:xfrm>
        </p:grpSpPr>
        <p:sp>
          <p:nvSpPr>
            <p:cNvPr id="27680" name="Text Box 32"/>
            <p:cNvSpPr txBox="1">
              <a:spLocks noChangeArrowheads="1"/>
            </p:cNvSpPr>
            <p:nvPr/>
          </p:nvSpPr>
          <p:spPr bwMode="auto">
            <a:xfrm>
              <a:off x="1248" y="2400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Bad</a:t>
              </a:r>
            </a:p>
          </p:txBody>
        </p:sp>
        <p:sp>
          <p:nvSpPr>
            <p:cNvPr id="27681" name="Oval 33"/>
            <p:cNvSpPr>
              <a:spLocks noChangeArrowheads="1"/>
            </p:cNvSpPr>
            <p:nvPr/>
          </p:nvSpPr>
          <p:spPr bwMode="auto">
            <a:xfrm>
              <a:off x="1152" y="2400"/>
              <a:ext cx="76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7682" name="Group 34"/>
          <p:cNvGrpSpPr>
            <a:grpSpLocks/>
          </p:cNvGrpSpPr>
          <p:nvPr/>
        </p:nvGrpSpPr>
        <p:grpSpPr bwMode="auto">
          <a:xfrm>
            <a:off x="3276600" y="5410200"/>
            <a:ext cx="1219200" cy="457200"/>
            <a:chOff x="1152" y="2400"/>
            <a:chExt cx="864" cy="288"/>
          </a:xfrm>
        </p:grpSpPr>
        <p:sp>
          <p:nvSpPr>
            <p:cNvPr id="27683" name="Text Box 35"/>
            <p:cNvSpPr txBox="1">
              <a:spLocks noChangeArrowheads="1"/>
            </p:cNvSpPr>
            <p:nvPr/>
          </p:nvSpPr>
          <p:spPr bwMode="auto">
            <a:xfrm>
              <a:off x="1248" y="2400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Good</a:t>
              </a:r>
            </a:p>
          </p:txBody>
        </p:sp>
        <p:sp>
          <p:nvSpPr>
            <p:cNvPr id="27684" name="Oval 36"/>
            <p:cNvSpPr>
              <a:spLocks noChangeArrowheads="1"/>
            </p:cNvSpPr>
            <p:nvPr/>
          </p:nvSpPr>
          <p:spPr bwMode="auto">
            <a:xfrm>
              <a:off x="1152" y="2400"/>
              <a:ext cx="76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27685" name="AutoShape 37"/>
          <p:cNvCxnSpPr>
            <a:cxnSpLocks noChangeShapeType="1"/>
            <a:stCxn id="27658" idx="3"/>
            <a:endCxn id="27681" idx="0"/>
          </p:cNvCxnSpPr>
          <p:nvPr/>
        </p:nvCxnSpPr>
        <p:spPr bwMode="auto">
          <a:xfrm flipH="1">
            <a:off x="2574926" y="4505326"/>
            <a:ext cx="346075" cy="904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87" name="AutoShape 39"/>
          <p:cNvCxnSpPr>
            <a:cxnSpLocks noChangeShapeType="1"/>
            <a:stCxn id="27684" idx="0"/>
            <a:endCxn id="27658" idx="5"/>
          </p:cNvCxnSpPr>
          <p:nvPr/>
        </p:nvCxnSpPr>
        <p:spPr bwMode="auto">
          <a:xfrm flipH="1" flipV="1">
            <a:off x="3784601" y="4505326"/>
            <a:ext cx="34925" cy="904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688" name="Group 40"/>
          <p:cNvGrpSpPr>
            <a:grpSpLocks/>
          </p:cNvGrpSpPr>
          <p:nvPr/>
        </p:nvGrpSpPr>
        <p:grpSpPr bwMode="auto">
          <a:xfrm>
            <a:off x="4876800" y="5410200"/>
            <a:ext cx="990600" cy="457200"/>
            <a:chOff x="1152" y="2400"/>
            <a:chExt cx="864" cy="288"/>
          </a:xfrm>
        </p:grpSpPr>
        <p:sp>
          <p:nvSpPr>
            <p:cNvPr id="27689" name="Text Box 41"/>
            <p:cNvSpPr txBox="1">
              <a:spLocks noChangeArrowheads="1"/>
            </p:cNvSpPr>
            <p:nvPr/>
          </p:nvSpPr>
          <p:spPr bwMode="auto">
            <a:xfrm>
              <a:off x="1248" y="2400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Bad</a:t>
              </a:r>
            </a:p>
          </p:txBody>
        </p:sp>
        <p:sp>
          <p:nvSpPr>
            <p:cNvPr id="27690" name="Oval 42"/>
            <p:cNvSpPr>
              <a:spLocks noChangeArrowheads="1"/>
            </p:cNvSpPr>
            <p:nvPr/>
          </p:nvSpPr>
          <p:spPr bwMode="auto">
            <a:xfrm>
              <a:off x="1152" y="2400"/>
              <a:ext cx="76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7694" name="Group 46"/>
          <p:cNvGrpSpPr>
            <a:grpSpLocks/>
          </p:cNvGrpSpPr>
          <p:nvPr/>
        </p:nvGrpSpPr>
        <p:grpSpPr bwMode="auto">
          <a:xfrm>
            <a:off x="5943600" y="5410200"/>
            <a:ext cx="1219200" cy="457200"/>
            <a:chOff x="1152" y="2400"/>
            <a:chExt cx="864" cy="288"/>
          </a:xfrm>
        </p:grpSpPr>
        <p:sp>
          <p:nvSpPr>
            <p:cNvPr id="27695" name="Text Box 47"/>
            <p:cNvSpPr txBox="1">
              <a:spLocks noChangeArrowheads="1"/>
            </p:cNvSpPr>
            <p:nvPr/>
          </p:nvSpPr>
          <p:spPr bwMode="auto">
            <a:xfrm>
              <a:off x="1248" y="2400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Good</a:t>
              </a:r>
            </a:p>
          </p:txBody>
        </p:sp>
        <p:sp>
          <p:nvSpPr>
            <p:cNvPr id="27696" name="Oval 48"/>
            <p:cNvSpPr>
              <a:spLocks noChangeArrowheads="1"/>
            </p:cNvSpPr>
            <p:nvPr/>
          </p:nvSpPr>
          <p:spPr bwMode="auto">
            <a:xfrm>
              <a:off x="1152" y="2400"/>
              <a:ext cx="76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7697" name="Group 49"/>
          <p:cNvGrpSpPr>
            <a:grpSpLocks/>
          </p:cNvGrpSpPr>
          <p:nvPr/>
        </p:nvGrpSpPr>
        <p:grpSpPr bwMode="auto">
          <a:xfrm>
            <a:off x="7391400" y="5334000"/>
            <a:ext cx="990600" cy="457200"/>
            <a:chOff x="1152" y="2400"/>
            <a:chExt cx="864" cy="288"/>
          </a:xfrm>
        </p:grpSpPr>
        <p:sp>
          <p:nvSpPr>
            <p:cNvPr id="27698" name="Text Box 50"/>
            <p:cNvSpPr txBox="1">
              <a:spLocks noChangeArrowheads="1"/>
            </p:cNvSpPr>
            <p:nvPr/>
          </p:nvSpPr>
          <p:spPr bwMode="auto">
            <a:xfrm>
              <a:off x="1248" y="2400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Bad</a:t>
              </a:r>
            </a:p>
          </p:txBody>
        </p:sp>
        <p:sp>
          <p:nvSpPr>
            <p:cNvPr id="27699" name="Oval 51"/>
            <p:cNvSpPr>
              <a:spLocks noChangeArrowheads="1"/>
            </p:cNvSpPr>
            <p:nvPr/>
          </p:nvSpPr>
          <p:spPr bwMode="auto">
            <a:xfrm>
              <a:off x="1152" y="2400"/>
              <a:ext cx="76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7700" name="Group 52"/>
          <p:cNvGrpSpPr>
            <a:grpSpLocks/>
          </p:cNvGrpSpPr>
          <p:nvPr/>
        </p:nvGrpSpPr>
        <p:grpSpPr bwMode="auto">
          <a:xfrm>
            <a:off x="8534400" y="5334000"/>
            <a:ext cx="1219200" cy="457200"/>
            <a:chOff x="1152" y="2400"/>
            <a:chExt cx="864" cy="288"/>
          </a:xfrm>
        </p:grpSpPr>
        <p:sp>
          <p:nvSpPr>
            <p:cNvPr id="27701" name="Text Box 53"/>
            <p:cNvSpPr txBox="1">
              <a:spLocks noChangeArrowheads="1"/>
            </p:cNvSpPr>
            <p:nvPr/>
          </p:nvSpPr>
          <p:spPr bwMode="auto">
            <a:xfrm>
              <a:off x="1248" y="2400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Good</a:t>
              </a:r>
            </a:p>
          </p:txBody>
        </p:sp>
        <p:sp>
          <p:nvSpPr>
            <p:cNvPr id="27702" name="Oval 54"/>
            <p:cNvSpPr>
              <a:spLocks noChangeArrowheads="1"/>
            </p:cNvSpPr>
            <p:nvPr/>
          </p:nvSpPr>
          <p:spPr bwMode="auto">
            <a:xfrm>
              <a:off x="1152" y="2400"/>
              <a:ext cx="76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27705" name="AutoShape 57"/>
          <p:cNvCxnSpPr>
            <a:cxnSpLocks noChangeShapeType="1"/>
            <a:stCxn id="27690" idx="0"/>
            <a:endCxn id="27665" idx="3"/>
          </p:cNvCxnSpPr>
          <p:nvPr/>
        </p:nvCxnSpPr>
        <p:spPr bwMode="auto">
          <a:xfrm flipV="1">
            <a:off x="5318126" y="4505326"/>
            <a:ext cx="41275" cy="904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06" name="AutoShape 58"/>
          <p:cNvCxnSpPr>
            <a:cxnSpLocks noChangeShapeType="1"/>
            <a:stCxn id="27696" idx="0"/>
            <a:endCxn id="27665" idx="6"/>
          </p:cNvCxnSpPr>
          <p:nvPr/>
        </p:nvCxnSpPr>
        <p:spPr bwMode="auto">
          <a:xfrm flipH="1" flipV="1">
            <a:off x="6400801" y="4343400"/>
            <a:ext cx="85725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07" name="AutoShape 59"/>
          <p:cNvCxnSpPr>
            <a:cxnSpLocks noChangeShapeType="1"/>
            <a:stCxn id="27699" idx="0"/>
            <a:endCxn id="27668" idx="4"/>
          </p:cNvCxnSpPr>
          <p:nvPr/>
        </p:nvCxnSpPr>
        <p:spPr bwMode="auto">
          <a:xfrm flipH="1" flipV="1">
            <a:off x="7696201" y="4572000"/>
            <a:ext cx="136525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08" name="AutoShape 60"/>
          <p:cNvCxnSpPr>
            <a:cxnSpLocks noChangeShapeType="1"/>
            <a:stCxn id="27702" idx="0"/>
            <a:endCxn id="27668" idx="5"/>
          </p:cNvCxnSpPr>
          <p:nvPr/>
        </p:nvCxnSpPr>
        <p:spPr bwMode="auto">
          <a:xfrm flipH="1" flipV="1">
            <a:off x="8128001" y="4505326"/>
            <a:ext cx="949325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709" name="Text Box 61"/>
          <p:cNvSpPr txBox="1">
            <a:spLocks noChangeArrowheads="1"/>
          </p:cNvSpPr>
          <p:nvPr/>
        </p:nvSpPr>
        <p:spPr bwMode="auto">
          <a:xfrm>
            <a:off x="2133600" y="4800601"/>
            <a:ext cx="685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/>
              <a:t>&lt;30K</a:t>
            </a:r>
          </a:p>
        </p:txBody>
      </p:sp>
      <p:sp>
        <p:nvSpPr>
          <p:cNvPr id="27710" name="Text Box 62"/>
          <p:cNvSpPr txBox="1">
            <a:spLocks noChangeArrowheads="1"/>
          </p:cNvSpPr>
          <p:nvPr/>
        </p:nvSpPr>
        <p:spPr bwMode="auto">
          <a:xfrm>
            <a:off x="4572000" y="4800601"/>
            <a:ext cx="685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/>
              <a:t>&lt;40K</a:t>
            </a:r>
          </a:p>
        </p:txBody>
      </p:sp>
      <p:sp>
        <p:nvSpPr>
          <p:cNvPr id="27711" name="Text Box 63"/>
          <p:cNvSpPr txBox="1">
            <a:spLocks noChangeArrowheads="1"/>
          </p:cNvSpPr>
          <p:nvPr/>
        </p:nvSpPr>
        <p:spPr bwMode="auto">
          <a:xfrm>
            <a:off x="7010400" y="4800601"/>
            <a:ext cx="685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/>
              <a:t>&lt;50K</a:t>
            </a:r>
          </a:p>
        </p:txBody>
      </p:sp>
      <p:sp>
        <p:nvSpPr>
          <p:cNvPr id="27712" name="Text Box 64"/>
          <p:cNvSpPr txBox="1">
            <a:spLocks noChangeArrowheads="1"/>
          </p:cNvSpPr>
          <p:nvPr/>
        </p:nvSpPr>
        <p:spPr bwMode="auto">
          <a:xfrm>
            <a:off x="3048000" y="4800601"/>
            <a:ext cx="685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/>
              <a:t>&gt;50K</a:t>
            </a:r>
          </a:p>
        </p:txBody>
      </p:sp>
      <p:sp>
        <p:nvSpPr>
          <p:cNvPr id="27713" name="Text Box 65"/>
          <p:cNvSpPr txBox="1">
            <a:spLocks noChangeArrowheads="1"/>
          </p:cNvSpPr>
          <p:nvPr/>
        </p:nvSpPr>
        <p:spPr bwMode="auto">
          <a:xfrm>
            <a:off x="5715000" y="4800601"/>
            <a:ext cx="685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/>
              <a:t>&gt;90K</a:t>
            </a:r>
          </a:p>
        </p:txBody>
      </p:sp>
      <p:sp>
        <p:nvSpPr>
          <p:cNvPr id="27714" name="Text Box 66"/>
          <p:cNvSpPr txBox="1">
            <a:spLocks noChangeArrowheads="1"/>
          </p:cNvSpPr>
          <p:nvPr/>
        </p:nvSpPr>
        <p:spPr bwMode="auto">
          <a:xfrm>
            <a:off x="8686800" y="4648201"/>
            <a:ext cx="8382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/>
              <a:t>&gt;100K</a:t>
            </a:r>
          </a:p>
        </p:txBody>
      </p:sp>
      <p:sp>
        <p:nvSpPr>
          <p:cNvPr id="27715" name="Text Box 67"/>
          <p:cNvSpPr txBox="1">
            <a:spLocks noChangeArrowheads="1"/>
          </p:cNvSpPr>
          <p:nvPr/>
        </p:nvSpPr>
        <p:spPr bwMode="auto">
          <a:xfrm>
            <a:off x="2743200" y="6324601"/>
            <a:ext cx="617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Predicting credit risk of a person with the jobs specified.</a:t>
            </a:r>
          </a:p>
        </p:txBody>
      </p:sp>
    </p:spTree>
    <p:extLst>
      <p:ext uri="{BB962C8B-B14F-4D97-AF65-F5344CB8AC3E}">
        <p14:creationId xmlns:p14="http://schemas.microsoft.com/office/powerpoint/2010/main" val="278588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214313"/>
            <a:ext cx="7769225" cy="11398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 marL="0" indent="0">
              <a:spcBef>
                <a:spcPts val="525"/>
              </a:spcBef>
              <a:buClrTx/>
              <a:buNone/>
            </a:pPr>
            <a:r>
              <a:rPr lang="en-GB" altLang="en-US" sz="4000" dirty="0">
                <a:solidFill>
                  <a:schemeClr val="tx2"/>
                </a:solidFill>
                <a:latin typeface="Arial Black" panose="020B0A04020102020204" pitchFamily="34" charset="0"/>
              </a:rPr>
              <a:t>Decision trees</a:t>
            </a:r>
          </a:p>
        </p:txBody>
      </p:sp>
      <p:sp>
        <p:nvSpPr>
          <p:cNvPr id="10241" name="Rectangle 1"/>
          <p:cNvSpPr>
            <a:spLocks noGrp="1" noChangeArrowheads="1"/>
          </p:cNvSpPr>
          <p:nvPr>
            <p:ph idx="1"/>
          </p:nvPr>
        </p:nvSpPr>
        <p:spPr>
          <a:xfrm>
            <a:off x="1217613" y="1652991"/>
            <a:ext cx="8074025" cy="19954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t">
            <a:normAutofit/>
          </a:bodyPr>
          <a:lstStyle/>
          <a:p>
            <a:pPr marL="342900" indent="-342900">
              <a:spcBef>
                <a:spcPts val="975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lang="en-GB" altLang="en-US" sz="2400" dirty="0">
                <a:solidFill>
                  <a:schemeClr val="tx1"/>
                </a:solidFill>
                <a:latin typeface="Tahoma" panose="020B0604030504040204" pitchFamily="34" charset="0"/>
              </a:rPr>
              <a:t>Tree where internal nodes are simple decision rules on one or more attributes and leaf nodes are predicted class labels. </a:t>
            </a:r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4648201" y="3276601"/>
            <a:ext cx="1901825" cy="377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953001" y="3276600"/>
            <a:ext cx="1382713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72000"/>
              </a:lnSpc>
              <a:spcBef>
                <a:spcPts val="400"/>
              </a:spcBef>
            </a:pPr>
            <a:r>
              <a:rPr lang="en-GB" altLang="en-US" sz="1800" dirty="0"/>
              <a:t>Salary &lt; 1 M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3124201" y="3962401"/>
            <a:ext cx="1901825" cy="377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429001" y="3962400"/>
            <a:ext cx="1477963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tabLst>
                <a:tab pos="815975" algn="l"/>
                <a:tab pos="1368425" algn="l"/>
                <a:tab pos="14478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815975" algn="l"/>
                <a:tab pos="1368425" algn="l"/>
                <a:tab pos="14478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815975" algn="l"/>
                <a:tab pos="1368425" algn="l"/>
                <a:tab pos="14478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815975" algn="l"/>
                <a:tab pos="1368425" algn="l"/>
                <a:tab pos="14478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815975" algn="l"/>
                <a:tab pos="1368425" algn="l"/>
                <a:tab pos="14478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1368425" algn="l"/>
                <a:tab pos="14478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1368425" algn="l"/>
                <a:tab pos="14478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1368425" algn="l"/>
                <a:tab pos="14478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1368425" algn="l"/>
                <a:tab pos="14478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72000"/>
              </a:lnSpc>
              <a:spcBef>
                <a:spcPts val="400"/>
              </a:spcBef>
            </a:pPr>
            <a:r>
              <a:rPr lang="en-GB" altLang="en-US" sz="1800"/>
              <a:t>Prof = teacher</a:t>
            </a:r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H="1">
            <a:off x="4114800" y="3657600"/>
            <a:ext cx="13716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H="1">
            <a:off x="3200400" y="4343400"/>
            <a:ext cx="838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0249" name="Group 9"/>
          <p:cNvGrpSpPr>
            <a:grpSpLocks/>
          </p:cNvGrpSpPr>
          <p:nvPr/>
        </p:nvGrpSpPr>
        <p:grpSpPr bwMode="auto">
          <a:xfrm>
            <a:off x="2819401" y="4610101"/>
            <a:ext cx="688975" cy="415925"/>
            <a:chOff x="816" y="2904"/>
            <a:chExt cx="434" cy="262"/>
          </a:xfrm>
        </p:grpSpPr>
        <p:sp>
          <p:nvSpPr>
            <p:cNvPr id="10250" name="AutoShape 10"/>
            <p:cNvSpPr>
              <a:spLocks noChangeArrowheads="1"/>
            </p:cNvSpPr>
            <p:nvPr/>
          </p:nvSpPr>
          <p:spPr bwMode="auto">
            <a:xfrm>
              <a:off x="826" y="2904"/>
              <a:ext cx="420" cy="262"/>
            </a:xfrm>
            <a:prstGeom prst="roundRect">
              <a:avLst>
                <a:gd name="adj" fmla="val 38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816" y="2928"/>
              <a:ext cx="43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46800" rIns="18000" bIns="46800"/>
            <a:lstStyle/>
            <a:p>
              <a:pPr>
                <a:lnSpc>
                  <a:spcPct val="72000"/>
                </a:lnSpc>
                <a:spcBef>
                  <a:spcPts val="400"/>
                </a:spcBef>
              </a:pPr>
              <a:r>
                <a:rPr lang="en-GB" altLang="en-US">
                  <a:solidFill>
                    <a:srgbClr val="FF0000"/>
                  </a:solidFill>
                </a:rPr>
                <a:t>Good</a:t>
              </a:r>
            </a:p>
          </p:txBody>
        </p:sp>
      </p:grp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6019801" y="3962401"/>
            <a:ext cx="1901825" cy="377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6324601" y="3962400"/>
            <a:ext cx="1033463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72000"/>
              </a:lnSpc>
              <a:spcBef>
                <a:spcPts val="400"/>
              </a:spcBef>
            </a:pPr>
            <a:r>
              <a:rPr lang="en-GB" altLang="en-US" sz="1800"/>
              <a:t>Age &lt; 30</a:t>
            </a:r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4267200" y="4343400"/>
            <a:ext cx="6858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5867401" y="4648200"/>
            <a:ext cx="682625" cy="471488"/>
            <a:chOff x="2736" y="2928"/>
            <a:chExt cx="430" cy="297"/>
          </a:xfrm>
        </p:grpSpPr>
        <p:sp>
          <p:nvSpPr>
            <p:cNvPr id="10256" name="AutoShape 16"/>
            <p:cNvSpPr>
              <a:spLocks noChangeArrowheads="1"/>
            </p:cNvSpPr>
            <p:nvPr/>
          </p:nvSpPr>
          <p:spPr bwMode="auto">
            <a:xfrm>
              <a:off x="2736" y="2928"/>
              <a:ext cx="382" cy="297"/>
            </a:xfrm>
            <a:prstGeom prst="roundRect">
              <a:avLst>
                <a:gd name="adj" fmla="val 33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57" name="Text Box 17"/>
            <p:cNvSpPr txBox="1">
              <a:spLocks noChangeArrowheads="1"/>
            </p:cNvSpPr>
            <p:nvPr/>
          </p:nvSpPr>
          <p:spPr bwMode="auto">
            <a:xfrm>
              <a:off x="2784" y="2928"/>
              <a:ext cx="38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46800" rIns="18000" bIns="46800"/>
            <a:lstStyle/>
            <a:p>
              <a:pPr>
                <a:lnSpc>
                  <a:spcPct val="72000"/>
                </a:lnSpc>
                <a:spcBef>
                  <a:spcPts val="400"/>
                </a:spcBef>
              </a:pPr>
              <a:r>
                <a:rPr lang="en-GB" altLang="en-US"/>
                <a:t>Bad</a:t>
              </a:r>
            </a:p>
          </p:txBody>
        </p:sp>
      </p:grpSp>
      <p:grpSp>
        <p:nvGrpSpPr>
          <p:cNvPr id="10258" name="Group 18"/>
          <p:cNvGrpSpPr>
            <a:grpSpLocks/>
          </p:cNvGrpSpPr>
          <p:nvPr/>
        </p:nvGrpSpPr>
        <p:grpSpPr bwMode="auto">
          <a:xfrm>
            <a:off x="4572001" y="4648200"/>
            <a:ext cx="682625" cy="471488"/>
            <a:chOff x="1920" y="2928"/>
            <a:chExt cx="430" cy="297"/>
          </a:xfrm>
        </p:grpSpPr>
        <p:sp>
          <p:nvSpPr>
            <p:cNvPr id="10259" name="AutoShape 19"/>
            <p:cNvSpPr>
              <a:spLocks noChangeArrowheads="1"/>
            </p:cNvSpPr>
            <p:nvPr/>
          </p:nvSpPr>
          <p:spPr bwMode="auto">
            <a:xfrm>
              <a:off x="1920" y="2928"/>
              <a:ext cx="382" cy="297"/>
            </a:xfrm>
            <a:prstGeom prst="roundRect">
              <a:avLst>
                <a:gd name="adj" fmla="val 33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1968" y="2928"/>
              <a:ext cx="38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46800" rIns="18000" bIns="46800"/>
            <a:lstStyle/>
            <a:p>
              <a:pPr>
                <a:lnSpc>
                  <a:spcPct val="72000"/>
                </a:lnSpc>
                <a:spcBef>
                  <a:spcPts val="400"/>
                </a:spcBef>
              </a:pPr>
              <a:r>
                <a:rPr lang="en-GB" altLang="en-US"/>
                <a:t>Bad</a:t>
              </a:r>
            </a:p>
          </p:txBody>
        </p:sp>
      </p:grpSp>
      <p:grpSp>
        <p:nvGrpSpPr>
          <p:cNvPr id="10261" name="Group 21"/>
          <p:cNvGrpSpPr>
            <a:grpSpLocks/>
          </p:cNvGrpSpPr>
          <p:nvPr/>
        </p:nvGrpSpPr>
        <p:grpSpPr bwMode="auto">
          <a:xfrm>
            <a:off x="7543801" y="4724401"/>
            <a:ext cx="688975" cy="415925"/>
            <a:chOff x="3792" y="2976"/>
            <a:chExt cx="434" cy="262"/>
          </a:xfrm>
        </p:grpSpPr>
        <p:sp>
          <p:nvSpPr>
            <p:cNvPr id="10262" name="AutoShape 22"/>
            <p:cNvSpPr>
              <a:spLocks noChangeArrowheads="1"/>
            </p:cNvSpPr>
            <p:nvPr/>
          </p:nvSpPr>
          <p:spPr bwMode="auto">
            <a:xfrm>
              <a:off x="3802" y="2976"/>
              <a:ext cx="420" cy="262"/>
            </a:xfrm>
            <a:prstGeom prst="roundRect">
              <a:avLst>
                <a:gd name="adj" fmla="val 38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63" name="Text Box 23"/>
            <p:cNvSpPr txBox="1">
              <a:spLocks noChangeArrowheads="1"/>
            </p:cNvSpPr>
            <p:nvPr/>
          </p:nvSpPr>
          <p:spPr bwMode="auto">
            <a:xfrm>
              <a:off x="3792" y="3000"/>
              <a:ext cx="43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46800" rIns="18000" bIns="46800"/>
            <a:lstStyle/>
            <a:p>
              <a:pPr>
                <a:lnSpc>
                  <a:spcPct val="72000"/>
                </a:lnSpc>
                <a:spcBef>
                  <a:spcPts val="400"/>
                </a:spcBef>
              </a:pPr>
              <a:r>
                <a:rPr lang="en-GB" altLang="en-US">
                  <a:solidFill>
                    <a:srgbClr val="FF0000"/>
                  </a:solidFill>
                </a:rPr>
                <a:t>Good</a:t>
              </a:r>
            </a:p>
          </p:txBody>
        </p:sp>
      </p:grpSp>
      <p:sp>
        <p:nvSpPr>
          <p:cNvPr id="10264" name="Line 24"/>
          <p:cNvSpPr>
            <a:spLocks noChangeShapeType="1"/>
          </p:cNvSpPr>
          <p:nvPr/>
        </p:nvSpPr>
        <p:spPr bwMode="auto">
          <a:xfrm flipH="1">
            <a:off x="6172200" y="4343400"/>
            <a:ext cx="6096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7162800" y="4343400"/>
            <a:ext cx="76200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5638800" y="3657600"/>
            <a:ext cx="12954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93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Decision Trees</a:t>
            </a:r>
          </a:p>
        </p:txBody>
      </p:sp>
      <p:sp>
        <p:nvSpPr>
          <p:cNvPr id="908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 i="1"/>
              <a:t>decision tree</a:t>
            </a:r>
            <a:r>
              <a:rPr lang="en-US" altLang="en-US"/>
              <a:t> T encodes d (a classifier or regression function) in form of a tree.</a:t>
            </a:r>
          </a:p>
          <a:p>
            <a:r>
              <a:rPr lang="en-US" altLang="en-US"/>
              <a:t>A node t in T without children is called a </a:t>
            </a:r>
            <a:r>
              <a:rPr lang="en-US" altLang="en-US" i="1"/>
              <a:t>leaf node</a:t>
            </a:r>
            <a:r>
              <a:rPr lang="en-US" altLang="en-US"/>
              <a:t>. Otherwise t is called an </a:t>
            </a:r>
            <a:r>
              <a:rPr lang="en-US" altLang="en-US" i="1"/>
              <a:t>internal node</a:t>
            </a:r>
            <a:r>
              <a:rPr lang="en-US" alt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DFDD-0508-4DB4-80AE-42DE760B070A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45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Internal Nodes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Each internal node has an associated </a:t>
            </a:r>
            <a:r>
              <a:rPr lang="en-US" altLang="en-US">
                <a:solidFill>
                  <a:srgbClr val="CC0000"/>
                </a:solidFill>
              </a:rPr>
              <a:t>splitting predicate.</a:t>
            </a:r>
            <a:r>
              <a:rPr lang="en-US" altLang="en-US"/>
              <a:t> Most common are binary predicates.</a:t>
            </a:r>
            <a:br>
              <a:rPr lang="en-US" altLang="en-US"/>
            </a:br>
            <a:r>
              <a:rPr lang="en-US" altLang="en-US"/>
              <a:t>Example predicates:</a:t>
            </a:r>
          </a:p>
          <a:p>
            <a:pPr lvl="1"/>
            <a:r>
              <a:rPr lang="en-US" altLang="en-US"/>
              <a:t>Age &lt;= 20</a:t>
            </a:r>
          </a:p>
          <a:p>
            <a:pPr lvl="1"/>
            <a:r>
              <a:rPr lang="en-US" altLang="en-US"/>
              <a:t>Profession in {student, teacher}</a:t>
            </a:r>
          </a:p>
          <a:p>
            <a:pPr lvl="1"/>
            <a:r>
              <a:rPr lang="en-US" altLang="en-US"/>
              <a:t>5000*Age + 3*Salary – 10000 &gt;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79A1-EC31-4C6A-AA55-EF6331A814EE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21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Leaf Nodes</a:t>
            </a:r>
          </a:p>
        </p:txBody>
      </p:sp>
      <p:sp>
        <p:nvSpPr>
          <p:cNvPr id="911363" name="Rectangle 3"/>
          <p:cNvSpPr>
            <a:spLocks noGrp="1" noChangeArrowheads="1"/>
          </p:cNvSpPr>
          <p:nvPr>
            <p:ph idx="1"/>
          </p:nvPr>
        </p:nvSpPr>
        <p:spPr>
          <a:xfrm>
            <a:off x="2484438" y="1570038"/>
            <a:ext cx="7670800" cy="4038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solidFill>
                  <a:srgbClr val="CC0000"/>
                </a:solidFill>
              </a:rPr>
              <a:t>Consider leaf node t:</a:t>
            </a:r>
          </a:p>
          <a:p>
            <a:r>
              <a:rPr lang="en-US" altLang="en-US"/>
              <a:t>Classification problem: Node t is labeled with one class label c in dom(C)</a:t>
            </a:r>
          </a:p>
          <a:p>
            <a:r>
              <a:rPr lang="en-US" altLang="en-US"/>
              <a:t>Regression problem: Two choices</a:t>
            </a:r>
          </a:p>
          <a:p>
            <a:pPr lvl="1"/>
            <a:r>
              <a:rPr lang="en-US" altLang="en-US"/>
              <a:t>Piecewise constant model:</a:t>
            </a:r>
            <a:br>
              <a:rPr lang="en-US" altLang="en-US"/>
            </a:br>
            <a:r>
              <a:rPr lang="en-US" altLang="en-US"/>
              <a:t>t is labeled with a constant y in dom(Y).</a:t>
            </a:r>
          </a:p>
          <a:p>
            <a:pPr lvl="1"/>
            <a:r>
              <a:rPr lang="en-US" altLang="en-US"/>
              <a:t>Piecewise linear model:</a:t>
            </a:r>
            <a:br>
              <a:rPr lang="en-US" altLang="en-US"/>
            </a:br>
            <a:r>
              <a:rPr lang="en-US" altLang="en-US"/>
              <a:t>t is labeled with a linear model</a:t>
            </a:r>
            <a:br>
              <a:rPr lang="en-US" altLang="en-US"/>
            </a:br>
            <a:r>
              <a:rPr lang="en-US" altLang="en-US"/>
              <a:t>		Y = y</a:t>
            </a:r>
            <a:r>
              <a:rPr lang="en-US" altLang="en-US" baseline="-25000"/>
              <a:t>t</a:t>
            </a:r>
            <a:r>
              <a:rPr lang="en-US" altLang="en-US"/>
              <a:t> + </a:t>
            </a:r>
            <a:r>
              <a:rPr lang="en-US" altLang="en-US">
                <a:cs typeface="Tahoma" panose="020B0604030504040204" pitchFamily="34" charset="0"/>
              </a:rPr>
              <a:t>Σ</a:t>
            </a:r>
            <a:r>
              <a:rPr lang="en-US" altLang="en-US"/>
              <a:t> a</a:t>
            </a:r>
            <a:r>
              <a:rPr lang="en-US" altLang="en-US" baseline="-25000"/>
              <a:t>i</a:t>
            </a:r>
            <a:r>
              <a:rPr lang="en-US" altLang="en-US"/>
              <a:t>X</a:t>
            </a:r>
            <a:r>
              <a:rPr lang="en-US" altLang="en-US" baseline="-25000"/>
              <a:t>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B775-2AD9-4A19-A7FB-A8C1BD2440B0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705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962776" y="1619250"/>
            <a:ext cx="3451225" cy="43767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>
                <a:solidFill>
                  <a:srgbClr val="CC0000"/>
                </a:solidFill>
              </a:rPr>
              <a:t>Encoded classifier:</a:t>
            </a:r>
          </a:p>
          <a:p>
            <a:pPr>
              <a:buFontTx/>
              <a:buNone/>
            </a:pPr>
            <a:r>
              <a:rPr lang="en-US" altLang="en-US" sz="2000"/>
              <a:t>If (age&lt;30 and carType=Minivan)</a:t>
            </a:r>
            <a:br>
              <a:rPr lang="en-US" altLang="en-US" sz="2000"/>
            </a:br>
            <a:r>
              <a:rPr lang="en-US" altLang="en-US" sz="2000"/>
              <a:t>Then YES</a:t>
            </a:r>
          </a:p>
          <a:p>
            <a:pPr>
              <a:buFontTx/>
              <a:buNone/>
            </a:pPr>
            <a:r>
              <a:rPr lang="en-US" altLang="en-US" sz="2000"/>
              <a:t>If (age &lt;30 and</a:t>
            </a:r>
            <a:br>
              <a:rPr lang="en-US" altLang="en-US" sz="2000"/>
            </a:br>
            <a:r>
              <a:rPr lang="en-US" altLang="en-US" sz="2000"/>
              <a:t>(carType=Sports or carType=Truck))</a:t>
            </a:r>
            <a:br>
              <a:rPr lang="en-US" altLang="en-US" sz="2000"/>
            </a:br>
            <a:r>
              <a:rPr lang="en-US" altLang="en-US" sz="2000"/>
              <a:t>Then NO</a:t>
            </a:r>
          </a:p>
          <a:p>
            <a:pPr>
              <a:buFontTx/>
              <a:buNone/>
            </a:pPr>
            <a:r>
              <a:rPr lang="en-US" altLang="en-US" sz="2000"/>
              <a:t>If (age &gt;= 30)</a:t>
            </a:r>
            <a:br>
              <a:rPr lang="en-US" altLang="en-US" sz="2000"/>
            </a:br>
            <a:r>
              <a:rPr lang="en-US" altLang="en-US" sz="2000"/>
              <a:t>Then YES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A97D-38AB-4AF1-B24F-1D7F3186B99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12388" name="Rectangle 4"/>
          <p:cNvSpPr>
            <a:spLocks noChangeArrowheads="1"/>
          </p:cNvSpPr>
          <p:nvPr/>
        </p:nvSpPr>
        <p:spPr bwMode="auto">
          <a:xfrm>
            <a:off x="1613549" y="4721848"/>
            <a:ext cx="134331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altLang="en-US" sz="2400">
                <a:solidFill>
                  <a:srgbClr val="CF0E30"/>
                </a:solidFill>
                <a:latin typeface="Book Antiqua" panose="02040602050305030304" pitchFamily="18" charset="0"/>
              </a:rPr>
              <a:t>Minivan</a:t>
            </a:r>
          </a:p>
        </p:txBody>
      </p:sp>
      <p:sp>
        <p:nvSpPr>
          <p:cNvPr id="912389" name="Oval 5"/>
          <p:cNvSpPr>
            <a:spLocks noChangeArrowheads="1"/>
          </p:cNvSpPr>
          <p:nvPr/>
        </p:nvSpPr>
        <p:spPr bwMode="auto">
          <a:xfrm>
            <a:off x="3962400" y="2667000"/>
            <a:ext cx="1371600" cy="6858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12390" name="Rectangle 6"/>
          <p:cNvSpPr>
            <a:spLocks noChangeArrowheads="1"/>
          </p:cNvSpPr>
          <p:nvPr/>
        </p:nvSpPr>
        <p:spPr bwMode="auto">
          <a:xfrm>
            <a:off x="4267201" y="2743201"/>
            <a:ext cx="74379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>
                <a:solidFill>
                  <a:srgbClr val="CF0E30"/>
                </a:solidFill>
                <a:latin typeface="Book Antiqua" panose="02040602050305030304" pitchFamily="18" charset="0"/>
              </a:rPr>
              <a:t>Age</a:t>
            </a:r>
          </a:p>
        </p:txBody>
      </p:sp>
      <p:sp>
        <p:nvSpPr>
          <p:cNvPr id="912391" name="Oval 7"/>
          <p:cNvSpPr>
            <a:spLocks noChangeArrowheads="1"/>
          </p:cNvSpPr>
          <p:nvPr/>
        </p:nvSpPr>
        <p:spPr bwMode="auto">
          <a:xfrm>
            <a:off x="2667000" y="3962400"/>
            <a:ext cx="1371600" cy="6858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12392" name="Rectangle 8"/>
          <p:cNvSpPr>
            <a:spLocks noChangeArrowheads="1"/>
          </p:cNvSpPr>
          <p:nvPr/>
        </p:nvSpPr>
        <p:spPr bwMode="auto">
          <a:xfrm>
            <a:off x="2667001" y="4038601"/>
            <a:ext cx="144911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>
                <a:solidFill>
                  <a:srgbClr val="CF0E30"/>
                </a:solidFill>
                <a:latin typeface="Book Antiqua" panose="02040602050305030304" pitchFamily="18" charset="0"/>
              </a:rPr>
              <a:t>Car Type</a:t>
            </a:r>
          </a:p>
        </p:txBody>
      </p:sp>
      <p:sp>
        <p:nvSpPr>
          <p:cNvPr id="912393" name="Rectangle 9"/>
          <p:cNvSpPr>
            <a:spLocks noChangeArrowheads="1"/>
          </p:cNvSpPr>
          <p:nvPr/>
        </p:nvSpPr>
        <p:spPr bwMode="auto">
          <a:xfrm>
            <a:off x="5334000" y="3962400"/>
            <a:ext cx="1295400" cy="6858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12394" name="Rectangle 10"/>
          <p:cNvSpPr>
            <a:spLocks noChangeArrowheads="1"/>
          </p:cNvSpPr>
          <p:nvPr/>
        </p:nvSpPr>
        <p:spPr bwMode="auto">
          <a:xfrm>
            <a:off x="1752600" y="5334000"/>
            <a:ext cx="1295400" cy="6858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12395" name="Rectangle 11"/>
          <p:cNvSpPr>
            <a:spLocks noChangeArrowheads="1"/>
          </p:cNvSpPr>
          <p:nvPr/>
        </p:nvSpPr>
        <p:spPr bwMode="auto">
          <a:xfrm>
            <a:off x="3962400" y="5334000"/>
            <a:ext cx="1295400" cy="6858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12396" name="Rectangle 12"/>
          <p:cNvSpPr>
            <a:spLocks noChangeArrowheads="1"/>
          </p:cNvSpPr>
          <p:nvPr/>
        </p:nvSpPr>
        <p:spPr bwMode="auto">
          <a:xfrm>
            <a:off x="2015720" y="5483848"/>
            <a:ext cx="74058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altLang="en-US" sz="2400">
                <a:solidFill>
                  <a:srgbClr val="080808"/>
                </a:solidFill>
                <a:latin typeface="Book Antiqua" panose="02040602050305030304" pitchFamily="18" charset="0"/>
              </a:rPr>
              <a:t>YES</a:t>
            </a:r>
          </a:p>
        </p:txBody>
      </p:sp>
      <p:sp>
        <p:nvSpPr>
          <p:cNvPr id="912397" name="Rectangle 13"/>
          <p:cNvSpPr>
            <a:spLocks noChangeArrowheads="1"/>
          </p:cNvSpPr>
          <p:nvPr/>
        </p:nvSpPr>
        <p:spPr bwMode="auto">
          <a:xfrm>
            <a:off x="4205154" y="5407648"/>
            <a:ext cx="68448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altLang="en-US" sz="2400">
                <a:solidFill>
                  <a:srgbClr val="080808"/>
                </a:solidFill>
                <a:latin typeface="Book Antiqua" panose="02040602050305030304" pitchFamily="18" charset="0"/>
              </a:rPr>
              <a:t>NO</a:t>
            </a:r>
          </a:p>
        </p:txBody>
      </p:sp>
      <p:sp>
        <p:nvSpPr>
          <p:cNvPr id="912398" name="Rectangle 14"/>
          <p:cNvSpPr>
            <a:spLocks noChangeArrowheads="1"/>
          </p:cNvSpPr>
          <p:nvPr/>
        </p:nvSpPr>
        <p:spPr bwMode="auto">
          <a:xfrm>
            <a:off x="5597120" y="4036048"/>
            <a:ext cx="74058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altLang="en-US" sz="2400">
                <a:solidFill>
                  <a:srgbClr val="080808"/>
                </a:solidFill>
                <a:latin typeface="Book Antiqua" panose="02040602050305030304" pitchFamily="18" charset="0"/>
              </a:rPr>
              <a:t>YES</a:t>
            </a:r>
          </a:p>
        </p:txBody>
      </p:sp>
      <p:sp>
        <p:nvSpPr>
          <p:cNvPr id="912399" name="Line 15"/>
          <p:cNvSpPr>
            <a:spLocks noChangeShapeType="1"/>
          </p:cNvSpPr>
          <p:nvPr/>
        </p:nvSpPr>
        <p:spPr bwMode="auto">
          <a:xfrm flipH="1">
            <a:off x="2063750" y="4654550"/>
            <a:ext cx="1289050" cy="679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2400" name="Line 16"/>
          <p:cNvSpPr>
            <a:spLocks noChangeShapeType="1"/>
          </p:cNvSpPr>
          <p:nvPr/>
        </p:nvSpPr>
        <p:spPr bwMode="auto">
          <a:xfrm>
            <a:off x="3359150" y="4654550"/>
            <a:ext cx="1212850" cy="679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2401" name="Line 17"/>
          <p:cNvSpPr>
            <a:spLocks noChangeShapeType="1"/>
          </p:cNvSpPr>
          <p:nvPr/>
        </p:nvSpPr>
        <p:spPr bwMode="auto">
          <a:xfrm flipH="1">
            <a:off x="3587750" y="3359150"/>
            <a:ext cx="1060450" cy="603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2402" name="Line 18"/>
          <p:cNvSpPr>
            <a:spLocks noChangeShapeType="1"/>
          </p:cNvSpPr>
          <p:nvPr/>
        </p:nvSpPr>
        <p:spPr bwMode="auto">
          <a:xfrm>
            <a:off x="4654550" y="3359150"/>
            <a:ext cx="1289050" cy="603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2403" name="Rectangle 19"/>
          <p:cNvSpPr>
            <a:spLocks noChangeArrowheads="1"/>
          </p:cNvSpPr>
          <p:nvPr/>
        </p:nvSpPr>
        <p:spPr bwMode="auto">
          <a:xfrm>
            <a:off x="3343165" y="3274048"/>
            <a:ext cx="6796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altLang="en-US" sz="2400">
                <a:solidFill>
                  <a:srgbClr val="CF0E30"/>
                </a:solidFill>
                <a:latin typeface="Book Antiqua" panose="02040602050305030304" pitchFamily="18" charset="0"/>
              </a:rPr>
              <a:t>&lt;30</a:t>
            </a:r>
          </a:p>
        </p:txBody>
      </p:sp>
      <p:sp>
        <p:nvSpPr>
          <p:cNvPr id="912404" name="Rectangle 20"/>
          <p:cNvSpPr>
            <a:spLocks noChangeArrowheads="1"/>
          </p:cNvSpPr>
          <p:nvPr/>
        </p:nvSpPr>
        <p:spPr bwMode="auto">
          <a:xfrm>
            <a:off x="5317908" y="3274048"/>
            <a:ext cx="86562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altLang="en-US" sz="2400">
                <a:solidFill>
                  <a:srgbClr val="CF0E30"/>
                </a:solidFill>
                <a:latin typeface="Book Antiqua" panose="02040602050305030304" pitchFamily="18" charset="0"/>
              </a:rPr>
              <a:t>&gt;=30</a:t>
            </a:r>
          </a:p>
        </p:txBody>
      </p:sp>
      <p:sp>
        <p:nvSpPr>
          <p:cNvPr id="912405" name="Rectangle 21"/>
          <p:cNvSpPr>
            <a:spLocks noChangeArrowheads="1"/>
          </p:cNvSpPr>
          <p:nvPr/>
        </p:nvSpPr>
        <p:spPr bwMode="auto">
          <a:xfrm>
            <a:off x="3364504" y="4721848"/>
            <a:ext cx="201176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altLang="en-US" sz="2400">
                <a:solidFill>
                  <a:srgbClr val="CF0E30"/>
                </a:solidFill>
                <a:latin typeface="Book Antiqua" panose="02040602050305030304" pitchFamily="18" charset="0"/>
              </a:rPr>
              <a:t>Sports, Truck</a:t>
            </a:r>
          </a:p>
        </p:txBody>
      </p:sp>
    </p:spTree>
    <p:extLst>
      <p:ext uri="{BB962C8B-B14F-4D97-AF65-F5344CB8AC3E}">
        <p14:creationId xmlns:p14="http://schemas.microsoft.com/office/powerpoint/2010/main" val="4023976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Decision Tree Model?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Relatively fast compared to other classification models</a:t>
            </a:r>
          </a:p>
          <a:p>
            <a:r>
              <a:rPr lang="en-US" altLang="en-US"/>
              <a:t>Obtain similar and sometimes better accuracy compared to other models</a:t>
            </a:r>
          </a:p>
          <a:p>
            <a:r>
              <a:rPr lang="en-US" altLang="en-US"/>
              <a:t>Simple and easy to understand</a:t>
            </a:r>
          </a:p>
          <a:p>
            <a:r>
              <a:rPr lang="en-US" altLang="en-US"/>
              <a:t>Can be converted into simple and easy to understand classification rules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60A4-74F0-4969-AFD2-A7D8AA6F3C8D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8264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492519" y="296864"/>
            <a:ext cx="7769225" cy="11398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525"/>
              </a:spcBef>
            </a:pPr>
            <a:r>
              <a:rPr lang="en-GB" altLang="en-US"/>
              <a:t>Pros and Cons of decision trees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853449" y="1927225"/>
            <a:ext cx="4492625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tabLst>
                <a:tab pos="815975" algn="l"/>
                <a:tab pos="1633538" algn="l"/>
                <a:tab pos="2449513" algn="l"/>
                <a:tab pos="3265488" algn="l"/>
                <a:tab pos="4081463" algn="l"/>
                <a:tab pos="4103688" algn="l"/>
                <a:tab pos="4319588" algn="l"/>
                <a:tab pos="4343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815975" algn="l"/>
                <a:tab pos="1633538" algn="l"/>
                <a:tab pos="2449513" algn="l"/>
                <a:tab pos="3265488" algn="l"/>
                <a:tab pos="4081463" algn="l"/>
                <a:tab pos="4103688" algn="l"/>
                <a:tab pos="4319588" algn="l"/>
                <a:tab pos="4343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815975" algn="l"/>
                <a:tab pos="1633538" algn="l"/>
                <a:tab pos="2449513" algn="l"/>
                <a:tab pos="3265488" algn="l"/>
                <a:tab pos="4081463" algn="l"/>
                <a:tab pos="4103688" algn="l"/>
                <a:tab pos="4319588" algn="l"/>
                <a:tab pos="4343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815975" algn="l"/>
                <a:tab pos="1633538" algn="l"/>
                <a:tab pos="2449513" algn="l"/>
                <a:tab pos="3265488" algn="l"/>
                <a:tab pos="4081463" algn="l"/>
                <a:tab pos="4103688" algn="l"/>
                <a:tab pos="4319588" algn="l"/>
                <a:tab pos="4343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815975" algn="l"/>
                <a:tab pos="1633538" algn="l"/>
                <a:tab pos="2449513" algn="l"/>
                <a:tab pos="3265488" algn="l"/>
                <a:tab pos="4081463" algn="l"/>
                <a:tab pos="4103688" algn="l"/>
                <a:tab pos="4319588" algn="l"/>
                <a:tab pos="4343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1633538" algn="l"/>
                <a:tab pos="2449513" algn="l"/>
                <a:tab pos="3265488" algn="l"/>
                <a:tab pos="4081463" algn="l"/>
                <a:tab pos="4103688" algn="l"/>
                <a:tab pos="4319588" algn="l"/>
                <a:tab pos="4343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1633538" algn="l"/>
                <a:tab pos="2449513" algn="l"/>
                <a:tab pos="3265488" algn="l"/>
                <a:tab pos="4081463" algn="l"/>
                <a:tab pos="4103688" algn="l"/>
                <a:tab pos="4319588" algn="l"/>
                <a:tab pos="4343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1633538" algn="l"/>
                <a:tab pos="2449513" algn="l"/>
                <a:tab pos="3265488" algn="l"/>
                <a:tab pos="4081463" algn="l"/>
                <a:tab pos="4103688" algn="l"/>
                <a:tab pos="4319588" algn="l"/>
                <a:tab pos="4343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1633538" algn="l"/>
                <a:tab pos="2449513" algn="l"/>
                <a:tab pos="3265488" algn="l"/>
                <a:tab pos="4081463" algn="l"/>
                <a:tab pos="4103688" algn="l"/>
                <a:tab pos="4319588" algn="l"/>
                <a:tab pos="4343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ts val="500"/>
              </a:spcBef>
              <a:buClr>
                <a:srgbClr val="000000"/>
              </a:buClr>
              <a:buFont typeface="times" panose="02020603050405020304" pitchFamily="18" charset="0"/>
              <a:buChar char="·"/>
            </a:pPr>
            <a:r>
              <a:rPr lang="en-GB" altLang="en-US" dirty="0"/>
              <a:t> </a:t>
            </a:r>
            <a:r>
              <a:rPr lang="en-GB" altLang="en-US" b="1" dirty="0">
                <a:latin typeface="Tahoma" panose="020B0604030504040204" pitchFamily="34" charset="0"/>
              </a:rPr>
              <a:t>Cons</a:t>
            </a:r>
          </a:p>
          <a:p>
            <a:pPr>
              <a:spcBef>
                <a:spcPts val="500"/>
              </a:spcBef>
              <a:buClr>
                <a:srgbClr val="000000"/>
              </a:buClr>
              <a:buFont typeface="times" panose="02020603050405020304" pitchFamily="18" charset="0"/>
              <a:buChar char="­"/>
            </a:pPr>
            <a:r>
              <a:rPr lang="en-GB" altLang="en-US" dirty="0">
                <a:latin typeface="Tahoma" panose="020B0604030504040204" pitchFamily="34" charset="0"/>
              </a:rPr>
              <a:t> Cannot handle complicated</a:t>
            </a:r>
            <a:br>
              <a:rPr lang="en-GB" altLang="en-US" dirty="0">
                <a:latin typeface="Tahoma" panose="020B0604030504040204" pitchFamily="34" charset="0"/>
              </a:rPr>
            </a:br>
            <a:r>
              <a:rPr lang="en-GB" altLang="en-US" dirty="0">
                <a:latin typeface="Tahoma" panose="020B0604030504040204" pitchFamily="34" charset="0"/>
              </a:rPr>
              <a:t>   relationship between features</a:t>
            </a:r>
          </a:p>
          <a:p>
            <a:pPr>
              <a:spcBef>
                <a:spcPts val="500"/>
              </a:spcBef>
              <a:buClr>
                <a:srgbClr val="000000"/>
              </a:buClr>
              <a:buFont typeface="times" panose="02020603050405020304" pitchFamily="18" charset="0"/>
              <a:buChar char="­"/>
            </a:pPr>
            <a:r>
              <a:rPr lang="en-GB" altLang="en-US" dirty="0">
                <a:latin typeface="Tahoma" panose="020B0604030504040204" pitchFamily="34" charset="0"/>
              </a:rPr>
              <a:t> simple decision boundaries</a:t>
            </a:r>
          </a:p>
          <a:p>
            <a:pPr>
              <a:spcBef>
                <a:spcPts val="500"/>
              </a:spcBef>
              <a:buClr>
                <a:srgbClr val="000000"/>
              </a:buClr>
              <a:buFont typeface="times" panose="02020603050405020304" pitchFamily="18" charset="0"/>
              <a:buChar char="­"/>
            </a:pPr>
            <a:r>
              <a:rPr lang="en-GB" altLang="en-US" dirty="0">
                <a:latin typeface="Tahoma" panose="020B0604030504040204" pitchFamily="34" charset="0"/>
              </a:rPr>
              <a:t> problems with lots of missing</a:t>
            </a:r>
            <a:br>
              <a:rPr lang="en-GB" altLang="en-US" dirty="0">
                <a:latin typeface="Tahoma" panose="020B0604030504040204" pitchFamily="34" charset="0"/>
              </a:rPr>
            </a:br>
            <a:r>
              <a:rPr lang="en-GB" altLang="en-US" dirty="0">
                <a:latin typeface="Tahoma" panose="020B0604030504040204" pitchFamily="34" charset="0"/>
              </a:rPr>
              <a:t>   data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492519" y="1927225"/>
            <a:ext cx="3578225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tabLst>
                <a:tab pos="815975" algn="l"/>
                <a:tab pos="1633538" algn="l"/>
                <a:tab pos="2449513" algn="l"/>
                <a:tab pos="3265488" algn="l"/>
                <a:tab pos="34559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815975" algn="l"/>
                <a:tab pos="1633538" algn="l"/>
                <a:tab pos="2449513" algn="l"/>
                <a:tab pos="3265488" algn="l"/>
                <a:tab pos="34559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815975" algn="l"/>
                <a:tab pos="1633538" algn="l"/>
                <a:tab pos="2449513" algn="l"/>
                <a:tab pos="3265488" algn="l"/>
                <a:tab pos="34559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815975" algn="l"/>
                <a:tab pos="1633538" algn="l"/>
                <a:tab pos="2449513" algn="l"/>
                <a:tab pos="3265488" algn="l"/>
                <a:tab pos="34559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815975" algn="l"/>
                <a:tab pos="1633538" algn="l"/>
                <a:tab pos="2449513" algn="l"/>
                <a:tab pos="3265488" algn="l"/>
                <a:tab pos="34559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1633538" algn="l"/>
                <a:tab pos="2449513" algn="l"/>
                <a:tab pos="3265488" algn="l"/>
                <a:tab pos="34559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1633538" algn="l"/>
                <a:tab pos="2449513" algn="l"/>
                <a:tab pos="3265488" algn="l"/>
                <a:tab pos="34559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1633538" algn="l"/>
                <a:tab pos="2449513" algn="l"/>
                <a:tab pos="3265488" algn="l"/>
                <a:tab pos="34559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1633538" algn="l"/>
                <a:tab pos="2449513" algn="l"/>
                <a:tab pos="3265488" algn="l"/>
                <a:tab pos="34559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ts val="500"/>
              </a:spcBef>
              <a:buClr>
                <a:srgbClr val="000000"/>
              </a:buClr>
              <a:buFont typeface="times" panose="02020603050405020304" pitchFamily="18" charset="0"/>
              <a:buChar char="·"/>
            </a:pPr>
            <a:r>
              <a:rPr lang="en-GB" altLang="en-US" dirty="0"/>
              <a:t> </a:t>
            </a:r>
            <a:r>
              <a:rPr lang="en-GB" altLang="en-US" b="1" dirty="0">
                <a:latin typeface="Tahoma" panose="020B0604030504040204" pitchFamily="34" charset="0"/>
              </a:rPr>
              <a:t>Pros</a:t>
            </a:r>
            <a:endParaRPr lang="en-GB" altLang="en-US" dirty="0">
              <a:latin typeface="Tahoma" panose="020B0604030504040204" pitchFamily="34" charset="0"/>
            </a:endParaRPr>
          </a:p>
          <a:p>
            <a:pPr>
              <a:spcBef>
                <a:spcPts val="500"/>
              </a:spcBef>
              <a:buClr>
                <a:srgbClr val="000000"/>
              </a:buClr>
              <a:buFont typeface="times" panose="02020603050405020304" pitchFamily="18" charset="0"/>
              <a:buChar char="+"/>
            </a:pPr>
            <a:r>
              <a:rPr lang="en-GB" altLang="en-US" dirty="0">
                <a:latin typeface="Tahoma" panose="020B0604030504040204" pitchFamily="34" charset="0"/>
              </a:rPr>
              <a:t> Reasonable training</a:t>
            </a:r>
            <a:br>
              <a:rPr lang="en-GB" altLang="en-US" dirty="0">
                <a:latin typeface="Tahoma" panose="020B0604030504040204" pitchFamily="34" charset="0"/>
              </a:rPr>
            </a:br>
            <a:r>
              <a:rPr lang="en-GB" altLang="en-US" dirty="0">
                <a:latin typeface="Tahoma" panose="020B0604030504040204" pitchFamily="34" charset="0"/>
              </a:rPr>
              <a:t>   time</a:t>
            </a:r>
          </a:p>
          <a:p>
            <a:pPr>
              <a:spcBef>
                <a:spcPts val="500"/>
              </a:spcBef>
              <a:buClr>
                <a:srgbClr val="000000"/>
              </a:buClr>
              <a:buFont typeface="times" panose="02020603050405020304" pitchFamily="18" charset="0"/>
              <a:buChar char="+"/>
            </a:pPr>
            <a:r>
              <a:rPr lang="en-GB" altLang="en-US" dirty="0">
                <a:latin typeface="Tahoma" panose="020B0604030504040204" pitchFamily="34" charset="0"/>
              </a:rPr>
              <a:t> Fast application</a:t>
            </a:r>
          </a:p>
          <a:p>
            <a:pPr>
              <a:spcBef>
                <a:spcPts val="500"/>
              </a:spcBef>
              <a:buClr>
                <a:srgbClr val="000000"/>
              </a:buClr>
              <a:buFont typeface="times" panose="02020603050405020304" pitchFamily="18" charset="0"/>
              <a:buChar char="+"/>
            </a:pPr>
            <a:r>
              <a:rPr lang="en-GB" altLang="en-US" dirty="0">
                <a:latin typeface="Tahoma" panose="020B0604030504040204" pitchFamily="34" charset="0"/>
              </a:rPr>
              <a:t> Easy to interpret</a:t>
            </a:r>
          </a:p>
          <a:p>
            <a:pPr>
              <a:spcBef>
                <a:spcPts val="500"/>
              </a:spcBef>
              <a:buClr>
                <a:srgbClr val="000000"/>
              </a:buClr>
              <a:buFont typeface="times" panose="02020603050405020304" pitchFamily="18" charset="0"/>
              <a:buChar char="+"/>
            </a:pPr>
            <a:r>
              <a:rPr lang="en-GB" altLang="en-US" dirty="0">
                <a:latin typeface="Tahoma" panose="020B0604030504040204" pitchFamily="34" charset="0"/>
              </a:rPr>
              <a:t> Easy to implement</a:t>
            </a:r>
          </a:p>
          <a:p>
            <a:pPr>
              <a:spcBef>
                <a:spcPts val="500"/>
              </a:spcBef>
              <a:buClr>
                <a:srgbClr val="000000"/>
              </a:buClr>
              <a:buFont typeface="times" panose="02020603050405020304" pitchFamily="18" charset="0"/>
              <a:buChar char="+"/>
            </a:pPr>
            <a:r>
              <a:rPr lang="en-GB" altLang="en-US" dirty="0">
                <a:latin typeface="Tahoma" panose="020B0604030504040204" pitchFamily="34" charset="0"/>
              </a:rPr>
              <a:t> Can handle large</a:t>
            </a:r>
            <a:br>
              <a:rPr lang="en-GB" altLang="en-US" dirty="0">
                <a:latin typeface="Tahoma" panose="020B0604030504040204" pitchFamily="34" charset="0"/>
              </a:rPr>
            </a:br>
            <a:r>
              <a:rPr lang="en-GB" altLang="en-US" dirty="0">
                <a:latin typeface="Tahoma" panose="020B0604030504040204" pitchFamily="34" charset="0"/>
              </a:rPr>
              <a:t>  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2178097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84917" y="247186"/>
            <a:ext cx="6352478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Consumer Profiling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8215" y="2690336"/>
            <a:ext cx="68691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0000"/>
                </a:solidFill>
                <a:latin typeface="Fira Sans"/>
              </a:rPr>
              <a:t>Businesses need to effectively leverage available data to improve customer acquisition and retention. We will explore how analytics tools such as </a:t>
            </a:r>
            <a:r>
              <a:rPr lang="en-IN" sz="2800" b="1" dirty="0">
                <a:solidFill>
                  <a:srgbClr val="000000"/>
                </a:solidFill>
                <a:latin typeface="Fira Sans"/>
              </a:rPr>
              <a:t>decision trees</a:t>
            </a:r>
            <a:r>
              <a:rPr lang="en-IN" sz="2800" dirty="0">
                <a:solidFill>
                  <a:srgbClr val="000000"/>
                </a:solidFill>
                <a:latin typeface="Fira Sans"/>
              </a:rPr>
              <a:t> can help with </a:t>
            </a:r>
            <a:r>
              <a:rPr lang="en-IN" sz="2800" b="1" dirty="0">
                <a:solidFill>
                  <a:srgbClr val="000000"/>
                </a:solidFill>
                <a:latin typeface="Fira Sans"/>
              </a:rPr>
              <a:t>customer acquisition</a:t>
            </a:r>
            <a:r>
              <a:rPr lang="en-IN" sz="2800" dirty="0">
                <a:solidFill>
                  <a:srgbClr val="000000"/>
                </a:solidFill>
                <a:latin typeface="Fira Sans"/>
              </a:rPr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22054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364273"/>
            <a:ext cx="4036742" cy="1320800"/>
          </a:xfrm>
        </p:spPr>
        <p:txBody>
          <a:bodyPr>
            <a:normAutofit/>
          </a:bodyPr>
          <a:lstStyle/>
          <a:p>
            <a:r>
              <a:rPr lang="en-IN" sz="5400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 manufacturer of home improvement equipment wants to identify which existing customers are best candidates for a new product they are developing. A decision tree such as the one shown below</a:t>
            </a:r>
          </a:p>
        </p:txBody>
      </p:sp>
    </p:spTree>
    <p:extLst>
      <p:ext uri="{BB962C8B-B14F-4D97-AF65-F5344CB8AC3E}">
        <p14:creationId xmlns:p14="http://schemas.microsoft.com/office/powerpoint/2010/main" val="385720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1"/>
          <p:cNvSpPr>
            <a:spLocks/>
          </p:cNvSpPr>
          <p:nvPr/>
        </p:nvSpPr>
        <p:spPr bwMode="auto">
          <a:xfrm>
            <a:off x="9739312" y="1435662"/>
            <a:ext cx="169918" cy="36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39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75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1. What is Data Mining</a:t>
            </a:r>
          </a:p>
        </p:txBody>
      </p:sp>
      <p:sp>
        <p:nvSpPr>
          <p:cNvPr id="175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7016" indent="21208" algn="just">
              <a:buNone/>
            </a:pPr>
            <a:r>
              <a:rPr lang="en-US" altLang="en-US"/>
              <a:t>Data mining is the process of discovering interesting patterns (or knowledge) from large amounts of data. </a:t>
            </a:r>
          </a:p>
          <a:p>
            <a:pPr marL="77016" indent="21208" algn="just">
              <a:buNone/>
            </a:pPr>
            <a:r>
              <a:rPr lang="en-US" altLang="en-US"/>
              <a:t>The data sources can include databases, data warehouses, the Web, other information repositories, or data that are streamed into the system dynamically.</a:t>
            </a:r>
          </a:p>
        </p:txBody>
      </p:sp>
    </p:spTree>
    <p:extLst>
      <p:ext uri="{BB962C8B-B14F-4D97-AF65-F5344CB8AC3E}">
        <p14:creationId xmlns:p14="http://schemas.microsoft.com/office/powerpoint/2010/main" val="4023585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ustomer profiling acquisition decision tre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85" y="183945"/>
            <a:ext cx="9567747" cy="668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367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000"/>
              <a:t>Group Data into Clusters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Similar data is grouped in the same cluster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Dissimilar data is grouped in the same cluster</a:t>
            </a:r>
          </a:p>
          <a:p>
            <a:pPr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000"/>
              <a:t>How is this achieved ?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K-Nearest Neighbor 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A classification method that classifies a point by calculating the distances between the point and points in the training data set. Then it assigns the point to the class that is most common among its k-nearest neighbors (where k is an integer).(2)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 lvl="1">
              <a:lnSpc>
                <a:spcPct val="80000"/>
              </a:lnSpc>
            </a:pPr>
            <a:r>
              <a:rPr lang="en-US" altLang="en-US" sz="2000"/>
              <a:t>Hierarchical</a:t>
            </a:r>
          </a:p>
          <a:p>
            <a:pPr lvl="2">
              <a:lnSpc>
                <a:spcPct val="80000"/>
              </a:lnSpc>
            </a:pPr>
            <a:r>
              <a:rPr lang="en-US" altLang="en-US" sz="1800"/>
              <a:t>Group data into t-trees</a:t>
            </a:r>
          </a:p>
        </p:txBody>
      </p:sp>
    </p:spTree>
    <p:extLst>
      <p:ext uri="{BB962C8B-B14F-4D97-AF65-F5344CB8AC3E}">
        <p14:creationId xmlns:p14="http://schemas.microsoft.com/office/powerpoint/2010/main" val="2852946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200"/>
              <a:t>“Regression deals with the prediction of a value, rather than a class.” (1, P747)</a:t>
            </a:r>
          </a:p>
          <a:p>
            <a:r>
              <a:rPr lang="en-US" altLang="en-US" sz="2200"/>
              <a:t>Example: Find out if there is a relationship between smoking patients and cancer related illness.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200"/>
          </a:p>
          <a:p>
            <a:r>
              <a:rPr lang="en-US" altLang="en-US" sz="2200"/>
              <a:t>Given values: X1, X2... Xn</a:t>
            </a:r>
          </a:p>
          <a:p>
            <a:r>
              <a:rPr lang="en-US" altLang="en-US" sz="2200"/>
              <a:t>Objective predict variable Y</a:t>
            </a:r>
          </a:p>
          <a:p>
            <a:r>
              <a:rPr lang="en-US" altLang="en-US" sz="2200"/>
              <a:t>One way is to predict coefficients a0, a1, a2 </a:t>
            </a:r>
          </a:p>
          <a:p>
            <a:pPr lvl="1"/>
            <a:r>
              <a:rPr lang="en-US" altLang="en-US" sz="2000"/>
              <a:t>Y = a0 + a1X1 + a2X2 + … anXn</a:t>
            </a:r>
          </a:p>
          <a:p>
            <a:pPr lvl="1"/>
            <a:r>
              <a:rPr lang="en-US" altLang="en-US" sz="2000"/>
              <a:t>Linear Regression</a:t>
            </a:r>
          </a:p>
          <a:p>
            <a:pPr lvl="1"/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650134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0"/>
              <a:t>“An association algorithm creates rules that describe how often events have occurred together.” (2)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200"/>
          </a:p>
          <a:p>
            <a:r>
              <a:rPr lang="en-US" altLang="en-US" sz="2200"/>
              <a:t>Example: When a</a:t>
            </a:r>
            <a:r>
              <a:rPr lang="en-US" altLang="en-US" sz="2400"/>
              <a:t> customer buys a hammer, then 90% of the time they will buy nails.</a:t>
            </a:r>
            <a:endParaRPr lang="en-US" altLang="en-US" sz="2400">
              <a:sym typeface="Wingdings" panose="05000000000000000000" pitchFamily="2" charset="2"/>
            </a:endParaRPr>
          </a:p>
          <a:p>
            <a:endParaRPr lang="en-US" altLang="en-US" sz="2400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136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 of Data Mining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000"/>
              <a:t>Provides new knowledge from existing data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Public databases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Government sources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Company Databases</a:t>
            </a:r>
          </a:p>
          <a:p>
            <a:pPr lvl="1">
              <a:lnSpc>
                <a:spcPct val="80000"/>
              </a:lnSpc>
            </a:pPr>
            <a:endParaRPr lang="en-US" altLang="en-US" sz="1800"/>
          </a:p>
          <a:p>
            <a:pPr>
              <a:lnSpc>
                <a:spcPct val="80000"/>
              </a:lnSpc>
            </a:pPr>
            <a:r>
              <a:rPr lang="en-US" altLang="en-US" sz="2000"/>
              <a:t>Old data can be used to develop new knowledge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000"/>
              <a:t>New knowledge can be used to improve services or products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000"/>
              <a:t>Improvements lead to: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Bigger profits 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More efficient service</a:t>
            </a:r>
          </a:p>
        </p:txBody>
      </p:sp>
    </p:spTree>
    <p:extLst>
      <p:ext uri="{BB962C8B-B14F-4D97-AF65-F5344CB8AC3E}">
        <p14:creationId xmlns:p14="http://schemas.microsoft.com/office/powerpoint/2010/main" val="3446899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287628"/>
            <a:ext cx="8596668" cy="1320800"/>
          </a:xfrm>
        </p:spPr>
        <p:txBody>
          <a:bodyPr/>
          <a:lstStyle/>
          <a:p>
            <a:br>
              <a:rPr lang="en-US" altLang="en-US" dirty="0"/>
            </a:br>
            <a:r>
              <a:rPr lang="en-US" altLang="en-US" dirty="0"/>
              <a:t>Uses of Data Mining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1993163"/>
            <a:ext cx="8596668" cy="38807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200" dirty="0"/>
              <a:t>Sales/ Marketing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Diversify target market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Identify clients needs to increase response rates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Risk Assessment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Identify Customers that pose high credit risk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Fraud Detection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Identify people misusing the system. E.g. People who have two Social Security Numbers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Customer Care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Identify customers likely to change providers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Identify customer needs</a:t>
            </a:r>
          </a:p>
        </p:txBody>
      </p:sp>
    </p:spTree>
    <p:extLst>
      <p:ext uri="{BB962C8B-B14F-4D97-AF65-F5344CB8AC3E}">
        <p14:creationId xmlns:p14="http://schemas.microsoft.com/office/powerpoint/2010/main" val="1070733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Relationship with other fields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1890332"/>
            <a:ext cx="8153400" cy="4724400"/>
          </a:xfrm>
        </p:spPr>
        <p:txBody>
          <a:bodyPr/>
          <a:lstStyle/>
          <a:p>
            <a:r>
              <a:rPr lang="en-US" altLang="en-US" sz="2800" dirty="0"/>
              <a:t>Overlaps with machine learning, statistics, artificial intelligence, databases, visualization but more stress on</a:t>
            </a:r>
          </a:p>
          <a:p>
            <a:pPr lvl="1"/>
            <a:r>
              <a:rPr lang="en-US" altLang="en-US" sz="2400" dirty="0"/>
              <a:t>scalability of number of features and instances</a:t>
            </a:r>
          </a:p>
          <a:p>
            <a:pPr lvl="1"/>
            <a:r>
              <a:rPr lang="en-US" altLang="en-US" sz="2400" dirty="0"/>
              <a:t>stress on algorithms and architectures whereas foundations of  methods and formulations provided by statistics and machine learning.  </a:t>
            </a:r>
          </a:p>
          <a:p>
            <a:pPr lvl="1"/>
            <a:r>
              <a:rPr lang="en-US" altLang="en-US" sz="2400" dirty="0"/>
              <a:t>automation for handling large, heterogeneous data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4960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007" y="2489916"/>
            <a:ext cx="7732570" cy="1064654"/>
          </a:xfrm>
        </p:spPr>
        <p:txBody>
          <a:bodyPr/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9921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05368" y="506569"/>
            <a:ext cx="8596668" cy="1320800"/>
          </a:xfrm>
        </p:spPr>
        <p:txBody>
          <a:bodyPr/>
          <a:lstStyle/>
          <a:p>
            <a:r>
              <a:rPr lang="en-US" altLang="en-US" dirty="0"/>
              <a:t>Why Data Mining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idx="1"/>
          </p:nvPr>
        </p:nvSpPr>
        <p:spPr>
          <a:xfrm>
            <a:off x="1205368" y="1609010"/>
            <a:ext cx="8178800" cy="41719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2400" dirty="0"/>
              <a:t>Credit ratings/targeted marketing</a:t>
            </a:r>
            <a:r>
              <a:rPr lang="en-US" altLang="en-US" sz="2000" dirty="0"/>
              <a:t>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2000" dirty="0"/>
              <a:t>Given a database of 100,000 names, which persons are the least likely to default on their credit cards?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2000" dirty="0"/>
              <a:t>Identify likely responders to sales promotions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2400" dirty="0"/>
              <a:t>Fraud detection</a:t>
            </a:r>
            <a:endParaRPr lang="en-US" altLang="en-US" sz="2000" dirty="0"/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2000" dirty="0"/>
              <a:t>Which types of transactions are likely to be fraudulent, given the demographics and transactional history of a particular customer?</a:t>
            </a:r>
            <a:r>
              <a:rPr lang="en-US" altLang="en-US" sz="1800" dirty="0"/>
              <a:t> 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2400" dirty="0"/>
              <a:t>Customer relationship management</a:t>
            </a:r>
            <a:r>
              <a:rPr lang="en-US" altLang="en-US" sz="2000" dirty="0"/>
              <a:t>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2000" dirty="0"/>
              <a:t>Which of my customers are likely to be the most loyal, and which are most likely to leave for a competitor? :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4726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mining</a:t>
            </a:r>
          </a:p>
        </p:txBody>
      </p:sp>
      <p:sp>
        <p:nvSpPr>
          <p:cNvPr id="77827" name="Rectangle 1027"/>
          <p:cNvSpPr>
            <a:spLocks noGrp="1" noChangeArrowheads="1"/>
          </p:cNvSpPr>
          <p:nvPr>
            <p:ph idx="1"/>
          </p:nvPr>
        </p:nvSpPr>
        <p:spPr>
          <a:xfrm>
            <a:off x="677334" y="1890332"/>
            <a:ext cx="8153400" cy="47244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Process of semi-automatically analyzing large databases to find patterns that are:</a:t>
            </a:r>
          </a:p>
          <a:p>
            <a:pPr lvl="1"/>
            <a:r>
              <a:rPr lang="en-US" altLang="en-US" sz="2400" dirty="0"/>
              <a:t>valid:  hold on new data with some </a:t>
            </a:r>
            <a:r>
              <a:rPr lang="en-US" altLang="en-US" sz="2400" dirty="0" err="1"/>
              <a:t>certainity</a:t>
            </a:r>
            <a:endParaRPr lang="en-US" altLang="en-US" sz="2400" dirty="0"/>
          </a:p>
          <a:p>
            <a:pPr lvl="1"/>
            <a:r>
              <a:rPr lang="en-US" altLang="en-US" sz="2400" dirty="0"/>
              <a:t>novel:  non-obvious to the system</a:t>
            </a:r>
          </a:p>
          <a:p>
            <a:pPr lvl="1"/>
            <a:r>
              <a:rPr lang="en-US" altLang="en-US" sz="2400" dirty="0"/>
              <a:t>useful:  should be possible to act on the item </a:t>
            </a:r>
          </a:p>
          <a:p>
            <a:pPr lvl="1"/>
            <a:r>
              <a:rPr lang="en-US" altLang="en-US" sz="2400" dirty="0"/>
              <a:t>understandable: humans should be able to interpret the pattern</a:t>
            </a:r>
          </a:p>
          <a:p>
            <a:r>
              <a:rPr lang="en-US" altLang="en-US" sz="2400" dirty="0"/>
              <a:t>Also known as Knowledge Discovery in Databases (KDD)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261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1713963"/>
            <a:ext cx="82296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5000"/>
              </a:lnSpc>
            </a:pPr>
            <a:r>
              <a:rPr lang="en-US" altLang="en-US" sz="2800" dirty="0"/>
              <a:t>Banking: loan/credit card approval</a:t>
            </a:r>
          </a:p>
          <a:p>
            <a:pPr lvl="1">
              <a:lnSpc>
                <a:spcPct val="85000"/>
              </a:lnSpc>
            </a:pPr>
            <a:r>
              <a:rPr lang="en-US" altLang="en-US" sz="2000" dirty="0"/>
              <a:t>predict good customers based on old customers</a:t>
            </a:r>
          </a:p>
          <a:p>
            <a:pPr>
              <a:lnSpc>
                <a:spcPct val="85000"/>
              </a:lnSpc>
            </a:pPr>
            <a:r>
              <a:rPr lang="en-US" altLang="en-US" sz="2800" dirty="0"/>
              <a:t>Customer relationship management:</a:t>
            </a:r>
          </a:p>
          <a:p>
            <a:pPr lvl="1">
              <a:lnSpc>
                <a:spcPct val="85000"/>
              </a:lnSpc>
            </a:pPr>
            <a:r>
              <a:rPr lang="en-US" altLang="en-US" sz="2000" dirty="0"/>
              <a:t>identify those who are likely to leave for a competitor.</a:t>
            </a:r>
          </a:p>
          <a:p>
            <a:pPr>
              <a:lnSpc>
                <a:spcPct val="85000"/>
              </a:lnSpc>
            </a:pPr>
            <a:r>
              <a:rPr lang="en-US" altLang="en-US" sz="2800" dirty="0"/>
              <a:t>Targeted marketing: </a:t>
            </a:r>
          </a:p>
          <a:p>
            <a:pPr lvl="1">
              <a:lnSpc>
                <a:spcPct val="85000"/>
              </a:lnSpc>
            </a:pPr>
            <a:r>
              <a:rPr lang="en-US" altLang="en-US" sz="2000" dirty="0"/>
              <a:t>identify likely responders to promotions</a:t>
            </a:r>
          </a:p>
          <a:p>
            <a:pPr>
              <a:lnSpc>
                <a:spcPct val="85000"/>
              </a:lnSpc>
            </a:pPr>
            <a:r>
              <a:rPr lang="en-US" altLang="en-US" sz="2800" dirty="0"/>
              <a:t>Fraud detection: telecommunications, financial transactions</a:t>
            </a:r>
          </a:p>
          <a:p>
            <a:pPr lvl="1">
              <a:lnSpc>
                <a:spcPct val="85000"/>
              </a:lnSpc>
            </a:pPr>
            <a:r>
              <a:rPr lang="en-US" altLang="en-US" sz="2000" dirty="0"/>
              <a:t>from an online stream of event identify fraudulent events</a:t>
            </a:r>
          </a:p>
          <a:p>
            <a:pPr>
              <a:lnSpc>
                <a:spcPct val="85000"/>
              </a:lnSpc>
            </a:pPr>
            <a:r>
              <a:rPr lang="en-US" altLang="en-US" sz="2800" dirty="0"/>
              <a:t>Manufacturing and production:</a:t>
            </a:r>
          </a:p>
          <a:p>
            <a:pPr lvl="1">
              <a:lnSpc>
                <a:spcPct val="85000"/>
              </a:lnSpc>
            </a:pPr>
            <a:r>
              <a:rPr lang="en-US" altLang="en-US" sz="2000" dirty="0"/>
              <a:t>automatically adjust knobs when process parameter changes</a:t>
            </a:r>
          </a:p>
          <a:p>
            <a:endParaRPr lang="en-US" altLang="en-US" sz="24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175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Applications (continued)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800"/>
              <a:t>Medicine: disease outcome, effectiveness of treatments</a:t>
            </a:r>
          </a:p>
          <a:p>
            <a:pPr lvl="1"/>
            <a:r>
              <a:rPr lang="en-US" altLang="en-US" sz="2400"/>
              <a:t>analyze patient disease history: find relationship between diseases </a:t>
            </a:r>
          </a:p>
          <a:p>
            <a:r>
              <a:rPr lang="en-US" altLang="en-US" sz="2800"/>
              <a:t>Molecular/Pharmaceutical: identify new drugs</a:t>
            </a:r>
          </a:p>
          <a:p>
            <a:r>
              <a:rPr lang="en-US" altLang="en-US" sz="2800"/>
              <a:t>Scientific data analysis: </a:t>
            </a:r>
          </a:p>
          <a:p>
            <a:pPr lvl="1"/>
            <a:r>
              <a:rPr lang="en-US" altLang="en-US" sz="2400"/>
              <a:t>identify new galaxies by searching for sub clusters</a:t>
            </a:r>
          </a:p>
          <a:p>
            <a:r>
              <a:rPr lang="en-US" altLang="en-US" sz="2800"/>
              <a:t>Web site/store design and promotion:</a:t>
            </a:r>
          </a:p>
          <a:p>
            <a:pPr lvl="1"/>
            <a:r>
              <a:rPr lang="en-US" altLang="en-US" sz="2400"/>
              <a:t>find affinity of visitor to pages and modify layout</a:t>
            </a:r>
          </a:p>
        </p:txBody>
      </p:sp>
    </p:spTree>
    <p:extLst>
      <p:ext uri="{BB962C8B-B14F-4D97-AF65-F5344CB8AC3E}">
        <p14:creationId xmlns:p14="http://schemas.microsoft.com/office/powerpoint/2010/main" val="29056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Mining Techniques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Classification</a:t>
            </a:r>
          </a:p>
          <a:p>
            <a:r>
              <a:rPr lang="en-US" altLang="en-US"/>
              <a:t>Clustering</a:t>
            </a:r>
          </a:p>
          <a:p>
            <a:r>
              <a:rPr lang="en-US" altLang="en-US"/>
              <a:t>Regression</a:t>
            </a:r>
          </a:p>
          <a:p>
            <a:r>
              <a:rPr lang="en-US" altLang="en-US"/>
              <a:t>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375389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Classification Models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Neural networks </a:t>
            </a:r>
          </a:p>
          <a:p>
            <a:r>
              <a:rPr lang="en-US" altLang="en-US"/>
              <a:t>Statistical models – linear/quadratic discriminants</a:t>
            </a:r>
          </a:p>
          <a:p>
            <a:r>
              <a:rPr lang="en-US" altLang="en-US"/>
              <a:t>Decision trees</a:t>
            </a:r>
          </a:p>
          <a:p>
            <a:r>
              <a:rPr lang="en-US" altLang="en-US"/>
              <a:t>Genetic models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C5F1-00BA-4A09-810D-4ADBCA9FB63B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17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63764" y="2397125"/>
            <a:ext cx="7526337" cy="1219200"/>
          </a:xfrm>
        </p:spPr>
        <p:txBody>
          <a:bodyPr/>
          <a:lstStyle/>
          <a:p>
            <a:r>
              <a:rPr lang="en-US" altLang="en-US"/>
              <a:t>Decision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574E-19D7-4E9C-9F69-CCBD1CDC33DB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3019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1033</Words>
  <Application>Microsoft Office PowerPoint</Application>
  <PresentationFormat>Widescreen</PresentationFormat>
  <Paragraphs>202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Aharoni</vt:lpstr>
      <vt:lpstr>Arial</vt:lpstr>
      <vt:lpstr>Arial Black</vt:lpstr>
      <vt:lpstr>Book Antiqua</vt:lpstr>
      <vt:lpstr>Calibri</vt:lpstr>
      <vt:lpstr>Fira Sans</vt:lpstr>
      <vt:lpstr>Gill Sans</vt:lpstr>
      <vt:lpstr>Monotype Sorts</vt:lpstr>
      <vt:lpstr>Tahoma</vt:lpstr>
      <vt:lpstr>times</vt:lpstr>
      <vt:lpstr>Trebuchet MS</vt:lpstr>
      <vt:lpstr>Wingdings</vt:lpstr>
      <vt:lpstr>Wingdings 3</vt:lpstr>
      <vt:lpstr>ヒラギノ角ゴ ProN W3</vt:lpstr>
      <vt:lpstr>Facet</vt:lpstr>
      <vt:lpstr>DATA MINING</vt:lpstr>
      <vt:lpstr>1. What is Data Mining</vt:lpstr>
      <vt:lpstr>Why Data Mining</vt:lpstr>
      <vt:lpstr>Data mining</vt:lpstr>
      <vt:lpstr>Applications</vt:lpstr>
      <vt:lpstr>Applications (continued)</vt:lpstr>
      <vt:lpstr>Data Mining Techniques</vt:lpstr>
      <vt:lpstr>Classification Models</vt:lpstr>
      <vt:lpstr>Decision Trees</vt:lpstr>
      <vt:lpstr>Technique for Classification</vt:lpstr>
      <vt:lpstr>Decision trees</vt:lpstr>
      <vt:lpstr>Decision Trees</vt:lpstr>
      <vt:lpstr>Internal Nodes</vt:lpstr>
      <vt:lpstr>Leaf Nodes</vt:lpstr>
      <vt:lpstr>Example</vt:lpstr>
      <vt:lpstr>Why Decision Tree Model?</vt:lpstr>
      <vt:lpstr>Pros and Cons of decision trees</vt:lpstr>
      <vt:lpstr>Consumer Profiling</vt:lpstr>
      <vt:lpstr>EXAMPLE</vt:lpstr>
      <vt:lpstr>PowerPoint Presentation</vt:lpstr>
      <vt:lpstr>Clustering</vt:lpstr>
      <vt:lpstr>Regression</vt:lpstr>
      <vt:lpstr>Association Rules</vt:lpstr>
      <vt:lpstr>Advantages of Data Mining</vt:lpstr>
      <vt:lpstr> Uses of Data Mining</vt:lpstr>
      <vt:lpstr>Relationship with other fields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</dc:creator>
  <cp:lastModifiedBy>hp</cp:lastModifiedBy>
  <cp:revision>11</cp:revision>
  <dcterms:created xsi:type="dcterms:W3CDTF">2016-11-05T19:57:29Z</dcterms:created>
  <dcterms:modified xsi:type="dcterms:W3CDTF">2016-11-06T16:19:07Z</dcterms:modified>
</cp:coreProperties>
</file>