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sldIdLst>
    <p:sldId id="256" r:id="rId2"/>
    <p:sldId id="257" r:id="rId3"/>
    <p:sldId id="259" r:id="rId4"/>
    <p:sldId id="260" r:id="rId5"/>
    <p:sldId id="261" r:id="rId6"/>
    <p:sldId id="268" r:id="rId7"/>
    <p:sldId id="269" r:id="rId8"/>
    <p:sldId id="270" r:id="rId9"/>
    <p:sldId id="271" r:id="rId10"/>
    <p:sldId id="263" r:id="rId11"/>
    <p:sldId id="264" r:id="rId12"/>
    <p:sldId id="267" r:id="rId13"/>
    <p:sldId id="265" r:id="rId14"/>
    <p:sldId id="266"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65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05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450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333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87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52390016_Brain_Tumor_Detection_using_Image_Processing" TargetMode="External"/><Relationship Id="rId2" Type="http://schemas.openxmlformats.org/officeDocument/2006/relationships/hyperlink" Target="https://www.hilarispublisher.com/open-access/detection-of-brain-tumor-using-digital-image-processing.pdf" TargetMode="External"/><Relationship Id="rId1" Type="http://schemas.openxmlformats.org/officeDocument/2006/relationships/slideLayout" Target="../slideLayouts/slideLayout2.xml"/><Relationship Id="rId5" Type="http://schemas.openxmlformats.org/officeDocument/2006/relationships/hyperlink" Target="https://www.ripublication.com/irph/ijisaspl2019/ijisav11n1spl_05.pdf" TargetMode="External"/><Relationship Id="rId4" Type="http://schemas.openxmlformats.org/officeDocument/2006/relationships/hyperlink" Target="https://bvmengineering.ac.in/NAAC/Criteria1/1.3/1.3.4/18CP814_Thesi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585788" y="1657529"/>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br>
              <a:rPr lang="en-US" dirty="0"/>
            </a:br>
            <a:br>
              <a:rPr lang="en-US" dirty="0"/>
            </a:br>
            <a:r>
              <a:rPr lang="en-US" dirty="0"/>
              <a:t>Advancements in Brain Tumor Detection using Digital Image Processing </a:t>
            </a:r>
            <a:endParaRPr dirty="0"/>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spcBef>
                <a:spcPts val="0"/>
              </a:spcBef>
              <a:spcAft>
                <a:spcPts val="0"/>
              </a:spcAft>
              <a:buClr>
                <a:srgbClr val="888888"/>
              </a:buClr>
              <a:buSzPct val="100000"/>
              <a:buNone/>
            </a:pPr>
            <a:endParaRPr lang="en-US" dirty="0"/>
          </a:p>
          <a:p>
            <a:pPr marL="0" lvl="0" indent="0" algn="ctr" rtl="0">
              <a:spcBef>
                <a:spcPts val="0"/>
              </a:spcBef>
              <a:spcAft>
                <a:spcPts val="0"/>
              </a:spcAft>
              <a:buClr>
                <a:srgbClr val="888888"/>
              </a:buClr>
              <a:buSzPct val="100000"/>
              <a:buNone/>
            </a:pPr>
            <a:r>
              <a:rPr lang="en-US" dirty="0"/>
              <a:t>RA2211003011758</a:t>
            </a:r>
          </a:p>
          <a:p>
            <a:pPr marL="0" lvl="0" indent="0" algn="ctr" rtl="0">
              <a:spcBef>
                <a:spcPts val="0"/>
              </a:spcBef>
              <a:spcAft>
                <a:spcPts val="0"/>
              </a:spcAft>
              <a:buClr>
                <a:srgbClr val="888888"/>
              </a:buClr>
              <a:buSzPct val="100000"/>
              <a:buNone/>
            </a:pPr>
            <a:r>
              <a:rPr lang="en-US" dirty="0"/>
              <a:t>Shubham Jain</a:t>
            </a:r>
            <a:endParaRPr dirty="0"/>
          </a:p>
          <a:p>
            <a:pPr marL="0" indent="0">
              <a:spcBef>
                <a:spcPts val="592"/>
              </a:spcBef>
              <a:buSzPct val="100000"/>
            </a:pPr>
            <a:r>
              <a:rPr lang="en-US" dirty="0"/>
              <a:t>RA2211003011772</a:t>
            </a:r>
          </a:p>
          <a:p>
            <a:pPr marL="0" indent="0">
              <a:spcBef>
                <a:spcPts val="592"/>
              </a:spcBef>
              <a:buSzPct val="100000"/>
            </a:pPr>
            <a:r>
              <a:rPr lang="en-US" dirty="0"/>
              <a:t>Vidhi Singh</a:t>
            </a:r>
          </a:p>
          <a:p>
            <a:pPr marL="0" indent="0">
              <a:spcBef>
                <a:spcPts val="592"/>
              </a:spcBef>
              <a:buSzPct val="100000"/>
            </a:pPr>
            <a:r>
              <a:rPr lang="en-US" dirty="0"/>
              <a:t>RA2211003011783</a:t>
            </a:r>
          </a:p>
          <a:p>
            <a:pPr marL="0" indent="0">
              <a:spcBef>
                <a:spcPts val="592"/>
              </a:spcBef>
              <a:buSzPct val="100000"/>
            </a:pPr>
            <a:r>
              <a:rPr lang="en-US" dirty="0"/>
              <a:t>Harshit </a:t>
            </a:r>
          </a:p>
          <a:p>
            <a:pPr marL="0" indent="0">
              <a:spcBef>
                <a:spcPts val="592"/>
              </a:spcBef>
              <a:buSzPct val="100000"/>
            </a:pPr>
            <a:endParaRPr lang="en-US" dirty="0"/>
          </a:p>
        </p:txBody>
      </p:sp>
      <p:pic>
        <p:nvPicPr>
          <p:cNvPr id="90" name="Google Shape;90;p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SRM INSTITUTE OF SCIENCE AND TECHNOLOGY </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SCHOOL OF COMPUTING</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DEPARTMENT OF COMPUTING TECHNOLOGIES</a:t>
            </a:r>
            <a:endParaRPr sz="1800" b="0" i="0" u="none" strike="noStrike" cap="none" dirty="0">
              <a:solidFill>
                <a:schemeClr val="dk1"/>
              </a:solidFill>
              <a:latin typeface="Calibri"/>
              <a:ea typeface="Calibri"/>
              <a:cs typeface="Calibri"/>
              <a:sym typeface="Calibri"/>
            </a:endParaRPr>
          </a:p>
          <a:p>
            <a:pPr lvl="0" algn="ctr"/>
            <a:r>
              <a:rPr lang="en-US" sz="1800" b="1" dirty="0">
                <a:solidFill>
                  <a:schemeClr val="dk1"/>
                </a:solidFill>
                <a:latin typeface="Calibri"/>
                <a:ea typeface="Calibri"/>
                <a:cs typeface="Calibri"/>
                <a:sym typeface="Calibri"/>
              </a:rPr>
              <a:t>21CSE251T – DIGITAL IMAGE PROCESSING- </a:t>
            </a:r>
            <a:r>
              <a:rPr lang="en-US" sz="1800" b="1" i="0" u="none" strike="noStrike" cap="none" dirty="0">
                <a:solidFill>
                  <a:schemeClr val="dk1"/>
                </a:solidFill>
                <a:latin typeface="Calibri"/>
                <a:ea typeface="Calibri"/>
                <a:cs typeface="Calibri"/>
                <a:sym typeface="Calibri"/>
              </a:rPr>
              <a:t>MINI PROJECT </a:t>
            </a:r>
            <a:endParaRPr sz="1800" b="0" i="0" u="none" strike="noStrike" cap="none" dirty="0">
              <a:solidFill>
                <a:schemeClr val="dk1"/>
              </a:solidFill>
              <a:latin typeface="Calibri"/>
              <a:ea typeface="Calibri"/>
              <a:cs typeface="Calibri"/>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t>Guide name: 	Dr. </a:t>
            </a:r>
            <a:r>
              <a:rPr lang="en-US" dirty="0" err="1"/>
              <a:t>Deepajothi</a:t>
            </a:r>
            <a:r>
              <a:rPr lang="en-US" dirty="0"/>
              <a:t> S</a:t>
            </a:r>
          </a:p>
          <a:p>
            <a:pPr marL="0" indent="0">
              <a:lnSpc>
                <a:spcPct val="170000"/>
              </a:lnSpc>
              <a:spcBef>
                <a:spcPts val="592"/>
              </a:spcBef>
              <a:buSzPct val="100000"/>
            </a:pPr>
            <a:r>
              <a:rPr lang="en-US" dirty="0"/>
              <a:t>Designation: Associate Professor</a:t>
            </a:r>
            <a:br>
              <a:rPr lang="en-US" dirty="0"/>
            </a:br>
            <a:r>
              <a:rPr lang="en-US" dirty="0"/>
              <a:t>Department: CTECH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1026" name="Picture 2" descr="Block Diagram of Brain Tumor Detection the proposed system. | Download  Scientific Diagram">
            <a:extLst>
              <a:ext uri="{FF2B5EF4-FFF2-40B4-BE49-F238E27FC236}">
                <a16:creationId xmlns:a16="http://schemas.microsoft.com/office/drawing/2014/main" id="{FFFBE401-EF0E-78C3-3EF8-4713199DB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415" y="2010596"/>
            <a:ext cx="2711767" cy="32319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ystem Architecture Brain Tumor Segmentation using CNN is done mainly... |  Download Scientific Diagram">
            <a:extLst>
              <a:ext uri="{FF2B5EF4-FFF2-40B4-BE49-F238E27FC236}">
                <a16:creationId xmlns:a16="http://schemas.microsoft.com/office/drawing/2014/main" id="{B1CE6902-1480-EE81-C783-AEF94317E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18" y="2010596"/>
            <a:ext cx="5377484" cy="3218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Text Placeholder 2"/>
          <p:cNvSpPr>
            <a:spLocks noGrp="1"/>
          </p:cNvSpPr>
          <p:nvPr>
            <p:ph type="body" idx="1"/>
          </p:nvPr>
        </p:nvSpPr>
        <p:spPr/>
        <p:txBody>
          <a:bodyPr>
            <a:noAutofit/>
          </a:bodyPr>
          <a:lstStyle/>
          <a:p>
            <a:r>
              <a:rPr lang="en-US" sz="1500" b="1" dirty="0">
                <a:solidFill>
                  <a:schemeClr val="tx1"/>
                </a:solidFill>
                <a:latin typeface="Calibri" panose="020F0502020204030204" pitchFamily="34" charset="0"/>
                <a:cs typeface="Calibri" panose="020F0502020204030204" pitchFamily="34" charset="0"/>
              </a:rPr>
              <a:t>MATLAB</a:t>
            </a:r>
            <a:r>
              <a:rPr lang="en-US" sz="1500" dirty="0">
                <a:solidFill>
                  <a:schemeClr val="tx1"/>
                </a:solidFill>
                <a:latin typeface="Calibri" panose="020F0502020204030204" pitchFamily="34" charset="0"/>
                <a:cs typeface="Calibri" panose="020F0502020204030204" pitchFamily="34" charset="0"/>
              </a:rPr>
              <a:t> - </a:t>
            </a:r>
            <a:r>
              <a:rPr lang="en-US" sz="1500" b="0" i="0" dirty="0">
                <a:solidFill>
                  <a:schemeClr val="tx1"/>
                </a:solidFill>
                <a:effectLst/>
                <a:latin typeface="Calibri" panose="020F0502020204030204" pitchFamily="34" charset="0"/>
                <a:cs typeface="Calibri" panose="020F0502020204030204" pitchFamily="34" charset="0"/>
              </a:rPr>
              <a:t>MATLAB is a proprietary multi-paradigm programming language and numeric computing environment. MATLAB allows matrix manipulations, plotting of functions and data, implementation of algorithms, creation of user interfaces, and interfacing with programs written in other languages.</a:t>
            </a:r>
          </a:p>
          <a:p>
            <a:r>
              <a:rPr lang="en-US" sz="1500" b="1" dirty="0">
                <a:solidFill>
                  <a:schemeClr val="tx1"/>
                </a:solidFill>
                <a:latin typeface="Calibri" panose="020F0502020204030204" pitchFamily="34" charset="0"/>
                <a:cs typeface="Calibri" panose="020F0502020204030204" pitchFamily="34" charset="0"/>
              </a:rPr>
              <a:t>Image Processing </a:t>
            </a:r>
            <a:r>
              <a:rPr lang="en-US" sz="1500" b="1" dirty="0" err="1">
                <a:solidFill>
                  <a:schemeClr val="tx1"/>
                </a:solidFill>
                <a:latin typeface="Calibri" panose="020F0502020204030204" pitchFamily="34" charset="0"/>
                <a:cs typeface="Calibri" panose="020F0502020204030204" pitchFamily="34" charset="0"/>
              </a:rPr>
              <a:t>ToolBox</a:t>
            </a:r>
            <a:r>
              <a:rPr lang="en-US" sz="1500" b="1" dirty="0">
                <a:solidFill>
                  <a:schemeClr val="tx1"/>
                </a:solidFill>
                <a:latin typeface="Calibri" panose="020F0502020204030204" pitchFamily="34" charset="0"/>
                <a:cs typeface="Calibri" panose="020F0502020204030204" pitchFamily="34" charset="0"/>
              </a:rPr>
              <a:t> </a:t>
            </a:r>
            <a:r>
              <a:rPr lang="en-US" sz="1500" dirty="0">
                <a:solidFill>
                  <a:schemeClr val="tx1"/>
                </a:solidFill>
                <a:latin typeface="Calibri" panose="020F0502020204030204" pitchFamily="34" charset="0"/>
                <a:cs typeface="Calibri" panose="020F0502020204030204" pitchFamily="34" charset="0"/>
              </a:rPr>
              <a:t>- </a:t>
            </a:r>
            <a:r>
              <a:rPr lang="en-US" sz="1500" b="0" i="0" dirty="0">
                <a:solidFill>
                  <a:schemeClr val="tx1"/>
                </a:solidFill>
                <a:effectLst/>
                <a:latin typeface="Calibri" panose="020F0502020204030204" pitchFamily="34" charset="0"/>
                <a:cs typeface="Calibri" panose="020F0502020204030204" pitchFamily="34" charset="0"/>
              </a:rPr>
              <a:t>​Image Processing Toolbox provides a comprehensive set of reference-standard algorithms and workflow apps for image processing, analysis, visualization, and algorithm development. You can perform image segmentation, image enhancement, noise reduction, geometric transformations, and image registration using deep learning and traditional image processing techniques. The toolbox supports processing of 2D, 3D, and arbitrarily large images.</a:t>
            </a:r>
          </a:p>
          <a:p>
            <a:r>
              <a:rPr lang="en-US" sz="1500" b="1" dirty="0">
                <a:solidFill>
                  <a:schemeClr val="tx1"/>
                </a:solidFill>
                <a:latin typeface="Calibri" panose="020F0502020204030204" pitchFamily="34" charset="0"/>
                <a:cs typeface="Calibri" panose="020F0502020204030204" pitchFamily="34" charset="0"/>
              </a:rPr>
              <a:t>Statistics and Machine Learning Toolbox </a:t>
            </a:r>
            <a:r>
              <a:rPr lang="en-US" sz="1500" dirty="0">
                <a:solidFill>
                  <a:schemeClr val="tx1"/>
                </a:solidFill>
                <a:latin typeface="Calibri" panose="020F0502020204030204" pitchFamily="34" charset="0"/>
                <a:cs typeface="Calibri" panose="020F0502020204030204" pitchFamily="34" charset="0"/>
              </a:rPr>
              <a:t>- </a:t>
            </a:r>
            <a:r>
              <a:rPr lang="en-US" sz="1500" b="0" i="0" dirty="0">
                <a:solidFill>
                  <a:schemeClr val="tx1"/>
                </a:solidFill>
                <a:effectLst/>
                <a:latin typeface="Calibri" panose="020F0502020204030204" pitchFamily="34" charset="0"/>
                <a:cs typeface="Calibri" panose="020F0502020204030204" pitchFamily="34" charset="0"/>
              </a:rPr>
              <a:t>Statistics and Machine Learning Toolbox provides functions and apps to describe, analyze, and model data. You can use descriptive statistics, visualizations, and clustering for exploratory data analysis; fit probability distributions to data; generate random numbers for Monte Carlo simulations, and perform hypothesis tests. Regression and classification algorithms let you draw inferences from data and build predictive models either interactively, using the Classification and Regression Learner apps, or programmatically, using </a:t>
            </a:r>
            <a:r>
              <a:rPr lang="en-US" sz="1500" b="0" i="0" dirty="0" err="1">
                <a:solidFill>
                  <a:schemeClr val="tx1"/>
                </a:solidFill>
                <a:effectLst/>
                <a:latin typeface="Calibri" panose="020F0502020204030204" pitchFamily="34" charset="0"/>
                <a:cs typeface="Calibri" panose="020F0502020204030204" pitchFamily="34" charset="0"/>
              </a:rPr>
              <a:t>AutoML</a:t>
            </a:r>
            <a:r>
              <a:rPr lang="en-US" sz="1500" b="0" i="0" dirty="0">
                <a:solidFill>
                  <a:schemeClr val="tx1"/>
                </a:solidFill>
                <a:effectLst/>
                <a:latin typeface="Calibri" panose="020F0502020204030204" pitchFamily="34" charset="0"/>
                <a:cs typeface="Calibri" panose="020F0502020204030204" pitchFamily="34" charset="0"/>
              </a:rPr>
              <a:t>.</a:t>
            </a:r>
            <a:endParaRPr lang="en-US" sz="1500" dirty="0">
              <a:solidFill>
                <a:schemeClr val="tx1"/>
              </a:solidFill>
              <a:latin typeface="Calibri" panose="020F0502020204030204" pitchFamily="34" charset="0"/>
              <a:cs typeface="Calibri" panose="020F0502020204030204" pitchFamily="34" charset="0"/>
            </a:endParaRPr>
          </a:p>
          <a:p>
            <a:endParaRPr lang="en-US" sz="1500" dirty="0">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840" y="136525"/>
            <a:ext cx="8229600" cy="1143000"/>
          </a:xfrm>
        </p:spPr>
        <p:txBody>
          <a:bodyPr/>
          <a:lstStyle/>
          <a:p>
            <a:r>
              <a:rPr lang="en-US" dirty="0"/>
              <a:t>Sample Snapshot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5" name="Picture 4">
            <a:extLst>
              <a:ext uri="{FF2B5EF4-FFF2-40B4-BE49-F238E27FC236}">
                <a16:creationId xmlns:a16="http://schemas.microsoft.com/office/drawing/2014/main" id="{AD3C221C-A82A-E353-7AFA-6F9EACB6C9A4}"/>
              </a:ext>
            </a:extLst>
          </p:cNvPr>
          <p:cNvPicPr>
            <a:picLocks noChangeAspect="1"/>
          </p:cNvPicPr>
          <p:nvPr/>
        </p:nvPicPr>
        <p:blipFill>
          <a:blip r:embed="rId2"/>
          <a:stretch>
            <a:fillRect/>
          </a:stretch>
        </p:blipFill>
        <p:spPr>
          <a:xfrm>
            <a:off x="497840" y="1476789"/>
            <a:ext cx="8229600" cy="3904422"/>
          </a:xfrm>
          <a:prstGeom prst="rect">
            <a:avLst/>
          </a:prstGeom>
        </p:spPr>
      </p:pic>
    </p:spTree>
    <p:extLst>
      <p:ext uri="{BB962C8B-B14F-4D97-AF65-F5344CB8AC3E}">
        <p14:creationId xmlns:p14="http://schemas.microsoft.com/office/powerpoint/2010/main" val="150177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Text Placeholder 2"/>
          <p:cNvSpPr>
            <a:spLocks noGrp="1"/>
          </p:cNvSpPr>
          <p:nvPr>
            <p:ph type="body" idx="1"/>
          </p:nvPr>
        </p:nvSpPr>
        <p:spPr/>
        <p:txBody>
          <a:bodyPr>
            <a:normAutofit fontScale="70000" lnSpcReduction="20000"/>
          </a:bodyPr>
          <a:lstStyle/>
          <a:p>
            <a:pPr marL="114300" indent="0">
              <a:buNone/>
            </a:pPr>
            <a:r>
              <a:rPr lang="en-US" dirty="0"/>
              <a:t>In conclusion, the adoption of MATLAB, particularly through its graphical user interface (GUI), represents a significant advancement in the field of medical image processing, particularly in the context of brain tumor detection. This project has underscored the challenges posed by traditional systems, including manual segmentation and semi-automated software, and highlighted the inefficiencies inherent in these approaches.</a:t>
            </a:r>
          </a:p>
          <a:p>
            <a:pPr marL="114300" indent="0">
              <a:buNone/>
            </a:pPr>
            <a:r>
              <a:rPr lang="en-US" dirty="0"/>
              <a:t>As such, the advancements offered by MATLAB in brain tumor detection hold immense promise for improving diagnostic accuracy, treatment planning, and patient outcomes. By continuing to innovate and refine image processing techniques within MATLAB's framework, researchers and clinicians can further advance the frontiers of medical imaging, ultimately enhancing the quality of care for patients afflicted with brain tumors and other neurological disorders.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extLst>
      <p:ext uri="{BB962C8B-B14F-4D97-AF65-F5344CB8AC3E}">
        <p14:creationId xmlns:p14="http://schemas.microsoft.com/office/powerpoint/2010/main" val="126190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Text Placeholder 2"/>
          <p:cNvSpPr>
            <a:spLocks noGrp="1"/>
          </p:cNvSpPr>
          <p:nvPr>
            <p:ph type="body" idx="1"/>
          </p:nvPr>
        </p:nvSpPr>
        <p:spPr/>
        <p:txBody>
          <a:bodyPr>
            <a:normAutofit fontScale="55000" lnSpcReduction="20000"/>
          </a:bodyPr>
          <a:lstStyle/>
          <a:p>
            <a:pPr marL="628650" indent="-514350">
              <a:lnSpc>
                <a:spcPct val="120000"/>
              </a:lnSpc>
              <a:buFont typeface="+mj-lt"/>
              <a:buAutoNum type="arabicPeriod"/>
            </a:pPr>
            <a:r>
              <a:rPr lang="en-US" sz="3200" b="1" dirty="0">
                <a:latin typeface="Calibri" panose="020F0502020204030204" pitchFamily="34" charset="0"/>
                <a:cs typeface="Calibri" panose="020F0502020204030204" pitchFamily="34" charset="0"/>
              </a:rPr>
              <a:t>Detection of Brain Tumor Using Digital Image Processing(Journal of Health &amp; Medical Informatics)                                                    </a:t>
            </a:r>
            <a:r>
              <a:rPr lang="en-US" sz="3200" b="1" dirty="0">
                <a:latin typeface="Calibri" panose="020F0502020204030204" pitchFamily="34" charset="0"/>
                <a:cs typeface="Calibri" panose="020F0502020204030204" pitchFamily="34" charset="0"/>
                <a:hlinkClick r:id="rId2"/>
              </a:rPr>
              <a:t>https://www.hilarispublisher.com/open-access/detection-of-brain-tumor-using-digital-image-processing.pdf</a:t>
            </a:r>
            <a:r>
              <a:rPr lang="en-US" sz="3200" b="1" dirty="0">
                <a:latin typeface="Calibri" panose="020F0502020204030204" pitchFamily="34" charset="0"/>
                <a:cs typeface="Calibri" panose="020F0502020204030204" pitchFamily="34" charset="0"/>
              </a:rPr>
              <a:t> </a:t>
            </a:r>
          </a:p>
          <a:p>
            <a:pPr marL="628650" indent="-514350">
              <a:lnSpc>
                <a:spcPct val="120000"/>
              </a:lnSpc>
              <a:buFont typeface="+mj-lt"/>
              <a:buAutoNum type="arabicPeriod"/>
            </a:pPr>
            <a:r>
              <a:rPr lang="en-US" sz="3200" b="1" i="0" dirty="0">
                <a:solidFill>
                  <a:srgbClr val="131314"/>
                </a:solidFill>
                <a:effectLst/>
                <a:latin typeface="Calibri" panose="020F0502020204030204" pitchFamily="34" charset="0"/>
                <a:cs typeface="Calibri" panose="020F0502020204030204" pitchFamily="34" charset="0"/>
              </a:rPr>
              <a:t>Brain Tumor Detection using Image Processing (Research Gate) </a:t>
            </a:r>
            <a:r>
              <a:rPr lang="en-US" sz="3200" b="1" i="0" dirty="0">
                <a:solidFill>
                  <a:srgbClr val="131314"/>
                </a:solidFill>
                <a:effectLst/>
                <a:latin typeface="Calibri" panose="020F0502020204030204" pitchFamily="34" charset="0"/>
                <a:cs typeface="Calibri" panose="020F0502020204030204" pitchFamily="34" charset="0"/>
                <a:hlinkClick r:id="rId3"/>
              </a:rPr>
              <a:t>https://www.researchgate.net/publication/352390016_Brain_Tumor_Detection_using_Image_Processing</a:t>
            </a:r>
            <a:endParaRPr lang="en-US" sz="3200" b="1" i="0" dirty="0">
              <a:solidFill>
                <a:srgbClr val="131314"/>
              </a:solidFill>
              <a:effectLst/>
              <a:latin typeface="Calibri" panose="020F0502020204030204" pitchFamily="34" charset="0"/>
              <a:cs typeface="Calibri" panose="020F0502020204030204" pitchFamily="34" charset="0"/>
            </a:endParaRPr>
          </a:p>
          <a:p>
            <a:pPr marL="628650" indent="-514350">
              <a:lnSpc>
                <a:spcPct val="120000"/>
              </a:lnSpc>
              <a:buFont typeface="+mj-lt"/>
              <a:buAutoNum type="arabicPeriod"/>
            </a:pPr>
            <a:r>
              <a:rPr lang="en-US" sz="3200" b="1" dirty="0">
                <a:latin typeface="Calibri" panose="020F0502020204030204" pitchFamily="34" charset="0"/>
                <a:cs typeface="Calibri" panose="020F0502020204030204" pitchFamily="34" charset="0"/>
              </a:rPr>
              <a:t>Brain Tumor Detection Using Deep Learning(BVM College) </a:t>
            </a:r>
            <a:r>
              <a:rPr lang="en-US" sz="3200" b="1" dirty="0">
                <a:latin typeface="Calibri" panose="020F0502020204030204" pitchFamily="34" charset="0"/>
                <a:cs typeface="Calibri" panose="020F0502020204030204" pitchFamily="34" charset="0"/>
                <a:hlinkClick r:id="rId4"/>
              </a:rPr>
              <a:t>https://bvmengineering.ac.in/NAAC/Criteria1/1.3/1.3.4/18CP814_Thesis.pdf</a:t>
            </a:r>
            <a:endParaRPr lang="en-US" sz="3200" b="1" dirty="0">
              <a:latin typeface="Calibri" panose="020F0502020204030204" pitchFamily="34" charset="0"/>
              <a:cs typeface="Calibri" panose="020F0502020204030204" pitchFamily="34" charset="0"/>
            </a:endParaRPr>
          </a:p>
          <a:p>
            <a:pPr marL="628650" indent="-514350">
              <a:lnSpc>
                <a:spcPct val="120000"/>
              </a:lnSpc>
              <a:buFont typeface="+mj-lt"/>
              <a:buAutoNum type="arabicPeriod"/>
            </a:pPr>
            <a:r>
              <a:rPr lang="en-US" sz="3200" b="1" dirty="0">
                <a:latin typeface="Calibri" panose="020F0502020204030204" pitchFamily="34" charset="0"/>
                <a:cs typeface="Calibri" panose="020F0502020204030204" pitchFamily="34" charset="0"/>
              </a:rPr>
              <a:t>BRAIN TUMOR DETECTION USING IMAGE PROCESSING (</a:t>
            </a:r>
            <a:r>
              <a:rPr lang="en-IN" sz="3200" b="1" dirty="0">
                <a:latin typeface="Calibri" panose="020F0502020204030204" pitchFamily="34" charset="0"/>
                <a:cs typeface="Calibri" panose="020F0502020204030204" pitchFamily="34" charset="0"/>
              </a:rPr>
              <a:t>International Research Publication House</a:t>
            </a:r>
            <a:r>
              <a:rPr lang="en-US" sz="32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hlinkClick r:id="rId5"/>
              </a:rPr>
              <a:t>https://www.ripublication.com/irph/ijisaspl2019/ijisav11n1spl_05.pdf</a:t>
            </a:r>
            <a:endParaRPr lang="en-US" sz="3200" b="1" dirty="0">
              <a:latin typeface="Calibri" panose="020F0502020204030204" pitchFamily="34" charset="0"/>
              <a:cs typeface="Calibri" panose="020F0502020204030204" pitchFamily="34" charset="0"/>
            </a:endParaRPr>
          </a:p>
          <a:p>
            <a:endParaRPr lang="en-US" dirty="0"/>
          </a:p>
          <a:p>
            <a:endParaRPr lang="en-US" b="1" i="0" dirty="0">
              <a:solidFill>
                <a:srgbClr val="131314"/>
              </a:solidFill>
              <a:effectLst/>
              <a:latin typeface="var(--sn-fonts-heading)"/>
            </a:endParaRPr>
          </a:p>
          <a:p>
            <a:pPr marL="114300" indent="0">
              <a:buNone/>
            </a:pPr>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extLst>
      <p:ext uri="{BB962C8B-B14F-4D97-AF65-F5344CB8AC3E}">
        <p14:creationId xmlns:p14="http://schemas.microsoft.com/office/powerpoint/2010/main" val="254885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6" name="Google Shape;96;p2"/>
          <p:cNvSpPr txBox="1">
            <a:spLocks noGrp="1"/>
          </p:cNvSpPr>
          <p:nvPr>
            <p:ph type="title"/>
          </p:nvPr>
        </p:nvSpPr>
        <p:spPr>
          <a:xfrm>
            <a:off x="2590800" y="274638"/>
            <a:ext cx="60960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2000" dirty="0"/>
              <a:t>Advancements in Brain Tumor Detection using Digital Image Processing </a:t>
            </a:r>
            <a:endParaRPr sz="20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ts val="3200"/>
              <a:buNone/>
            </a:pPr>
            <a:r>
              <a:rPr lang="en-US" sz="5100" dirty="0"/>
              <a:t> </a:t>
            </a:r>
            <a:r>
              <a:rPr lang="en-US" sz="4600" dirty="0"/>
              <a:t>Abstract and Objectives      </a:t>
            </a:r>
            <a:r>
              <a:rPr lang="en-US" sz="5100" dirty="0"/>
              <a:t>          </a:t>
            </a:r>
          </a:p>
          <a:p>
            <a:pPr marL="0" lvl="0" indent="0" algn="l" rtl="0">
              <a:spcBef>
                <a:spcPts val="0"/>
              </a:spcBef>
              <a:spcAft>
                <a:spcPts val="0"/>
              </a:spcAft>
              <a:buClr>
                <a:schemeClr val="dk1"/>
              </a:buClr>
              <a:buSzPts val="3200"/>
              <a:buNone/>
            </a:pPr>
            <a:r>
              <a:rPr lang="en-US" dirty="0"/>
              <a:t>              </a:t>
            </a:r>
          </a:p>
          <a:p>
            <a:pPr marL="342900" lvl="0" indent="-139700" algn="just" rtl="0">
              <a:spcBef>
                <a:spcPts val="640"/>
              </a:spcBef>
              <a:spcAft>
                <a:spcPts val="0"/>
              </a:spcAft>
              <a:buClr>
                <a:schemeClr val="dk1"/>
              </a:buClr>
              <a:buSzPts val="3200"/>
              <a:buNone/>
            </a:pPr>
            <a:r>
              <a:rPr lang="en-US" dirty="0"/>
              <a:t>  In recent years, image processing has emerged as a pivotal tool in medical research and diagnosis, offering non-invasive techniques for comprehensive internal anatomy examination. This presentation delves into a project aimed at leveraging MATLAB's graphical user interface (GUI) for the detection of brain tumors using MRI scans. </a:t>
            </a:r>
          </a:p>
          <a:p>
            <a:pPr marL="342900" lvl="0" indent="-139700" algn="just" rtl="0">
              <a:spcBef>
                <a:spcPts val="640"/>
              </a:spcBef>
              <a:spcAft>
                <a:spcPts val="0"/>
              </a:spcAft>
              <a:buClr>
                <a:schemeClr val="dk1"/>
              </a:buClr>
              <a:buSzPts val="3200"/>
              <a:buNone/>
            </a:pPr>
            <a:r>
              <a:rPr lang="en-US" dirty="0"/>
              <a:t>  The utilization of 3D models derived from these scans facilitates in-depth analysis, leading to improved patient treatment outcomes, the development of enhanced medical equipment, and more accurate diagnoses. By examining the integration of MATLAB GUI with medical imaging data, this project underscores the potential for innovative approaches in brain tumor detection, contributing to advancements in healthcare technology and patient care.</a:t>
            </a:r>
            <a:endParaRPr dirty="0"/>
          </a:p>
          <a:p>
            <a:pPr marL="342900" lvl="0" indent="-139700" algn="l" rtl="0">
              <a:spcBef>
                <a:spcPts val="640"/>
              </a:spcBef>
              <a:spcAft>
                <a:spcPts val="0"/>
              </a:spcAft>
              <a:buClr>
                <a:schemeClr val="dk1"/>
              </a:buClr>
              <a:buSzPts val="3200"/>
              <a:buNone/>
            </a:pPr>
            <a:endParaRPr dirty="0"/>
          </a:p>
        </p:txBody>
      </p:sp>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590800" y="274638"/>
            <a:ext cx="60960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2000" dirty="0"/>
              <a:t>Advancements in Brain Tumor Detection using Digital Image Processing </a:t>
            </a:r>
            <a:endParaRPr sz="20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ts val="3200"/>
              <a:buNone/>
            </a:pPr>
            <a:r>
              <a:rPr lang="en-US" sz="4100" dirty="0"/>
              <a:t>Introduction</a:t>
            </a:r>
          </a:p>
          <a:p>
            <a:pPr marL="0" lvl="0" indent="0" algn="l" rtl="0">
              <a:spcBef>
                <a:spcPts val="0"/>
              </a:spcBef>
              <a:spcAft>
                <a:spcPts val="0"/>
              </a:spcAft>
              <a:buClr>
                <a:schemeClr val="dk1"/>
              </a:buClr>
              <a:buSzPts val="3200"/>
              <a:buNone/>
            </a:pPr>
            <a:endParaRPr lang="en-US" dirty="0"/>
          </a:p>
          <a:p>
            <a:pPr marL="0" lvl="0" indent="0" algn="l" rtl="0">
              <a:spcBef>
                <a:spcPts val="0"/>
              </a:spcBef>
              <a:spcAft>
                <a:spcPts val="0"/>
              </a:spcAft>
              <a:buClr>
                <a:schemeClr val="dk1"/>
              </a:buClr>
              <a:buSzPts val="3200"/>
              <a:buNone/>
            </a:pPr>
            <a:r>
              <a:rPr lang="en-US" dirty="0"/>
              <a:t>A brain tumor is an abnormal mass of tissue in which cells grow and replicate uncontrollably, seemingly unfettered by normal cell regulatory processes. The extraction and analysis of brain tumors are difficult jobs in medical image processing due to the complexity of the brain image. In medical image processing, segmentation is extremely significant. As a result, MRI (magnetic resonance imaging) has emerged as a valuable medical diagnostic tool for brain and other medical images. This project explores a specific use case wherein MATLAB GUI is employed to analyze MRI scans of brain tumor patients.  </a:t>
            </a:r>
          </a:p>
          <a:p>
            <a:pPr marL="0" lvl="0" indent="0" algn="l" rtl="0">
              <a:spcBef>
                <a:spcPts val="0"/>
              </a:spcBef>
              <a:spcAft>
                <a:spcPts val="0"/>
              </a:spcAft>
              <a:buClr>
                <a:schemeClr val="dk1"/>
              </a:buClr>
              <a:buSzPts val="3200"/>
              <a:buNone/>
            </a:pPr>
            <a:r>
              <a:rPr lang="en-US" dirty="0"/>
              <a:t>                   </a:t>
            </a:r>
            <a:endParaRPr dirty="0"/>
          </a:p>
          <a:p>
            <a:pPr marL="342900" lvl="0" indent="-139700"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590800" y="274638"/>
            <a:ext cx="60960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000" dirty="0"/>
              <a:t>Advancements in Brain Tumor Detection using Digital Image Processing </a:t>
            </a:r>
            <a:endParaRPr sz="20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dirty="0"/>
              <a:t>Existing System</a:t>
            </a:r>
          </a:p>
          <a:p>
            <a:pPr marL="0" lvl="0" indent="0" algn="l" rtl="0">
              <a:spcBef>
                <a:spcPts val="0"/>
              </a:spcBef>
              <a:spcAft>
                <a:spcPts val="0"/>
              </a:spcAft>
              <a:buClr>
                <a:schemeClr val="dk1"/>
              </a:buClr>
              <a:buSzPts val="3200"/>
              <a:buNone/>
            </a:pPr>
            <a:endParaRPr lang="en-US" sz="1600" dirty="0"/>
          </a:p>
          <a:p>
            <a:pPr marL="0" lvl="0" indent="0" algn="l" rtl="0">
              <a:spcBef>
                <a:spcPts val="0"/>
              </a:spcBef>
              <a:spcAft>
                <a:spcPts val="0"/>
              </a:spcAft>
              <a:buClr>
                <a:schemeClr val="dk1"/>
              </a:buClr>
              <a:buSzPts val="3200"/>
              <a:buNone/>
            </a:pPr>
            <a:r>
              <a:rPr lang="en-US" sz="1600" dirty="0"/>
              <a:t>Brain tumors pose a significant health challenge, requiring precise and timely identification for optimal management. Before the widespread adoption of MATLAB for medical image processing tasks. Traditional diagnostic approaches often entail invasive procedures or rely on manual interpretation of imaging data, leading to potential inaccuracies and delays in treatment initiation. Some of the common methods and systems used before MATLAB include:</a:t>
            </a:r>
          </a:p>
          <a:p>
            <a:pPr marL="0" lvl="0" indent="0" algn="l" rtl="0">
              <a:spcBef>
                <a:spcPts val="0"/>
              </a:spcBef>
              <a:spcAft>
                <a:spcPts val="0"/>
              </a:spcAft>
              <a:buClr>
                <a:schemeClr val="dk1"/>
              </a:buClr>
              <a:buSzPts val="3200"/>
              <a:buNone/>
            </a:pPr>
            <a:endParaRPr lang="en-US" sz="1600" dirty="0"/>
          </a:p>
          <a:p>
            <a:pPr indent="-457200">
              <a:spcBef>
                <a:spcPts val="0"/>
              </a:spcBef>
              <a:buSzPts val="3200"/>
              <a:buFont typeface="Courier New" panose="02070309020205020404" pitchFamily="49" charset="0"/>
              <a:buChar char="o"/>
            </a:pPr>
            <a:r>
              <a:rPr lang="en-US" sz="1600" dirty="0"/>
              <a:t>Manual Segmentation: This approach involves manual delineation of tumor boundaries by radiologists or trained technicians. It is a time-consuming process prone to human error and subjectivity.</a:t>
            </a:r>
          </a:p>
          <a:p>
            <a:pPr indent="-457200">
              <a:spcBef>
                <a:spcPts val="0"/>
              </a:spcBef>
              <a:buSzPts val="3200"/>
              <a:buFont typeface="Courier New" panose="02070309020205020404" pitchFamily="49" charset="0"/>
              <a:buChar char="o"/>
            </a:pPr>
            <a:endParaRPr lang="en-US" sz="1600" dirty="0"/>
          </a:p>
          <a:p>
            <a:pPr indent="-457200">
              <a:spcBef>
                <a:spcPts val="0"/>
              </a:spcBef>
              <a:buSzPts val="3200"/>
              <a:buFont typeface="Courier New" panose="02070309020205020404" pitchFamily="49" charset="0"/>
              <a:buChar char="o"/>
            </a:pPr>
            <a:r>
              <a:rPr lang="en-US" sz="1600" dirty="0"/>
              <a:t>Semi-Automated Software: Early software tools provided semi-automated segmentation capabilities, allowing users to interactively guide the segmentation process. However, these tools often lacked robustness and required significant user intervention.</a:t>
            </a:r>
          </a:p>
          <a:p>
            <a:pPr indent="-457200">
              <a:spcBef>
                <a:spcPts val="0"/>
              </a:spcBef>
              <a:buSzPts val="3200"/>
              <a:buFont typeface="Courier New" panose="02070309020205020404" pitchFamily="49" charset="0"/>
              <a:buChar char="o"/>
            </a:pPr>
            <a:endParaRPr lang="en-US" sz="1600" dirty="0"/>
          </a:p>
          <a:p>
            <a:pPr indent="-457200">
              <a:spcBef>
                <a:spcPts val="0"/>
              </a:spcBef>
              <a:buSzPts val="3200"/>
              <a:buFont typeface="Courier New" panose="02070309020205020404" pitchFamily="49" charset="0"/>
              <a:buChar char="o"/>
            </a:pPr>
            <a:r>
              <a:rPr lang="en-US" sz="1600" dirty="0"/>
              <a:t>Custom Scripting: Some researchers and institutions developed custom scripts or algorithms using programming languages like C/C++ for image analysis tasks. </a:t>
            </a:r>
          </a:p>
          <a:p>
            <a:pPr marL="0" lvl="0" indent="0" algn="l" rtl="0">
              <a:spcBef>
                <a:spcPts val="0"/>
              </a:spcBef>
              <a:spcAft>
                <a:spcPts val="0"/>
              </a:spcAft>
              <a:buClr>
                <a:schemeClr val="dk1"/>
              </a:buClr>
              <a:buSzPts val="3200"/>
              <a:buNone/>
            </a:pPr>
            <a:r>
              <a:rPr lang="en-US" sz="1600" dirty="0"/>
              <a:t>                   </a:t>
            </a:r>
            <a:endParaRPr sz="1600" dirty="0"/>
          </a:p>
          <a:p>
            <a:pPr marL="342900" lvl="0" indent="-139700" algn="l" rtl="0">
              <a:spcBef>
                <a:spcPts val="640"/>
              </a:spcBef>
              <a:spcAft>
                <a:spcPts val="0"/>
              </a:spcAft>
              <a:buClr>
                <a:schemeClr val="dk1"/>
              </a:buClr>
              <a:buSzPts val="3200"/>
              <a:buNone/>
            </a:pPr>
            <a:endParaRPr sz="1600" dirty="0"/>
          </a:p>
          <a:p>
            <a:pPr marL="342900" lvl="0" indent="-139700" algn="l" rtl="0">
              <a:spcBef>
                <a:spcPts val="640"/>
              </a:spcBef>
              <a:spcAft>
                <a:spcPts val="0"/>
              </a:spcAft>
              <a:buClr>
                <a:schemeClr val="dk1"/>
              </a:buClr>
              <a:buSzPts val="3200"/>
              <a:buNone/>
            </a:pPr>
            <a:endParaRPr sz="1600"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dirty="0"/>
          </a:p>
        </p:txBody>
      </p:sp>
    </p:spTree>
    <p:extLst>
      <p:ext uri="{BB962C8B-B14F-4D97-AF65-F5344CB8AC3E}">
        <p14:creationId xmlns:p14="http://schemas.microsoft.com/office/powerpoint/2010/main" val="36268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590800" y="274638"/>
            <a:ext cx="60960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000" dirty="0"/>
              <a:t>Advancements in Brain Tumor Detection using Digital Image Processing </a:t>
            </a:r>
            <a:endParaRPr sz="20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sz="2800" dirty="0"/>
              <a:t>Proposed System                   </a:t>
            </a:r>
          </a:p>
          <a:p>
            <a:pPr marL="0" lvl="0" indent="0" algn="l" rtl="0">
              <a:spcBef>
                <a:spcPts val="0"/>
              </a:spcBef>
              <a:spcAft>
                <a:spcPts val="0"/>
              </a:spcAft>
              <a:buClr>
                <a:schemeClr val="dk1"/>
              </a:buClr>
              <a:buSzPts val="3200"/>
              <a:buNone/>
            </a:pPr>
            <a:r>
              <a:rPr lang="en-US" sz="1600" dirty="0"/>
              <a:t>Recent developments in medical imaging, particularly the integration of image processing algorithms with GUI platforms such as MATLAB, offer a promising avenue for more efficient and accurate tumor detection. </a:t>
            </a:r>
          </a:p>
          <a:p>
            <a:pPr marL="0" lvl="0" indent="0" algn="l" rtl="0">
              <a:spcBef>
                <a:spcPts val="0"/>
              </a:spcBef>
              <a:spcAft>
                <a:spcPts val="0"/>
              </a:spcAft>
              <a:buClr>
                <a:schemeClr val="dk1"/>
              </a:buClr>
              <a:buSzPts val="3200"/>
              <a:buNone/>
            </a:pPr>
            <a:endParaRPr lang="en-US" sz="1600" dirty="0"/>
          </a:p>
          <a:p>
            <a:pPr marL="285750" indent="-285750">
              <a:spcBef>
                <a:spcPts val="0"/>
              </a:spcBef>
              <a:buSzPts val="3200"/>
              <a:buFont typeface="Courier New" panose="02070309020205020404" pitchFamily="49" charset="0"/>
              <a:buChar char="o"/>
            </a:pPr>
            <a:r>
              <a:rPr lang="en-US" sz="1600" dirty="0"/>
              <a:t>Efficiency and Automation: MATLAB offers a wide range of built-in functions and toolboxes specifically designed for image processing tasks, including segmentation. These functions enable automated or semi-automated segmentation of brain tumors, significantly reducing the time and effort required compared to manual approaches.</a:t>
            </a:r>
          </a:p>
          <a:p>
            <a:pPr marL="285750" indent="-285750">
              <a:spcBef>
                <a:spcPts val="0"/>
              </a:spcBef>
              <a:buSzPts val="3200"/>
              <a:buFont typeface="Courier New" panose="02070309020205020404" pitchFamily="49" charset="0"/>
              <a:buChar char="o"/>
            </a:pPr>
            <a:endParaRPr lang="en-US" sz="1600" dirty="0"/>
          </a:p>
          <a:p>
            <a:pPr marL="285750" indent="-285750">
              <a:spcBef>
                <a:spcPts val="0"/>
              </a:spcBef>
              <a:buSzPts val="3200"/>
              <a:buFont typeface="Courier New" panose="02070309020205020404" pitchFamily="49" charset="0"/>
              <a:buChar char="o"/>
            </a:pPr>
            <a:r>
              <a:rPr lang="en-US" sz="1600" dirty="0"/>
              <a:t>Robustness and Accuracy: MATLAB's advanced algorithms and techniques for image analysis result in more robust and accurate segmentation results compared to manual or semi-automated methods. The ability to fine-tune parameters and customize algorithms allows for better adaptation to diverse imaging datasets and tumor characteristics.</a:t>
            </a:r>
          </a:p>
          <a:p>
            <a:pPr marL="285750" indent="-285750">
              <a:spcBef>
                <a:spcPts val="0"/>
              </a:spcBef>
              <a:buSzPts val="3200"/>
              <a:buFont typeface="Courier New" panose="02070309020205020404" pitchFamily="49" charset="0"/>
              <a:buChar char="o"/>
            </a:pPr>
            <a:endParaRPr lang="en-US" sz="1600" dirty="0"/>
          </a:p>
          <a:p>
            <a:pPr marL="285750" indent="-285750">
              <a:spcBef>
                <a:spcPts val="0"/>
              </a:spcBef>
              <a:buSzPts val="3200"/>
              <a:buFont typeface="Courier New" panose="02070309020205020404" pitchFamily="49" charset="0"/>
              <a:buChar char="o"/>
            </a:pPr>
            <a:r>
              <a:rPr lang="en-US" sz="1600" dirty="0"/>
              <a:t>User-Friendly Interface: MATLAB GUI provides an intuitive and interactive platform for medical image analysis, allowing users to visualize, manipulate, and analyze data with ease. This user-friendly interface enhances usability and accessibility, making it suitable for clinicians and researchers with varying levels of expertise.</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extLst>
      <p:ext uri="{BB962C8B-B14F-4D97-AF65-F5344CB8AC3E}">
        <p14:creationId xmlns:p14="http://schemas.microsoft.com/office/powerpoint/2010/main" val="25879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609" y="60767"/>
            <a:ext cx="8229600" cy="1143000"/>
          </a:xfrm>
        </p:spPr>
        <p:txBody>
          <a:bodyPr>
            <a:normAutofit/>
          </a:bodyPr>
          <a:lstStyle/>
          <a:p>
            <a:r>
              <a:rPr lang="en-US" dirty="0"/>
              <a:t>Literature Review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graphicFrame>
        <p:nvGraphicFramePr>
          <p:cNvPr id="7" name="Table 6">
            <a:extLst>
              <a:ext uri="{FF2B5EF4-FFF2-40B4-BE49-F238E27FC236}">
                <a16:creationId xmlns:a16="http://schemas.microsoft.com/office/drawing/2014/main" id="{78BDB47F-E818-CAB0-A321-6DA018FB62D1}"/>
              </a:ext>
            </a:extLst>
          </p:cNvPr>
          <p:cNvGraphicFramePr>
            <a:graphicFrameLocks noGrp="1"/>
          </p:cNvGraphicFramePr>
          <p:nvPr>
            <p:extLst>
              <p:ext uri="{D42A27DB-BD31-4B8C-83A1-F6EECF244321}">
                <p14:modId xmlns:p14="http://schemas.microsoft.com/office/powerpoint/2010/main" val="267968662"/>
              </p:ext>
            </p:extLst>
          </p:nvPr>
        </p:nvGraphicFramePr>
        <p:xfrm>
          <a:off x="277791" y="1203767"/>
          <a:ext cx="8594205" cy="4996429"/>
        </p:xfrm>
        <a:graphic>
          <a:graphicData uri="http://schemas.openxmlformats.org/drawingml/2006/table">
            <a:tbl>
              <a:tblPr/>
              <a:tblGrid>
                <a:gridCol w="2326841">
                  <a:extLst>
                    <a:ext uri="{9D8B030D-6E8A-4147-A177-3AD203B41FA5}">
                      <a16:colId xmlns:a16="http://schemas.microsoft.com/office/drawing/2014/main" val="2394606219"/>
                    </a:ext>
                  </a:extLst>
                </a:gridCol>
                <a:gridCol w="1583461">
                  <a:extLst>
                    <a:ext uri="{9D8B030D-6E8A-4147-A177-3AD203B41FA5}">
                      <a16:colId xmlns:a16="http://schemas.microsoft.com/office/drawing/2014/main" val="3296253885"/>
                    </a:ext>
                  </a:extLst>
                </a:gridCol>
                <a:gridCol w="1341711">
                  <a:extLst>
                    <a:ext uri="{9D8B030D-6E8A-4147-A177-3AD203B41FA5}">
                      <a16:colId xmlns:a16="http://schemas.microsoft.com/office/drawing/2014/main" val="3128230378"/>
                    </a:ext>
                  </a:extLst>
                </a:gridCol>
                <a:gridCol w="1132109">
                  <a:extLst>
                    <a:ext uri="{9D8B030D-6E8A-4147-A177-3AD203B41FA5}">
                      <a16:colId xmlns:a16="http://schemas.microsoft.com/office/drawing/2014/main" val="2001424856"/>
                    </a:ext>
                  </a:extLst>
                </a:gridCol>
                <a:gridCol w="2210083">
                  <a:extLst>
                    <a:ext uri="{9D8B030D-6E8A-4147-A177-3AD203B41FA5}">
                      <a16:colId xmlns:a16="http://schemas.microsoft.com/office/drawing/2014/main" val="1048041673"/>
                    </a:ext>
                  </a:extLst>
                </a:gridCol>
              </a:tblGrid>
              <a:tr h="285169">
                <a:tc>
                  <a:txBody>
                    <a:bodyPr/>
                    <a:lstStyle/>
                    <a:p>
                      <a:pPr algn="ctr" rtl="0" fontAlgn="b"/>
                      <a:r>
                        <a:rPr lang="en-IN" sz="1400" b="1" dirty="0">
                          <a:effectLst/>
                        </a:rPr>
                        <a:t>Author</a:t>
                      </a:r>
                    </a:p>
                  </a:txBody>
                  <a:tcPr marL="13006" marR="13006" marT="8670" marB="867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Investigator</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dirty="0">
                          <a:effectLst/>
                        </a:rPr>
                        <a:t>Title</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Source</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Findings of the study </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7636477"/>
                  </a:ext>
                </a:extLst>
              </a:tr>
              <a:tr h="4599348">
                <a:tc>
                  <a:txBody>
                    <a:bodyPr/>
                    <a:lstStyle/>
                    <a:p>
                      <a:pPr algn="ctr" rtl="0" fontAlgn="ctr"/>
                      <a:r>
                        <a:rPr lang="en-IN" sz="1400" dirty="0">
                          <a:effectLst/>
                        </a:rPr>
                        <a:t>Swapnil </a:t>
                      </a:r>
                      <a:r>
                        <a:rPr lang="en-IN" sz="1400" dirty="0" err="1">
                          <a:effectLst/>
                        </a:rPr>
                        <a:t>R.Telrandhe</a:t>
                      </a:r>
                      <a:endParaRPr lang="en-IN" sz="1400" dirty="0">
                        <a:effectLst/>
                      </a:endParaRPr>
                    </a:p>
                  </a:txBody>
                  <a:tcPr marL="13006" marR="13006" marT="8670" marB="867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US" sz="1400" dirty="0">
                          <a:effectLst/>
                        </a:rPr>
                        <a:t>[1]</a:t>
                      </a:r>
                      <a:endParaRPr lang="en-IN" sz="1400" dirty="0">
                        <a:effectLst/>
                      </a:endParaRP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US" sz="1400" dirty="0">
                          <a:effectLst/>
                        </a:rPr>
                        <a:t>segmentation methods for medical image analysis</a:t>
                      </a: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IN" sz="1400" dirty="0">
                          <a:effectLst/>
                        </a:rPr>
                        <a:t>International Research Publication House</a:t>
                      </a: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US" sz="1400" dirty="0">
                          <a:effectLst/>
                        </a:rPr>
                        <a:t>Proposed tumor detection inside which Segmentation separates an image into parts of regions or objects. In this it has to segment the item from the background to browse the image properly and classify the content of the image strictly. During this framework, edge detection is a vital tool for image segmentation. In this paper their effort was made to study the performance of most commonly used edge detection techniques for image segmentation and additionally the comparison of these techniques was carried out with an experiment.</a:t>
                      </a: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7577945"/>
                  </a:ext>
                </a:extLst>
              </a:tr>
            </a:tbl>
          </a:graphicData>
        </a:graphic>
      </p:graphicFrame>
    </p:spTree>
    <p:extLst>
      <p:ext uri="{BB962C8B-B14F-4D97-AF65-F5344CB8AC3E}">
        <p14:creationId xmlns:p14="http://schemas.microsoft.com/office/powerpoint/2010/main" val="29158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609" y="60767"/>
            <a:ext cx="8229600" cy="1143000"/>
          </a:xfrm>
        </p:spPr>
        <p:txBody>
          <a:bodyPr>
            <a:normAutofit/>
          </a:bodyPr>
          <a:lstStyle/>
          <a:p>
            <a:r>
              <a:rPr lang="en-US" dirty="0"/>
              <a:t>Literature Review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graphicFrame>
        <p:nvGraphicFramePr>
          <p:cNvPr id="7" name="Table 6">
            <a:extLst>
              <a:ext uri="{FF2B5EF4-FFF2-40B4-BE49-F238E27FC236}">
                <a16:creationId xmlns:a16="http://schemas.microsoft.com/office/drawing/2014/main" id="{78BDB47F-E818-CAB0-A321-6DA018FB62D1}"/>
              </a:ext>
            </a:extLst>
          </p:cNvPr>
          <p:cNvGraphicFramePr>
            <a:graphicFrameLocks noGrp="1"/>
          </p:cNvGraphicFramePr>
          <p:nvPr>
            <p:extLst>
              <p:ext uri="{D42A27DB-BD31-4B8C-83A1-F6EECF244321}">
                <p14:modId xmlns:p14="http://schemas.microsoft.com/office/powerpoint/2010/main" val="1218420494"/>
              </p:ext>
            </p:extLst>
          </p:nvPr>
        </p:nvGraphicFramePr>
        <p:xfrm>
          <a:off x="277791" y="1203767"/>
          <a:ext cx="8594205" cy="4884517"/>
        </p:xfrm>
        <a:graphic>
          <a:graphicData uri="http://schemas.openxmlformats.org/drawingml/2006/table">
            <a:tbl>
              <a:tblPr/>
              <a:tblGrid>
                <a:gridCol w="2326841">
                  <a:extLst>
                    <a:ext uri="{9D8B030D-6E8A-4147-A177-3AD203B41FA5}">
                      <a16:colId xmlns:a16="http://schemas.microsoft.com/office/drawing/2014/main" val="2394606219"/>
                    </a:ext>
                  </a:extLst>
                </a:gridCol>
                <a:gridCol w="1583461">
                  <a:extLst>
                    <a:ext uri="{9D8B030D-6E8A-4147-A177-3AD203B41FA5}">
                      <a16:colId xmlns:a16="http://schemas.microsoft.com/office/drawing/2014/main" val="3296253885"/>
                    </a:ext>
                  </a:extLst>
                </a:gridCol>
                <a:gridCol w="1341711">
                  <a:extLst>
                    <a:ext uri="{9D8B030D-6E8A-4147-A177-3AD203B41FA5}">
                      <a16:colId xmlns:a16="http://schemas.microsoft.com/office/drawing/2014/main" val="3128230378"/>
                    </a:ext>
                  </a:extLst>
                </a:gridCol>
                <a:gridCol w="1132109">
                  <a:extLst>
                    <a:ext uri="{9D8B030D-6E8A-4147-A177-3AD203B41FA5}">
                      <a16:colId xmlns:a16="http://schemas.microsoft.com/office/drawing/2014/main" val="2001424856"/>
                    </a:ext>
                  </a:extLst>
                </a:gridCol>
                <a:gridCol w="2210083">
                  <a:extLst>
                    <a:ext uri="{9D8B030D-6E8A-4147-A177-3AD203B41FA5}">
                      <a16:colId xmlns:a16="http://schemas.microsoft.com/office/drawing/2014/main" val="1048041673"/>
                    </a:ext>
                  </a:extLst>
                </a:gridCol>
              </a:tblGrid>
              <a:tr h="285169">
                <a:tc>
                  <a:txBody>
                    <a:bodyPr/>
                    <a:lstStyle/>
                    <a:p>
                      <a:pPr algn="ctr" rtl="0" fontAlgn="b"/>
                      <a:r>
                        <a:rPr lang="en-IN" sz="1400" b="1" dirty="0">
                          <a:effectLst/>
                        </a:rPr>
                        <a:t>Author</a:t>
                      </a:r>
                    </a:p>
                  </a:txBody>
                  <a:tcPr marL="13006" marR="13006" marT="8670" marB="867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Investigator</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dirty="0">
                          <a:effectLst/>
                        </a:rPr>
                        <a:t>Title</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Source</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Findings of the study </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7636477"/>
                  </a:ext>
                </a:extLst>
              </a:tr>
              <a:tr h="4599348">
                <a:tc>
                  <a:txBody>
                    <a:bodyPr/>
                    <a:lstStyle/>
                    <a:p>
                      <a:pPr algn="ctr" rtl="0" fontAlgn="ctr"/>
                      <a:r>
                        <a:rPr lang="en-IN" dirty="0"/>
                        <a:t>Malathi Hong-Long</a:t>
                      </a:r>
                      <a:endParaRPr lang="en-IN" sz="1400" dirty="0">
                        <a:effectLst/>
                      </a:endParaRPr>
                    </a:p>
                  </a:txBody>
                  <a:tcPr marL="13006" marR="13006" marT="8670" marB="867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IN" sz="1400" dirty="0">
                          <a:effectLst/>
                        </a:rPr>
                        <a:t>[2]</a:t>
                      </a: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US" dirty="0"/>
                        <a:t>BRAIN TUMOR DETECTION USING IMAGE PROCESSING </a:t>
                      </a:r>
                      <a:endParaRPr lang="en-US" sz="1400" dirty="0">
                        <a:effectLst/>
                      </a:endParaRP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IN" sz="1400" dirty="0">
                          <a:effectLst/>
                        </a:rPr>
                        <a:t>International Research Publication House</a:t>
                      </a: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IN" dirty="0"/>
                        <a:t>Proposed approach by desegregation wave entropy based mostly spider net plots and probabilistic neural network for the classification of Brain MRI. Proposed technique uses two steps for classification one is wavelet entropy based mostly spider net plot for feature withdrawal and probabilistic neural network for classification.</a:t>
                      </a:r>
                      <a:endParaRPr lang="en-US" sz="1400" dirty="0">
                        <a:effectLst/>
                      </a:endParaRP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7577945"/>
                  </a:ext>
                </a:extLst>
              </a:tr>
            </a:tbl>
          </a:graphicData>
        </a:graphic>
      </p:graphicFrame>
    </p:spTree>
    <p:extLst>
      <p:ext uri="{BB962C8B-B14F-4D97-AF65-F5344CB8AC3E}">
        <p14:creationId xmlns:p14="http://schemas.microsoft.com/office/powerpoint/2010/main" val="33685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609" y="60767"/>
            <a:ext cx="8229600" cy="1143000"/>
          </a:xfrm>
        </p:spPr>
        <p:txBody>
          <a:bodyPr>
            <a:normAutofit/>
          </a:bodyPr>
          <a:lstStyle/>
          <a:p>
            <a:r>
              <a:rPr lang="en-US" dirty="0"/>
              <a:t>Literature Review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graphicFrame>
        <p:nvGraphicFramePr>
          <p:cNvPr id="7" name="Table 6">
            <a:extLst>
              <a:ext uri="{FF2B5EF4-FFF2-40B4-BE49-F238E27FC236}">
                <a16:creationId xmlns:a16="http://schemas.microsoft.com/office/drawing/2014/main" id="{78BDB47F-E818-CAB0-A321-6DA018FB62D1}"/>
              </a:ext>
            </a:extLst>
          </p:cNvPr>
          <p:cNvGraphicFramePr>
            <a:graphicFrameLocks noGrp="1"/>
          </p:cNvGraphicFramePr>
          <p:nvPr>
            <p:extLst>
              <p:ext uri="{D42A27DB-BD31-4B8C-83A1-F6EECF244321}">
                <p14:modId xmlns:p14="http://schemas.microsoft.com/office/powerpoint/2010/main" val="2779993869"/>
              </p:ext>
            </p:extLst>
          </p:nvPr>
        </p:nvGraphicFramePr>
        <p:xfrm>
          <a:off x="277791" y="1203767"/>
          <a:ext cx="8594205" cy="4884517"/>
        </p:xfrm>
        <a:graphic>
          <a:graphicData uri="http://schemas.openxmlformats.org/drawingml/2006/table">
            <a:tbl>
              <a:tblPr/>
              <a:tblGrid>
                <a:gridCol w="2326841">
                  <a:extLst>
                    <a:ext uri="{9D8B030D-6E8A-4147-A177-3AD203B41FA5}">
                      <a16:colId xmlns:a16="http://schemas.microsoft.com/office/drawing/2014/main" val="2394606219"/>
                    </a:ext>
                  </a:extLst>
                </a:gridCol>
                <a:gridCol w="1583461">
                  <a:extLst>
                    <a:ext uri="{9D8B030D-6E8A-4147-A177-3AD203B41FA5}">
                      <a16:colId xmlns:a16="http://schemas.microsoft.com/office/drawing/2014/main" val="3296253885"/>
                    </a:ext>
                  </a:extLst>
                </a:gridCol>
                <a:gridCol w="1341711">
                  <a:extLst>
                    <a:ext uri="{9D8B030D-6E8A-4147-A177-3AD203B41FA5}">
                      <a16:colId xmlns:a16="http://schemas.microsoft.com/office/drawing/2014/main" val="3128230378"/>
                    </a:ext>
                  </a:extLst>
                </a:gridCol>
                <a:gridCol w="1132109">
                  <a:extLst>
                    <a:ext uri="{9D8B030D-6E8A-4147-A177-3AD203B41FA5}">
                      <a16:colId xmlns:a16="http://schemas.microsoft.com/office/drawing/2014/main" val="2001424856"/>
                    </a:ext>
                  </a:extLst>
                </a:gridCol>
                <a:gridCol w="2210083">
                  <a:extLst>
                    <a:ext uri="{9D8B030D-6E8A-4147-A177-3AD203B41FA5}">
                      <a16:colId xmlns:a16="http://schemas.microsoft.com/office/drawing/2014/main" val="1048041673"/>
                    </a:ext>
                  </a:extLst>
                </a:gridCol>
              </a:tblGrid>
              <a:tr h="285169">
                <a:tc>
                  <a:txBody>
                    <a:bodyPr/>
                    <a:lstStyle/>
                    <a:p>
                      <a:pPr algn="ctr" rtl="0" fontAlgn="b"/>
                      <a:r>
                        <a:rPr lang="en-IN" sz="1400" b="1" dirty="0">
                          <a:effectLst/>
                        </a:rPr>
                        <a:t>Author</a:t>
                      </a:r>
                    </a:p>
                  </a:txBody>
                  <a:tcPr marL="13006" marR="13006" marT="8670" marB="867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Investigator</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dirty="0">
                          <a:effectLst/>
                        </a:rPr>
                        <a:t>Title</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Source</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Findings of the study </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7636477"/>
                  </a:ext>
                </a:extLst>
              </a:tr>
              <a:tr h="4599348">
                <a:tc>
                  <a:txBody>
                    <a:bodyPr/>
                    <a:lstStyle/>
                    <a:p>
                      <a:pPr algn="ctr" rtl="0" fontAlgn="ctr"/>
                      <a:r>
                        <a:rPr lang="en-IN" dirty="0"/>
                        <a:t>Sanjeev Thakur</a:t>
                      </a:r>
                      <a:endParaRPr lang="en-IN" sz="1400" dirty="0">
                        <a:effectLst/>
                      </a:endParaRPr>
                    </a:p>
                  </a:txBody>
                  <a:tcPr marL="13006" marR="13006" marT="8670" marB="867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IN" sz="1400" dirty="0">
                          <a:effectLst/>
                        </a:rPr>
                        <a:t>[3]</a:t>
                      </a: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US" dirty="0"/>
                        <a:t>A Survey on Brain Tumor Detection Using Image Processing Techniques</a:t>
                      </a:r>
                      <a:endParaRPr lang="en-US" sz="1400" dirty="0">
                        <a:effectLst/>
                      </a:endParaRP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US" dirty="0"/>
                        <a:t>IEEE 7th International Conference on Cloud Computing, Data Science &amp; Engineering </a:t>
                      </a:r>
                      <a:endParaRPr lang="en-IN" sz="1400" dirty="0">
                        <a:effectLst/>
                      </a:endParaRP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US" dirty="0"/>
                        <a:t>This review surveys the various techniques that are part of Medical Image Processing and are prominently used in discovering brain tumors from MRI Images. Based on that research this Paper was written listing the various techniques in use. A brief description of each technique is also provided. Also of All the various steps involved in the process of detecting Tumors, Segmentation is the most significant.</a:t>
                      </a:r>
                      <a:endParaRPr lang="en-US" sz="1400" dirty="0">
                        <a:effectLst/>
                      </a:endParaRP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7577945"/>
                  </a:ext>
                </a:extLst>
              </a:tr>
            </a:tbl>
          </a:graphicData>
        </a:graphic>
      </p:graphicFrame>
    </p:spTree>
    <p:extLst>
      <p:ext uri="{BB962C8B-B14F-4D97-AF65-F5344CB8AC3E}">
        <p14:creationId xmlns:p14="http://schemas.microsoft.com/office/powerpoint/2010/main" val="184352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609" y="60767"/>
            <a:ext cx="8229600" cy="1143000"/>
          </a:xfrm>
        </p:spPr>
        <p:txBody>
          <a:bodyPr>
            <a:normAutofit/>
          </a:bodyPr>
          <a:lstStyle/>
          <a:p>
            <a:r>
              <a:rPr lang="en-US" dirty="0"/>
              <a:t>Literature Review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graphicFrame>
        <p:nvGraphicFramePr>
          <p:cNvPr id="7" name="Table 6">
            <a:extLst>
              <a:ext uri="{FF2B5EF4-FFF2-40B4-BE49-F238E27FC236}">
                <a16:creationId xmlns:a16="http://schemas.microsoft.com/office/drawing/2014/main" id="{78BDB47F-E818-CAB0-A321-6DA018FB62D1}"/>
              </a:ext>
            </a:extLst>
          </p:cNvPr>
          <p:cNvGraphicFramePr>
            <a:graphicFrameLocks noGrp="1"/>
          </p:cNvGraphicFramePr>
          <p:nvPr>
            <p:extLst>
              <p:ext uri="{D42A27DB-BD31-4B8C-83A1-F6EECF244321}">
                <p14:modId xmlns:p14="http://schemas.microsoft.com/office/powerpoint/2010/main" val="3031411128"/>
              </p:ext>
            </p:extLst>
          </p:nvPr>
        </p:nvGraphicFramePr>
        <p:xfrm>
          <a:off x="272004" y="1203767"/>
          <a:ext cx="8594205" cy="5209789"/>
        </p:xfrm>
        <a:graphic>
          <a:graphicData uri="http://schemas.openxmlformats.org/drawingml/2006/table">
            <a:tbl>
              <a:tblPr/>
              <a:tblGrid>
                <a:gridCol w="2326841">
                  <a:extLst>
                    <a:ext uri="{9D8B030D-6E8A-4147-A177-3AD203B41FA5}">
                      <a16:colId xmlns:a16="http://schemas.microsoft.com/office/drawing/2014/main" val="2394606219"/>
                    </a:ext>
                  </a:extLst>
                </a:gridCol>
                <a:gridCol w="1583461">
                  <a:extLst>
                    <a:ext uri="{9D8B030D-6E8A-4147-A177-3AD203B41FA5}">
                      <a16:colId xmlns:a16="http://schemas.microsoft.com/office/drawing/2014/main" val="3296253885"/>
                    </a:ext>
                  </a:extLst>
                </a:gridCol>
                <a:gridCol w="1341711">
                  <a:extLst>
                    <a:ext uri="{9D8B030D-6E8A-4147-A177-3AD203B41FA5}">
                      <a16:colId xmlns:a16="http://schemas.microsoft.com/office/drawing/2014/main" val="3128230378"/>
                    </a:ext>
                  </a:extLst>
                </a:gridCol>
                <a:gridCol w="1132109">
                  <a:extLst>
                    <a:ext uri="{9D8B030D-6E8A-4147-A177-3AD203B41FA5}">
                      <a16:colId xmlns:a16="http://schemas.microsoft.com/office/drawing/2014/main" val="2001424856"/>
                    </a:ext>
                  </a:extLst>
                </a:gridCol>
                <a:gridCol w="2210083">
                  <a:extLst>
                    <a:ext uri="{9D8B030D-6E8A-4147-A177-3AD203B41FA5}">
                      <a16:colId xmlns:a16="http://schemas.microsoft.com/office/drawing/2014/main" val="1048041673"/>
                    </a:ext>
                  </a:extLst>
                </a:gridCol>
              </a:tblGrid>
              <a:tr h="285169">
                <a:tc>
                  <a:txBody>
                    <a:bodyPr/>
                    <a:lstStyle/>
                    <a:p>
                      <a:pPr algn="ctr" rtl="0" fontAlgn="b"/>
                      <a:r>
                        <a:rPr lang="en-IN" sz="1400" b="1" dirty="0">
                          <a:effectLst/>
                        </a:rPr>
                        <a:t>Author</a:t>
                      </a:r>
                    </a:p>
                  </a:txBody>
                  <a:tcPr marL="13006" marR="13006" marT="8670" marB="867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Investigator</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dirty="0">
                          <a:effectLst/>
                        </a:rPr>
                        <a:t>Title</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Source</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400" b="1">
                          <a:effectLst/>
                        </a:rPr>
                        <a:t>Findings of the study </a:t>
                      </a:r>
                    </a:p>
                  </a:txBody>
                  <a:tcPr marL="13006" marR="13006" marT="8670" marB="867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7636477"/>
                  </a:ext>
                </a:extLst>
              </a:tr>
              <a:tr h="4204627">
                <a:tc>
                  <a:txBody>
                    <a:bodyPr/>
                    <a:lstStyle/>
                    <a:p>
                      <a:pPr algn="ctr" rtl="0" fontAlgn="ctr"/>
                      <a:r>
                        <a:rPr lang="en-US" sz="1400" dirty="0" err="1">
                          <a:effectLst/>
                        </a:rPr>
                        <a:t>A.Jordan</a:t>
                      </a:r>
                      <a:endParaRPr lang="en-IN" sz="1400" dirty="0">
                        <a:effectLst/>
                      </a:endParaRPr>
                    </a:p>
                  </a:txBody>
                  <a:tcPr marL="13006" marR="13006" marT="8670" marB="867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IN" sz="1400" dirty="0">
                          <a:effectLst/>
                        </a:rPr>
                        <a:t>[4]</a:t>
                      </a: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US" dirty="0"/>
                        <a:t>A Brain Tumor Detection Using Image Processing</a:t>
                      </a:r>
                      <a:endParaRPr lang="en-US" sz="1400" dirty="0">
                        <a:effectLst/>
                      </a:endParaRP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US" dirty="0"/>
                        <a:t>IEEE 10th International Conference</a:t>
                      </a:r>
                      <a:endParaRPr lang="en-IN" sz="1400" dirty="0">
                        <a:effectLst/>
                      </a:endParaRP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ctr"/>
                      <a:r>
                        <a:rPr lang="en-US" sz="1400" b="0" i="0" u="none" strike="noStrike" cap="none" dirty="0">
                          <a:solidFill>
                            <a:schemeClr val="tx1"/>
                          </a:solidFill>
                          <a:effectLst/>
                          <a:latin typeface="+mn-lt"/>
                          <a:ea typeface="+mn-ea"/>
                          <a:cs typeface="+mn-cs"/>
                          <a:sym typeface="Arial"/>
                        </a:rPr>
                        <a:t>MRI images are more susceptible to noise and other environmental disturbances. Therefore, it becomes difficult for doctors to determine the tumor and its causes. So, we came up with a system in which the system will detect a brain tumor from images. Here we are converting an image to a grayscale image. We apply filters to the image to remove noise and other environmental clutter from the image. The system will process the selected image using preprocessing steps. At the same time, different algorithms are used to detect the tumor from the image.</a:t>
                      </a:r>
                      <a:endParaRPr lang="en-US" sz="1400" dirty="0">
                        <a:effectLst/>
                      </a:endParaRPr>
                    </a:p>
                  </a:txBody>
                  <a:tcPr marL="13006" marR="13006" marT="8670" marB="867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7577945"/>
                  </a:ext>
                </a:extLst>
              </a:tr>
            </a:tbl>
          </a:graphicData>
        </a:graphic>
      </p:graphicFrame>
    </p:spTree>
    <p:extLst>
      <p:ext uri="{BB962C8B-B14F-4D97-AF65-F5344CB8AC3E}">
        <p14:creationId xmlns:p14="http://schemas.microsoft.com/office/powerpoint/2010/main" val="15105587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1563</Words>
  <Application>Microsoft Office PowerPoint</Application>
  <PresentationFormat>On-screen Show (4:3)</PresentationFormat>
  <Paragraphs>121</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var(--sn-fonts-heading)</vt:lpstr>
      <vt:lpstr>Office Theme</vt:lpstr>
      <vt:lpstr>  Advancements in Brain Tumor Detection using Digital Image Processing </vt:lpstr>
      <vt:lpstr>Advancements in Brain Tumor Detection using Digital Image Processing </vt:lpstr>
      <vt:lpstr>Advancements in Brain Tumor Detection using Digital Image Processing </vt:lpstr>
      <vt:lpstr>Advancements in Brain Tumor Detection using Digital Image Processing </vt:lpstr>
      <vt:lpstr>Advancements in Brain Tumor Detection using Digital Image Processing </vt:lpstr>
      <vt:lpstr>Literature Review </vt:lpstr>
      <vt:lpstr>Literature Review </vt:lpstr>
      <vt:lpstr>Literature Review </vt:lpstr>
      <vt:lpstr>Literature Review </vt:lpstr>
      <vt:lpstr>Architecture Diagram </vt:lpstr>
      <vt:lpstr>Modules</vt:lpstr>
      <vt:lpstr>Sample Snapshot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HP Laptop</cp:lastModifiedBy>
  <cp:revision>12</cp:revision>
  <dcterms:created xsi:type="dcterms:W3CDTF">2020-05-13T07:00:09Z</dcterms:created>
  <dcterms:modified xsi:type="dcterms:W3CDTF">2024-03-23T17:45:03Z</dcterms:modified>
</cp:coreProperties>
</file>