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8" d="100"/>
          <a:sy n="18" d="100"/>
        </p:scale>
        <p:origin x="2011" y="67"/>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DA3-4D53-A73A-848C39B438CE}"/>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DA3-4D53-A73A-848C39B438CE}"/>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6DA3-4D53-A73A-848C39B438CE}"/>
            </c:ext>
          </c:extLst>
        </c:ser>
        <c:dLbls>
          <c:showLegendKey val="0"/>
          <c:showVal val="0"/>
          <c:showCatName val="0"/>
          <c:showSerName val="0"/>
          <c:showPercent val="0"/>
          <c:showBubbleSize val="0"/>
        </c:dLbls>
        <c:gapWidth val="150"/>
        <c:axId val="90757760"/>
        <c:axId val="93794688"/>
      </c:barChart>
      <c:catAx>
        <c:axId val="90757760"/>
        <c:scaling>
          <c:orientation val="minMax"/>
        </c:scaling>
        <c:delete val="0"/>
        <c:axPos val="b"/>
        <c:numFmt formatCode="General" sourceLinked="0"/>
        <c:majorTickMark val="out"/>
        <c:minorTickMark val="none"/>
        <c:tickLblPos val="nextTo"/>
        <c:crossAx val="93794688"/>
        <c:crosses val="autoZero"/>
        <c:auto val="1"/>
        <c:lblAlgn val="ctr"/>
        <c:lblOffset val="100"/>
        <c:noMultiLvlLbl val="0"/>
      </c:catAx>
      <c:valAx>
        <c:axId val="93794688"/>
        <c:scaling>
          <c:orientation val="minMax"/>
        </c:scaling>
        <c:delete val="0"/>
        <c:axPos val="l"/>
        <c:majorGridlines/>
        <c:numFmt formatCode="General" sourceLinked="1"/>
        <c:majorTickMark val="out"/>
        <c:minorTickMark val="none"/>
        <c:tickLblPos val="nextTo"/>
        <c:crossAx val="9075776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3/9/2017</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Template Provided By Genigraphics – 800.790.4001</a:t>
            </a:r>
          </a:p>
          <a:p>
            <a:pPr algn="ctr" eaLnBrk="1" hangingPunct="1"/>
            <a:r>
              <a:rPr lang="en-US" sz="7200" b="1" dirty="0">
                <a:solidFill>
                  <a:schemeClr val="accent3">
                    <a:lumMod val="20000"/>
                    <a:lumOff val="80000"/>
                  </a:schemeClr>
                </a:solidFill>
                <a:latin typeface="+mn-lt"/>
              </a:rPr>
              <a:t>Replace This Text With Your Title</a:t>
            </a: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John Smith, MD</a:t>
            </a:r>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 Jane Doe, PhD</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 Frederick Jones, MD, PhD</a:t>
            </a:r>
            <a:r>
              <a:rPr lang="en-US" sz="4000" baseline="30000" dirty="0">
                <a:solidFill>
                  <a:schemeClr val="accent3">
                    <a:lumMod val="20000"/>
                    <a:lumOff val="80000"/>
                  </a:schemeClr>
                </a:solidFill>
                <a:latin typeface="+mn-lt"/>
              </a:rPr>
              <a:t>1,2</a:t>
            </a:r>
          </a:p>
          <a:p>
            <a:pPr algn="ctr" eaLnBrk="1" hangingPunct="1"/>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University of Affiliation, </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Medical Center of Affiliation</a:t>
            </a: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lnSpcReduction="10000"/>
          </a:bodyPr>
          <a:lstStyle/>
          <a:p>
            <a:pPr algn="ctr"/>
            <a:r>
              <a:rPr lang="en-US" sz="2800" dirty="0"/>
              <a:t>&lt;your name&gt;</a:t>
            </a:r>
          </a:p>
          <a:p>
            <a:pPr algn="ctr"/>
            <a:r>
              <a:rPr lang="en-US" sz="2800" dirty="0"/>
              <a:t>&lt;your organization&gt;</a:t>
            </a:r>
          </a:p>
          <a:p>
            <a:pPr algn="ctr"/>
            <a:r>
              <a:rPr lang="en-US" sz="2800" dirty="0"/>
              <a:t>Email:</a:t>
            </a:r>
          </a:p>
          <a:p>
            <a:pPr algn="ctr"/>
            <a:r>
              <a:rPr lang="en-US" sz="2800" dirty="0"/>
              <a:t>Website:</a:t>
            </a:r>
          </a:p>
          <a:p>
            <a:pPr algn="ctr"/>
            <a:r>
              <a:rPr lang="en-US" sz="2800" dirty="0"/>
              <a:t>Phone:</a:t>
            </a:r>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9"/>
            <a:ext cx="18288000" cy="2339102"/>
          </a:xfrm>
          <a:prstGeom prst="rect">
            <a:avLst/>
          </a:prstGeom>
          <a:noFill/>
          <a:ln>
            <a:noFill/>
          </a:ln>
        </p:spPr>
        <p:txBody>
          <a:bodyPr wrap="square" lIns="91440" tIns="91440" rIns="91440" bIns="91440" numCol="1" spcCol="342842" rtlCol="0">
            <a:norm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717114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14173200"/>
            <a:ext cx="20848320" cy="74676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r>
              <a:rPr lang="en-US" sz="3200" dirty="0">
                <a:latin typeface="Calibri" pitchFamily="34" charset="0"/>
              </a:rPr>
              <a:t>Speaking 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F7.</a:t>
            </a:r>
          </a:p>
        </p:txBody>
      </p:sp>
      <p:sp>
        <p:nvSpPr>
          <p:cNvPr id="33" name="Rectangle 32"/>
          <p:cNvSpPr/>
          <p:nvPr/>
        </p:nvSpPr>
        <p:spPr>
          <a:xfrm>
            <a:off x="1280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486400"/>
            <a:ext cx="2084832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Remember, the section headers you see here are just examples that we often see on posters. Feel free to change them, move them around, resize them, whatever suits your needs.</a:t>
            </a:r>
          </a:p>
          <a:p>
            <a:pPr eaLnBrk="1" hangingPunct="1"/>
            <a:endParaRPr lang="en-US" sz="3200" dirty="0">
              <a:latin typeface="Calibri" pitchFamily="34" charset="0"/>
            </a:endParaRPr>
          </a:p>
          <a:p>
            <a:pPr eaLnBrk="1" hangingPunct="1"/>
            <a:r>
              <a:rPr lang="en-US" sz="3200" dirty="0">
                <a:latin typeface="Calibri" pitchFamily="34" charset="0"/>
              </a:rPr>
              <a:t>Some other common headings we see:</a:t>
            </a:r>
          </a:p>
          <a:p>
            <a:pPr marL="457200" indent="-457200" eaLnBrk="1" hangingPunct="1">
              <a:buFont typeface="Arial" panose="020B0604020202020204" pitchFamily="34" charset="0"/>
              <a:buChar char="•"/>
            </a:pPr>
            <a:r>
              <a:rPr lang="en-US" sz="3200" dirty="0">
                <a:latin typeface="Calibri" pitchFamily="34" charset="0"/>
              </a:rPr>
              <a:t>Research Question</a:t>
            </a:r>
          </a:p>
          <a:p>
            <a:pPr marL="457200" indent="-457200" eaLnBrk="1" hangingPunct="1">
              <a:buFont typeface="Arial" panose="020B0604020202020204" pitchFamily="34" charset="0"/>
              <a:buChar char="•"/>
            </a:pPr>
            <a:r>
              <a:rPr lang="en-US" sz="3200" dirty="0">
                <a:latin typeface="Calibri" pitchFamily="34" charset="0"/>
              </a:rPr>
              <a:t>Background</a:t>
            </a:r>
          </a:p>
          <a:p>
            <a:pPr marL="457200" indent="-457200" eaLnBrk="1" hangingPunct="1">
              <a:buFont typeface="Arial" panose="020B0604020202020204" pitchFamily="34" charset="0"/>
              <a:buChar char="•"/>
            </a:pPr>
            <a:r>
              <a:rPr lang="en-US" sz="3200" dirty="0">
                <a:latin typeface="Calibri" pitchFamily="34" charset="0"/>
              </a:rPr>
              <a:t>Hypothesis</a:t>
            </a:r>
          </a:p>
          <a:p>
            <a:pPr marL="457200" indent="-457200" eaLnBrk="1" hangingPunct="1">
              <a:buFont typeface="Arial" panose="020B0604020202020204" pitchFamily="34" charset="0"/>
              <a:buChar char="•"/>
            </a:pPr>
            <a:r>
              <a:rPr lang="en-US" sz="3200" dirty="0">
                <a:latin typeface="Calibri" pitchFamily="34" charset="0"/>
              </a:rPr>
              <a:t>Procedure</a:t>
            </a:r>
          </a:p>
          <a:p>
            <a:pPr marL="457200" indent="-457200" eaLnBrk="1" hangingPunct="1">
              <a:buFont typeface="Arial" panose="020B0604020202020204" pitchFamily="34" charset="0"/>
              <a:buChar char="•"/>
            </a:pPr>
            <a:r>
              <a:rPr lang="en-US" sz="3200" dirty="0">
                <a:latin typeface="Calibri" pitchFamily="34" charset="0"/>
              </a:rPr>
              <a:t>Case Study</a:t>
            </a:r>
          </a:p>
          <a:p>
            <a:pPr marL="457200" indent="-457200" eaLnBrk="1" hangingPunct="1">
              <a:buFont typeface="Arial" panose="020B0604020202020204" pitchFamily="34" charset="0"/>
              <a:buChar char="•"/>
            </a:pPr>
            <a:r>
              <a:rPr lang="en-US" sz="3200" dirty="0">
                <a:latin typeface="Calibri" pitchFamily="34" charset="0"/>
              </a:rPr>
              <a:t>Data &amp; Analysis</a:t>
            </a:r>
          </a:p>
          <a:p>
            <a:pPr marL="457200" indent="-457200" eaLnBrk="1" hangingPunct="1">
              <a:buFont typeface="Arial" panose="020B0604020202020204" pitchFamily="34" charset="0"/>
              <a:buChar char="•"/>
            </a:pPr>
            <a:r>
              <a:rPr lang="en-US" sz="3200" dirty="0">
                <a:latin typeface="Calibri" pitchFamily="34" charset="0"/>
              </a:rPr>
              <a:t>Summary</a:t>
            </a:r>
          </a:p>
          <a:p>
            <a:pPr eaLnBrk="1" hangingPunct="1"/>
            <a:endParaRPr lang="en-US" sz="3200" dirty="0">
              <a:latin typeface="Calibri" pitchFamily="34" charset="0"/>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40" y="5486400"/>
            <a:ext cx="9144000" cy="717114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Discussion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33467040" y="14173200"/>
            <a:ext cx="914400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6" name="Rectangle 35"/>
          <p:cNvSpPr/>
          <p:nvPr/>
        </p:nvSpPr>
        <p:spPr>
          <a:xfrm>
            <a:off x="3346704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19907042"/>
              </p:ext>
            </p:extLst>
          </p:nvPr>
        </p:nvGraphicFramePr>
        <p:xfrm>
          <a:off x="11521440" y="22620774"/>
          <a:ext cx="10058400" cy="5439875"/>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777125">
                <a:tc>
                  <a:txBody>
                    <a:bodyPr/>
                    <a:lstStyle/>
                    <a:p>
                      <a:endParaRPr lang="en-US" sz="2700" dirty="0"/>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extLst>
                  <a:ext uri="{0D108BD9-81ED-4DB2-BD59-A6C34878D82A}">
                    <a16:rowId xmlns:a16="http://schemas.microsoft.com/office/drawing/2014/main" val="10000"/>
                  </a:ext>
                </a:extLst>
              </a:tr>
              <a:tr h="777125">
                <a:tc>
                  <a:txBody>
                    <a:bodyPr/>
                    <a:lstStyle/>
                    <a:p>
                      <a:r>
                        <a:rPr lang="en-US" sz="2700" dirty="0"/>
                        <a:t>Item</a:t>
                      </a:r>
                    </a:p>
                  </a:txBody>
                  <a:tcPr marL="121920" marR="121920" marT="34290" marB="34290" anchor="ctr"/>
                </a:tc>
                <a:tc>
                  <a:txBody>
                    <a:bodyPr/>
                    <a:lstStyle/>
                    <a:p>
                      <a:pPr algn="ctr"/>
                      <a:r>
                        <a:rPr lang="en-US" sz="2700" dirty="0"/>
                        <a:t>800</a:t>
                      </a:r>
                    </a:p>
                  </a:txBody>
                  <a:tcPr marL="121920" marR="121920" marT="34290" marB="34290" anchor="ctr"/>
                </a:tc>
                <a:tc>
                  <a:txBody>
                    <a:bodyPr/>
                    <a:lstStyle/>
                    <a:p>
                      <a:pPr algn="ctr"/>
                      <a:r>
                        <a:rPr lang="en-US" sz="2700" dirty="0"/>
                        <a:t>790</a:t>
                      </a:r>
                    </a:p>
                  </a:txBody>
                  <a:tcPr marL="121920" marR="121920" marT="34290" marB="34290" anchor="ctr"/>
                </a:tc>
                <a:tc>
                  <a:txBody>
                    <a:bodyPr/>
                    <a:lstStyle/>
                    <a:p>
                      <a:pPr algn="ctr"/>
                      <a:r>
                        <a:rPr lang="en-US" sz="2700" dirty="0"/>
                        <a:t>4001</a:t>
                      </a:r>
                    </a:p>
                  </a:txBody>
                  <a:tcPr marL="121920" marR="121920" marT="34290" marB="34290" anchor="ctr"/>
                </a:tc>
                <a:extLst>
                  <a:ext uri="{0D108BD9-81ED-4DB2-BD59-A6C34878D82A}">
                    <a16:rowId xmlns:a16="http://schemas.microsoft.com/office/drawing/2014/main" val="10001"/>
                  </a:ext>
                </a:extLst>
              </a:tr>
              <a:tr h="777125">
                <a:tc>
                  <a:txBody>
                    <a:bodyPr/>
                    <a:lstStyle/>
                    <a:p>
                      <a:r>
                        <a:rPr lang="en-US" sz="2700" dirty="0"/>
                        <a:t>Item</a:t>
                      </a:r>
                    </a:p>
                  </a:txBody>
                  <a:tcPr marL="121920" marR="121920" marT="34290" marB="34290" anchor="ctr"/>
                </a:tc>
                <a:tc>
                  <a:txBody>
                    <a:bodyPr/>
                    <a:lstStyle/>
                    <a:p>
                      <a:pPr algn="ctr"/>
                      <a:r>
                        <a:rPr lang="en-US" sz="2700" dirty="0"/>
                        <a:t>356</a:t>
                      </a:r>
                    </a:p>
                  </a:txBody>
                  <a:tcPr marL="121920" marR="121920" marT="34290" marB="34290" anchor="ctr"/>
                </a:tc>
                <a:tc>
                  <a:txBody>
                    <a:bodyPr/>
                    <a:lstStyle/>
                    <a:p>
                      <a:pPr algn="ctr"/>
                      <a:r>
                        <a:rPr lang="en-US" sz="2700" dirty="0"/>
                        <a:t>856</a:t>
                      </a:r>
                    </a:p>
                  </a:txBody>
                  <a:tcPr marL="121920" marR="121920" marT="34290" marB="34290" anchor="ctr"/>
                </a:tc>
                <a:tc>
                  <a:txBody>
                    <a:bodyPr/>
                    <a:lstStyle/>
                    <a:p>
                      <a:pPr algn="ctr"/>
                      <a:r>
                        <a:rPr lang="en-US" sz="2700" dirty="0"/>
                        <a:t>290</a:t>
                      </a:r>
                    </a:p>
                  </a:txBody>
                  <a:tcPr marL="121920" marR="121920" marT="34290" marB="34290" anchor="ctr"/>
                </a:tc>
                <a:extLst>
                  <a:ext uri="{0D108BD9-81ED-4DB2-BD59-A6C34878D82A}">
                    <a16:rowId xmlns:a16="http://schemas.microsoft.com/office/drawing/2014/main" val="10002"/>
                  </a:ext>
                </a:extLst>
              </a:tr>
              <a:tr h="777125">
                <a:tc>
                  <a:txBody>
                    <a:bodyPr/>
                    <a:lstStyle/>
                    <a:p>
                      <a:r>
                        <a:rPr lang="en-US" sz="2700" dirty="0"/>
                        <a:t>Item</a:t>
                      </a:r>
                    </a:p>
                  </a:txBody>
                  <a:tcPr marL="121920" marR="121920" marT="34290" marB="34290" anchor="ctr"/>
                </a:tc>
                <a:tc>
                  <a:txBody>
                    <a:bodyPr/>
                    <a:lstStyle/>
                    <a:p>
                      <a:pPr algn="ctr"/>
                      <a:r>
                        <a:rPr lang="en-US" sz="2700" dirty="0"/>
                        <a:t>228</a:t>
                      </a:r>
                    </a:p>
                  </a:txBody>
                  <a:tcPr marL="121920" marR="121920" marT="34290" marB="34290" anchor="ctr"/>
                </a:tc>
                <a:tc>
                  <a:txBody>
                    <a:bodyPr/>
                    <a:lstStyle/>
                    <a:p>
                      <a:pPr algn="ctr"/>
                      <a:r>
                        <a:rPr lang="en-US" sz="2700" dirty="0"/>
                        <a:t>134</a:t>
                      </a:r>
                    </a:p>
                  </a:txBody>
                  <a:tcPr marL="121920" marR="121920" marT="34290" marB="34290" anchor="ctr"/>
                </a:tc>
                <a:tc>
                  <a:txBody>
                    <a:bodyPr/>
                    <a:lstStyle/>
                    <a:p>
                      <a:pPr algn="ctr"/>
                      <a:r>
                        <a:rPr lang="en-US" sz="2700" dirty="0"/>
                        <a:t>238</a:t>
                      </a:r>
                    </a:p>
                  </a:txBody>
                  <a:tcPr marL="121920" marR="121920" marT="34290" marB="34290" anchor="ctr"/>
                </a:tc>
                <a:extLst>
                  <a:ext uri="{0D108BD9-81ED-4DB2-BD59-A6C34878D82A}">
                    <a16:rowId xmlns:a16="http://schemas.microsoft.com/office/drawing/2014/main" val="10003"/>
                  </a:ext>
                </a:extLst>
              </a:tr>
              <a:tr h="777125">
                <a:tc>
                  <a:txBody>
                    <a:bodyPr/>
                    <a:lstStyle/>
                    <a:p>
                      <a:r>
                        <a:rPr lang="en-US" sz="2700" dirty="0"/>
                        <a:t>Item</a:t>
                      </a:r>
                    </a:p>
                  </a:txBody>
                  <a:tcPr marL="121920" marR="121920" marT="34290" marB="34290" anchor="ctr"/>
                </a:tc>
                <a:tc>
                  <a:txBody>
                    <a:bodyPr/>
                    <a:lstStyle/>
                    <a:p>
                      <a:pPr algn="ctr"/>
                      <a:r>
                        <a:rPr lang="en-US" sz="2700" dirty="0"/>
                        <a:t>954</a:t>
                      </a:r>
                    </a:p>
                  </a:txBody>
                  <a:tcPr marL="121920" marR="121920" marT="34290" marB="34290" anchor="ctr"/>
                </a:tc>
                <a:tc>
                  <a:txBody>
                    <a:bodyPr/>
                    <a:lstStyle/>
                    <a:p>
                      <a:pPr algn="ctr"/>
                      <a:r>
                        <a:rPr lang="en-US" sz="2700" dirty="0"/>
                        <a:t>875</a:t>
                      </a:r>
                    </a:p>
                  </a:txBody>
                  <a:tcPr marL="121920" marR="121920" marT="34290" marB="34290" anchor="ctr"/>
                </a:tc>
                <a:tc>
                  <a:txBody>
                    <a:bodyPr/>
                    <a:lstStyle/>
                    <a:p>
                      <a:pPr algn="ctr"/>
                      <a:r>
                        <a:rPr lang="en-US" sz="2700" dirty="0"/>
                        <a:t>976</a:t>
                      </a:r>
                    </a:p>
                  </a:txBody>
                  <a:tcPr marL="121920" marR="121920" marT="34290" marB="34290" anchor="ctr"/>
                </a:tc>
                <a:extLst>
                  <a:ext uri="{0D108BD9-81ED-4DB2-BD59-A6C34878D82A}">
                    <a16:rowId xmlns:a16="http://schemas.microsoft.com/office/drawing/2014/main" val="10004"/>
                  </a:ext>
                </a:extLst>
              </a:tr>
              <a:tr h="777125">
                <a:tc>
                  <a:txBody>
                    <a:bodyPr/>
                    <a:lstStyle/>
                    <a:p>
                      <a:r>
                        <a:rPr lang="en-US" sz="2700" dirty="0"/>
                        <a:t>Item</a:t>
                      </a:r>
                    </a:p>
                  </a:txBody>
                  <a:tcPr marL="121920" marR="121920" marT="34290" marB="34290" anchor="ctr"/>
                </a:tc>
                <a:tc>
                  <a:txBody>
                    <a:bodyPr/>
                    <a:lstStyle/>
                    <a:p>
                      <a:pPr algn="ctr"/>
                      <a:r>
                        <a:rPr lang="en-US" sz="2700" dirty="0"/>
                        <a:t>324</a:t>
                      </a:r>
                    </a:p>
                  </a:txBody>
                  <a:tcPr marL="121920" marR="121920" marT="34290" marB="34290" anchor="ctr"/>
                </a:tc>
                <a:tc>
                  <a:txBody>
                    <a:bodyPr/>
                    <a:lstStyle/>
                    <a:p>
                      <a:pPr algn="ctr"/>
                      <a:r>
                        <a:rPr lang="en-US" sz="2700" dirty="0"/>
                        <a:t>325</a:t>
                      </a:r>
                    </a:p>
                  </a:txBody>
                  <a:tcPr marL="121920" marR="121920" marT="34290" marB="34290" anchor="ctr"/>
                </a:tc>
                <a:tc>
                  <a:txBody>
                    <a:bodyPr/>
                    <a:lstStyle/>
                    <a:p>
                      <a:pPr algn="ctr"/>
                      <a:r>
                        <a:rPr lang="en-US" sz="2700" dirty="0"/>
                        <a:t>301</a:t>
                      </a:r>
                    </a:p>
                  </a:txBody>
                  <a:tcPr marL="121920" marR="121920" marT="34290" marB="34290" anchor="ctr"/>
                </a:tc>
                <a:extLst>
                  <a:ext uri="{0D108BD9-81ED-4DB2-BD59-A6C34878D82A}">
                    <a16:rowId xmlns:a16="http://schemas.microsoft.com/office/drawing/2014/main" val="10005"/>
                  </a:ext>
                </a:extLst>
              </a:tr>
              <a:tr h="777125">
                <a:tc>
                  <a:txBody>
                    <a:bodyPr/>
                    <a:lstStyle/>
                    <a:p>
                      <a:r>
                        <a:rPr lang="en-US" sz="2700" dirty="0"/>
                        <a:t>Item</a:t>
                      </a:r>
                    </a:p>
                  </a:txBody>
                  <a:tcPr marL="121920" marR="121920" marT="34290" marB="34290" anchor="ctr"/>
                </a:tc>
                <a:tc>
                  <a:txBody>
                    <a:bodyPr/>
                    <a:lstStyle/>
                    <a:p>
                      <a:pPr algn="ctr"/>
                      <a:r>
                        <a:rPr lang="en-US" sz="2700" dirty="0"/>
                        <a:t>199</a:t>
                      </a:r>
                    </a:p>
                  </a:txBody>
                  <a:tcPr marL="121920" marR="121920" marT="34290" marB="34290" anchor="ctr"/>
                </a:tc>
                <a:tc>
                  <a:txBody>
                    <a:bodyPr/>
                    <a:lstStyle/>
                    <a:p>
                      <a:pPr algn="ctr"/>
                      <a:r>
                        <a:rPr lang="en-US" sz="2700" dirty="0"/>
                        <a:t>137</a:t>
                      </a:r>
                    </a:p>
                  </a:txBody>
                  <a:tcPr marL="121920" marR="121920" marT="34290" marB="34290" anchor="ctr"/>
                </a:tc>
                <a:tc>
                  <a:txBody>
                    <a:bodyPr/>
                    <a:lstStyle/>
                    <a:p>
                      <a:pPr algn="ctr"/>
                      <a:r>
                        <a:rPr lang="en-US" sz="2700" dirty="0"/>
                        <a:t>186</a:t>
                      </a:r>
                    </a:p>
                  </a:txBody>
                  <a:tcPr marL="121920" marR="121920" marT="34290" marB="34290" anchor="ctr"/>
                </a:tc>
                <a:extLst>
                  <a:ext uri="{0D108BD9-81ED-4DB2-BD59-A6C34878D82A}">
                    <a16:rowId xmlns:a16="http://schemas.microsoft.com/office/drawing/2014/main" val="10006"/>
                  </a:ext>
                </a:extLst>
              </a:tr>
            </a:tbl>
          </a:graphicData>
        </a:graphic>
      </p:graphicFrame>
      <p:sp>
        <p:nvSpPr>
          <p:cNvPr id="11" name="Text Box 190"/>
          <p:cNvSpPr txBox="1">
            <a:spLocks noChangeArrowheads="1"/>
          </p:cNvSpPr>
          <p:nvPr/>
        </p:nvSpPr>
        <p:spPr bwMode="auto">
          <a:xfrm>
            <a:off x="1280160" y="14173200"/>
            <a:ext cx="9144000" cy="1357290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Genigraphics®</a:t>
            </a:r>
            <a:r>
              <a:rPr lang="en-US" sz="3200" dirty="0">
                <a:latin typeface="+mn-lt"/>
              </a:rPr>
              <a:t> has provided this template to assist in preparation of a medical or scientific research poster. The dimensions are set to 36” high by 48” wide and the layout is for use as a Tri-Fold poster. </a:t>
            </a:r>
          </a:p>
          <a:p>
            <a:pPr eaLnBrk="1" hangingPunct="1"/>
            <a:endParaRPr lang="en-US" sz="3200" dirty="0">
              <a:latin typeface="+mn-lt"/>
            </a:endParaRPr>
          </a:p>
          <a:p>
            <a:pPr eaLnBrk="1" hangingPunct="1"/>
            <a:r>
              <a:rPr lang="en-US" sz="3200" dirty="0">
                <a:latin typeface="+mn-lt"/>
              </a:rPr>
              <a:t>The poster is designed to fold at 12” in from the sides so it can be stored or shipped at 36” high by 24” wide. The folds align precisely in between the columns. </a:t>
            </a: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p:sp>
        <p:nvSpPr>
          <p:cNvPr id="45" name="Rectangle 44"/>
          <p:cNvSpPr/>
          <p:nvPr/>
        </p:nvSpPr>
        <p:spPr>
          <a:xfrm>
            <a:off x="11521440" y="134874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15910" y="8458138"/>
            <a:ext cx="4114800" cy="2848707"/>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88110" y="8458200"/>
            <a:ext cx="4114800" cy="284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0172373" y="11513095"/>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24pt Calibri.</a:t>
            </a:r>
          </a:p>
        </p:txBody>
      </p:sp>
      <p:sp>
        <p:nvSpPr>
          <p:cNvPr id="52" name="Text Box 181"/>
          <p:cNvSpPr txBox="1">
            <a:spLocks noChangeArrowheads="1"/>
          </p:cNvSpPr>
          <p:nvPr/>
        </p:nvSpPr>
        <p:spPr bwMode="auto">
          <a:xfrm>
            <a:off x="26344571" y="11513095"/>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24pt Calibri.</a:t>
            </a:r>
          </a:p>
        </p:txBody>
      </p:sp>
      <p:sp>
        <p:nvSpPr>
          <p:cNvPr id="53" name="Text Box 180"/>
          <p:cNvSpPr txBox="1">
            <a:spLocks noChangeArrowheads="1"/>
          </p:cNvSpPr>
          <p:nvPr/>
        </p:nvSpPr>
        <p:spPr bwMode="auto">
          <a:xfrm>
            <a:off x="11521440" y="22067536"/>
            <a:ext cx="37366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graphicFrame>
        <p:nvGraphicFramePr>
          <p:cNvPr id="3" name="Chart 2"/>
          <p:cNvGraphicFramePr/>
          <p:nvPr>
            <p:extLst>
              <p:ext uri="{D42A27DB-BD31-4B8C-83A1-F6EECF244321}">
                <p14:modId xmlns:p14="http://schemas.microsoft.com/office/powerpoint/2010/main" val="2880648098"/>
              </p:ext>
            </p:extLst>
          </p:nvPr>
        </p:nvGraphicFramePr>
        <p:xfrm>
          <a:off x="22402800" y="22707600"/>
          <a:ext cx="9921240" cy="5410200"/>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 Box 180"/>
          <p:cNvSpPr txBox="1">
            <a:spLocks noChangeArrowheads="1"/>
          </p:cNvSpPr>
          <p:nvPr/>
        </p:nvSpPr>
        <p:spPr bwMode="auto">
          <a:xfrm>
            <a:off x="22402800" y="22067536"/>
            <a:ext cx="375670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24pt Calibri.</a:t>
            </a:r>
          </a:p>
        </p:txBody>
      </p:sp>
      <p:sp>
        <p:nvSpPr>
          <p:cNvPr id="30" name="Rectangle 265"/>
          <p:cNvSpPr>
            <a:spLocks noChangeAspect="1" noChangeArrowheads="1"/>
          </p:cNvSpPr>
          <p:nvPr/>
        </p:nvSpPr>
        <p:spPr bwMode="auto">
          <a:xfrm>
            <a:off x="4573154" y="1005840"/>
            <a:ext cx="2923773" cy="219456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1" name="Rectangle 265"/>
          <p:cNvSpPr>
            <a:spLocks noChangeAspect="1" noChangeArrowheads="1"/>
          </p:cNvSpPr>
          <p:nvPr/>
        </p:nvSpPr>
        <p:spPr bwMode="auto">
          <a:xfrm>
            <a:off x="36393120" y="1005840"/>
            <a:ext cx="2923773" cy="219456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8" name="TextBox 37"/>
          <p:cNvSpPr txBox="1"/>
          <p:nvPr/>
        </p:nvSpPr>
        <p:spPr>
          <a:xfrm>
            <a:off x="33284160" y="30038039"/>
            <a:ext cx="9144000" cy="2223674"/>
          </a:xfrm>
          <a:prstGeom prst="rect">
            <a:avLst/>
          </a:prstGeom>
          <a:noFill/>
        </p:spPr>
        <p:txBody>
          <a:bodyPr wrap="square" lIns="91440" tIns="91440" rIns="91440" bIns="91440" rtlCol="0">
            <a:normAutofit/>
          </a:bodyPr>
          <a:lstStyle/>
          <a:p>
            <a:pPr algn="ctr"/>
            <a:r>
              <a:rPr lang="en-US" sz="2800" dirty="0"/>
              <a:t>Acknowledgements text goes here.</a:t>
            </a:r>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r>
              <a:rPr lang="en-US" sz="4400" b="1" dirty="0"/>
              <a:t>Acknowledgements</a:t>
            </a:r>
          </a:p>
        </p:txBody>
      </p:sp>
      <p:sp>
        <p:nvSpPr>
          <p:cNvPr id="40" name="Text Box 193"/>
          <p:cNvSpPr txBox="1">
            <a:spLocks noChangeArrowheads="1"/>
          </p:cNvSpPr>
          <p:nvPr/>
        </p:nvSpPr>
        <p:spPr bwMode="auto">
          <a:xfrm>
            <a:off x="33467040" y="24323040"/>
            <a:ext cx="9144000" cy="323160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Future Directions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is Calibri 32pt and is easily read up to 5 feet away on a 36x48 poster.</a:t>
            </a:r>
          </a:p>
        </p:txBody>
      </p:sp>
      <p:sp>
        <p:nvSpPr>
          <p:cNvPr id="41" name="Rectangle 40"/>
          <p:cNvSpPr/>
          <p:nvPr/>
        </p:nvSpPr>
        <p:spPr>
          <a:xfrm>
            <a:off x="33467040" y="2363724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2818</TotalTime>
  <Words>998</Words>
  <Application>Microsoft Office PowerPoint</Application>
  <PresentationFormat>Custom</PresentationFormat>
  <Paragraphs>109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Jay Larson</cp:lastModifiedBy>
  <cp:revision>98</cp:revision>
  <cp:lastPrinted>2013-02-12T02:21:55Z</cp:lastPrinted>
  <dcterms:created xsi:type="dcterms:W3CDTF">2013-02-10T21:14:48Z</dcterms:created>
  <dcterms:modified xsi:type="dcterms:W3CDTF">2017-03-09T20:06:48Z</dcterms:modified>
</cp:coreProperties>
</file>