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84143B-8834-473A-B896-819037A3D72B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F4766142-67DF-42B2-BEB5-BF1EA5A76792}">
          <p14:sldIdLst>
            <p14:sldId id="262"/>
            <p14:sldId id="264"/>
            <p14:sldId id="266"/>
            <p14:sldId id="265"/>
            <p14:sldId id="267"/>
            <p14:sldId id="268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7\Desktop\my%20project\Bank%20Loan%20Project\new_financial_lo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7\Desktop\my%20project\Bank%20Loan%20Project\new_financial_lo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7\Desktop\my%20project\Bank%20Loan%20Project\new_financial_lo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7\Desktop\my%20project\Bank%20Loan%20Project\new_financial_lo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7\Desktop\my%20project\Bank%20Loan%20Project\new_financial_loa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7\Desktop\my%20project\Bank%20Loan%20Project\new_financial_loa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Default Rate by Loan Grade</a:t>
            </a:r>
          </a:p>
        </c:rich>
      </c:tx>
      <c:layout>
        <c:manualLayout>
          <c:xMode val="edge"/>
          <c:yMode val="edge"/>
          <c:x val="0.27527077865266836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Sheet2!$D$1</c:f>
              <c:strCache>
                <c:ptCount val="1"/>
                <c:pt idx="0">
                  <c:v>default_rate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invertIfNegative val="1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Sheet2!$D$2:$D$8</c:f>
              <c:numCache>
                <c:formatCode>General</c:formatCode>
                <c:ptCount val="7"/>
                <c:pt idx="0">
                  <c:v>5.7</c:v>
                </c:pt>
                <c:pt idx="1">
                  <c:v>11.5</c:v>
                </c:pt>
                <c:pt idx="2">
                  <c:v>16.02</c:v>
                </c:pt>
                <c:pt idx="3">
                  <c:v>20.69</c:v>
                </c:pt>
                <c:pt idx="4">
                  <c:v>24.8</c:v>
                </c:pt>
                <c:pt idx="5">
                  <c:v>30.25</c:v>
                </c:pt>
                <c:pt idx="6">
                  <c:v>31.31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734064"/>
        <c:axId val="157760808"/>
      </c:barChart>
      <c:catAx>
        <c:axId val="157734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G</a:t>
                </a:r>
                <a:r>
                  <a:rPr lang="en-US" sz="1400" dirty="0" smtClean="0"/>
                  <a:t>rade</a:t>
                </a:r>
                <a:endParaRPr 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60808"/>
        <c:crosses val="autoZero"/>
        <c:auto val="1"/>
        <c:lblAlgn val="ctr"/>
        <c:lblOffset val="100"/>
        <c:noMultiLvlLbl val="0"/>
      </c:catAx>
      <c:valAx>
        <c:axId val="15776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Default</a:t>
                </a:r>
                <a:r>
                  <a:rPr lang="en-US" sz="1400" baseline="0" dirty="0" smtClean="0"/>
                  <a:t> R</a:t>
                </a:r>
                <a:r>
                  <a:rPr lang="en-US" sz="1400" dirty="0" smtClean="0"/>
                  <a:t>ate</a:t>
                </a:r>
                <a:endParaRPr 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3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Default Rate by Income Group</a:t>
            </a:r>
          </a:p>
        </c:rich>
      </c:tx>
      <c:layout>
        <c:manualLayout>
          <c:xMode val="edge"/>
          <c:yMode val="edge"/>
          <c:x val="0.26415966754155723"/>
          <c:y val="3.26350400613781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Sheet2!$D$90</c:f>
              <c:strCache>
                <c:ptCount val="1"/>
                <c:pt idx="0">
                  <c:v>default_rate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Sheet2!$A$91:$A$93</c:f>
              <c:strCache>
                <c:ptCount val="3"/>
                <c:pt idx="0">
                  <c:v>low_income</c:v>
                </c:pt>
                <c:pt idx="1">
                  <c:v>mid_income</c:v>
                </c:pt>
                <c:pt idx="2">
                  <c:v>high_income</c:v>
                </c:pt>
              </c:strCache>
            </c:strRef>
          </c:cat>
          <c:val>
            <c:numRef>
              <c:f>Sheet2!$D$91:$D$93</c:f>
              <c:numCache>
                <c:formatCode>General</c:formatCode>
                <c:ptCount val="3"/>
                <c:pt idx="0">
                  <c:v>17.440000000000001</c:v>
                </c:pt>
                <c:pt idx="1">
                  <c:v>13.47</c:v>
                </c:pt>
                <c:pt idx="2">
                  <c:v>10.53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729752"/>
        <c:axId val="157730136"/>
      </c:barChart>
      <c:catAx>
        <c:axId val="157729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Income Groups</a:t>
                </a:r>
              </a:p>
            </c:rich>
          </c:tx>
          <c:layout>
            <c:manualLayout>
              <c:xMode val="edge"/>
              <c:yMode val="edge"/>
              <c:x val="0.41275940169207176"/>
              <c:y val="0.881125850891341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30136"/>
        <c:crosses val="autoZero"/>
        <c:auto val="1"/>
        <c:lblAlgn val="ctr"/>
        <c:lblOffset val="100"/>
        <c:noMultiLvlLbl val="0"/>
      </c:catAx>
      <c:valAx>
        <c:axId val="15773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Default Rate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2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29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kern="1200" baseline="0">
          <a:solidFill>
            <a:prstClr val="black">
              <a:lumMod val="65000"/>
              <a:lumOff val="35000"/>
            </a:prst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Default Rate by Loan Term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Sheet2!$D$106</c:f>
              <c:strCache>
                <c:ptCount val="1"/>
                <c:pt idx="0">
                  <c:v>default_rate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Sheet2!$A$107:$A$108</c:f>
              <c:numCache>
                <c:formatCode>General</c:formatCode>
                <c:ptCount val="2"/>
                <c:pt idx="0">
                  <c:v>60</c:v>
                </c:pt>
                <c:pt idx="1">
                  <c:v>36</c:v>
                </c:pt>
              </c:numCache>
            </c:numRef>
          </c:cat>
          <c:val>
            <c:numRef>
              <c:f>Sheet2!$D$107:$D$108</c:f>
              <c:numCache>
                <c:formatCode>General</c:formatCode>
                <c:ptCount val="2"/>
                <c:pt idx="0">
                  <c:v>22.34</c:v>
                </c:pt>
                <c:pt idx="1">
                  <c:v>10.71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73202384"/>
        <c:axId val="2732008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Sheet2!$A$106</c15:sqref>
                        </c15:formulaRef>
                      </c:ext>
                    </c:extLst>
                    <c:strCache>
                      <c:ptCount val="1"/>
                      <c:pt idx="0">
                        <c:v>term_months</c:v>
                      </c:pt>
                    </c:strCache>
                  </c:strRef>
                </c:tx>
                <c:spPr>
                  <a:solidFill>
                    <a:schemeClr val="accent2">
                      <a:shade val="76000"/>
                    </a:schemeClr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en-US" sz="1200" b="0" i="0" u="none" strike="noStrike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Sheet2!$A$107:$A$108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60</c:v>
                      </c:pt>
                      <c:pt idx="1">
                        <c:v>36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Sheet2!$A$107:$A$108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60</c:v>
                      </c:pt>
                      <c:pt idx="1">
                        <c:v>36</c:v>
                      </c:pt>
                    </c:numCache>
                  </c:numRef>
                </c:val>
              </c15:ser>
            </c15:filteredBarSeries>
          </c:ext>
        </c:extLst>
      </c:barChart>
      <c:valAx>
        <c:axId val="27320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Default Rate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202384"/>
        <c:crosses val="autoZero"/>
        <c:crossBetween val="between"/>
      </c:valAx>
      <c:catAx>
        <c:axId val="27320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Loan Term (</a:t>
                </a:r>
                <a:r>
                  <a:rPr lang="en-US" sz="14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months</a:t>
                </a:r>
                <a:r>
                  <a:rPr lang="en-US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2008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2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Total Interest Earned by Loan </a:t>
            </a:r>
            <a:r>
              <a:rPr lang="en-US" sz="18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Term</a:t>
            </a:r>
            <a:endParaRPr lang="en-US" sz="18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358748906386701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Sheet2!$C$129</c:f>
              <c:strCache>
                <c:ptCount val="1"/>
                <c:pt idx="0">
                  <c:v>total_interest_earned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Sheet2!$A$130:$A$131</c:f>
              <c:numCache>
                <c:formatCode>General</c:formatCode>
                <c:ptCount val="2"/>
                <c:pt idx="0">
                  <c:v>36</c:v>
                </c:pt>
                <c:pt idx="1">
                  <c:v>60</c:v>
                </c:pt>
              </c:numCache>
            </c:numRef>
          </c:cat>
          <c:val>
            <c:numRef>
              <c:f>Sheet2!$C$130:$C$131</c:f>
              <c:numCache>
                <c:formatCode>General</c:formatCode>
                <c:ptCount val="2"/>
                <c:pt idx="0">
                  <c:v>33996588</c:v>
                </c:pt>
                <c:pt idx="1">
                  <c:v>26231318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228640"/>
        <c:axId val="1792182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Sheet2!$A$129</c15:sqref>
                        </c15:formulaRef>
                      </c:ext>
                    </c:extLst>
                    <c:strCache>
                      <c:ptCount val="1"/>
                      <c:pt idx="0">
                        <c:v>term_months</c:v>
                      </c:pt>
                    </c:strCache>
                  </c:strRef>
                </c:tx>
                <c:spPr>
                  <a:solidFill>
                    <a:schemeClr val="accent6">
                      <a:shade val="7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Sheet2!$A$130:$A$131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36</c:v>
                      </c:pt>
                      <c:pt idx="1">
                        <c:v>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Sheet2!$A$130:$A$131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36</c:v>
                      </c:pt>
                      <c:pt idx="1">
                        <c:v>60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7922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term (months)</a:t>
                </a:r>
              </a:p>
            </c:rich>
          </c:tx>
          <c:layout>
            <c:manualLayout>
              <c:xMode val="edge"/>
              <c:yMode val="edge"/>
              <c:x val="0.45608202099737527"/>
              <c:y val="0.869421114027413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18256"/>
        <c:crosses val="autoZero"/>
        <c:auto val="1"/>
        <c:lblAlgn val="ctr"/>
        <c:lblOffset val="100"/>
        <c:noMultiLvlLbl val="0"/>
      </c:catAx>
      <c:valAx>
        <c:axId val="17921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4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Interest Earned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23985491396908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4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2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Average DTI and Interest Rate by Credit Grade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Sheet2!$B$79</c:f>
              <c:strCache>
                <c:ptCount val="1"/>
                <c:pt idx="0">
                  <c:v>Average DTI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Sheet2!$A$80:$A$86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Sheet2!$B$80:$B$86</c:f>
              <c:numCache>
                <c:formatCode>0%</c:formatCode>
                <c:ptCount val="7"/>
                <c:pt idx="0">
                  <c:v>0.12</c:v>
                </c:pt>
                <c:pt idx="1">
                  <c:v>0.13</c:v>
                </c:pt>
                <c:pt idx="2">
                  <c:v>0.14000000000000001</c:v>
                </c:pt>
                <c:pt idx="3">
                  <c:v>0.14000000000000001</c:v>
                </c:pt>
                <c:pt idx="4">
                  <c:v>0.14000000000000001</c:v>
                </c:pt>
                <c:pt idx="5">
                  <c:v>0.14000000000000001</c:v>
                </c:pt>
                <c:pt idx="6">
                  <c:v>0.14000000000000001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9220080"/>
        <c:axId val="179220472"/>
      </c:barChart>
      <c:lineChart>
        <c:grouping val="standard"/>
        <c:varyColors val="0"/>
        <c:ser>
          <c:idx val="1"/>
          <c:order val="1"/>
          <c:tx>
            <c:strRef>
              <c:f>Sheet2!$C$79</c:f>
              <c:strCache>
                <c:ptCount val="1"/>
                <c:pt idx="0">
                  <c:v>Average Interest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Sheet2!$A$80:$A$86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Sheet2!$C$80:$C$86</c:f>
              <c:numCache>
                <c:formatCode>0%</c:formatCode>
                <c:ptCount val="7"/>
                <c:pt idx="0">
                  <c:v>7.0000000000000007E-2</c:v>
                </c:pt>
                <c:pt idx="1">
                  <c:v>0.11</c:v>
                </c:pt>
                <c:pt idx="2">
                  <c:v>0.13</c:v>
                </c:pt>
                <c:pt idx="3">
                  <c:v>0.16</c:v>
                </c:pt>
                <c:pt idx="4">
                  <c:v>0.18</c:v>
                </c:pt>
                <c:pt idx="5">
                  <c:v>0.2</c:v>
                </c:pt>
                <c:pt idx="6">
                  <c:v>0.21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20080"/>
        <c:axId val="179220472"/>
      </c:lineChart>
      <c:catAx>
        <c:axId val="17922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Grade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20472"/>
        <c:crosses val="autoZero"/>
        <c:auto val="1"/>
        <c:lblAlgn val="ctr"/>
        <c:lblOffset val="100"/>
        <c:noMultiLvlLbl val="0"/>
      </c:catAx>
      <c:valAx>
        <c:axId val="17922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Values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2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Default Rate by Employment Length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Sheet2!$D$113</c:f>
              <c:strCache>
                <c:ptCount val="1"/>
                <c:pt idx="0">
                  <c:v>default_rate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Sheet2!$A$114:$A$124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Sheet2!$D$114:$D$124</c:f>
              <c:numCache>
                <c:formatCode>General</c:formatCode>
                <c:ptCount val="11"/>
                <c:pt idx="0">
                  <c:v>13.79</c:v>
                </c:pt>
                <c:pt idx="1">
                  <c:v>13.78</c:v>
                </c:pt>
                <c:pt idx="2">
                  <c:v>12.8</c:v>
                </c:pt>
                <c:pt idx="3">
                  <c:v>13.41</c:v>
                </c:pt>
                <c:pt idx="4">
                  <c:v>13.24</c:v>
                </c:pt>
                <c:pt idx="5">
                  <c:v>13.72</c:v>
                </c:pt>
                <c:pt idx="6">
                  <c:v>13.73</c:v>
                </c:pt>
                <c:pt idx="7">
                  <c:v>14.79</c:v>
                </c:pt>
                <c:pt idx="8">
                  <c:v>13.55</c:v>
                </c:pt>
                <c:pt idx="9">
                  <c:v>12.35</c:v>
                </c:pt>
                <c:pt idx="10">
                  <c:v>14.9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221256"/>
        <c:axId val="179221648"/>
      </c:barChart>
      <c:catAx>
        <c:axId val="179221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Emploayee Length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21648"/>
        <c:crosses val="autoZero"/>
        <c:auto val="1"/>
        <c:lblAlgn val="ctr"/>
        <c:lblOffset val="100"/>
        <c:noMultiLvlLbl val="0"/>
      </c:catAx>
      <c:valAx>
        <c:axId val="17922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Default Rate</a:t>
                </a:r>
                <a:r>
                  <a:rPr lang="en-US" sz="1400" baseline="0"/>
                  <a:t> (%)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2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3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2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7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2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007B-FDF6-4495-99BF-60E6B457D4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345D-D838-4B2E-8B4E-949262A6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788" y="1120462"/>
            <a:ext cx="9144000" cy="1992179"/>
          </a:xfrm>
        </p:spPr>
        <p:txBody>
          <a:bodyPr>
            <a:normAutofit/>
          </a:bodyPr>
          <a:lstStyle/>
          <a:p>
            <a:r>
              <a:rPr lang="en-US" b="1" dirty="0"/>
              <a:t>Credit Risk &amp; Loan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788" y="320279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Data-Driven Insights for Smarter Lending Decisions</a:t>
            </a:r>
          </a:p>
          <a:p>
            <a:r>
              <a:rPr lang="en-US" dirty="0" smtClean="0"/>
              <a:t>Shubham Kadtan</a:t>
            </a:r>
          </a:p>
          <a:p>
            <a:r>
              <a:rPr lang="en-US" b="1" dirty="0" smtClean="0"/>
              <a:t>Tools Used:</a:t>
            </a:r>
            <a:r>
              <a:rPr lang="en-US" dirty="0" smtClean="0"/>
              <a:t> Excel | SQL (MySQL)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4" y="180305"/>
            <a:ext cx="10959921" cy="9015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Which loan term generates more interest for the lender?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" y="1810784"/>
            <a:ext cx="5009882" cy="2297577"/>
          </a:xfrm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3796588"/>
              </p:ext>
            </p:extLst>
          </p:nvPr>
        </p:nvGraphicFramePr>
        <p:xfrm>
          <a:off x="6172200" y="1233195"/>
          <a:ext cx="5181600" cy="358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155" y="5035640"/>
            <a:ext cx="1095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</a:t>
            </a:r>
            <a:r>
              <a:rPr lang="en-US" b="1" dirty="0"/>
              <a:t>60-month loans</a:t>
            </a:r>
            <a:r>
              <a:rPr lang="en-US" dirty="0"/>
              <a:t> have a </a:t>
            </a:r>
            <a:r>
              <a:rPr lang="en-US" b="1" dirty="0"/>
              <a:t>higher default risk</a:t>
            </a:r>
            <a:r>
              <a:rPr lang="en-US" dirty="0"/>
              <a:t>, they generate </a:t>
            </a:r>
            <a:r>
              <a:rPr lang="en-US" b="1" dirty="0"/>
              <a:t>significantly more interest</a:t>
            </a:r>
            <a:r>
              <a:rPr lang="en-US" dirty="0"/>
              <a:t> than 36-month loans.</a:t>
            </a:r>
            <a:br>
              <a:rPr lang="en-US" dirty="0"/>
            </a:br>
            <a:r>
              <a:rPr lang="en-US" dirty="0"/>
              <a:t>This makes them </a:t>
            </a:r>
            <a:r>
              <a:rPr lang="en-US" b="1" dirty="0"/>
              <a:t>more profitable</a:t>
            </a:r>
            <a:r>
              <a:rPr lang="en-US" dirty="0"/>
              <a:t> if properly risk-managed, suggesting lenders should balance </a:t>
            </a:r>
            <a:r>
              <a:rPr lang="en-US" b="1" dirty="0"/>
              <a:t>return with risk</a:t>
            </a:r>
            <a:r>
              <a:rPr lang="en-US" dirty="0"/>
              <a:t> using stricter eligibility filters for longer-term loans.</a:t>
            </a:r>
          </a:p>
        </p:txBody>
      </p:sp>
    </p:spTree>
    <p:extLst>
      <p:ext uri="{BB962C8B-B14F-4D97-AF65-F5344CB8AC3E}">
        <p14:creationId xmlns:p14="http://schemas.microsoft.com/office/powerpoint/2010/main" val="10395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5" y="287853"/>
            <a:ext cx="10515600" cy="10386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Do interest rates and DTI vary across credit grades?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5" y="2134719"/>
            <a:ext cx="4880018" cy="2128188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70387"/>
              </p:ext>
            </p:extLst>
          </p:nvPr>
        </p:nvGraphicFramePr>
        <p:xfrm>
          <a:off x="5647765" y="1571223"/>
          <a:ext cx="5706035" cy="359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7745" y="5344733"/>
            <a:ext cx="1073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credit grade worsens from A to G, the </a:t>
            </a:r>
            <a:r>
              <a:rPr lang="en-US" b="1" dirty="0"/>
              <a:t>interest rate increases sharply</a:t>
            </a:r>
            <a:r>
              <a:rPr lang="en-US" dirty="0"/>
              <a:t>, while </a:t>
            </a:r>
            <a:r>
              <a:rPr lang="en-US" b="1" dirty="0"/>
              <a:t>DTI (Debt-to-Income ratio)</a:t>
            </a:r>
            <a:r>
              <a:rPr lang="en-US" dirty="0"/>
              <a:t> stays relatively stable between </a:t>
            </a:r>
            <a:r>
              <a:rPr lang="en-US" b="1" dirty="0"/>
              <a:t>12%–14%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indicates that </a:t>
            </a:r>
            <a:r>
              <a:rPr lang="en-US" b="1" dirty="0"/>
              <a:t>interest rates are strongly tied to credit grade risk</a:t>
            </a:r>
            <a:r>
              <a:rPr lang="en-US" dirty="0"/>
              <a:t>, not just borrower financial load.</a:t>
            </a:r>
            <a:br>
              <a:rPr lang="en-US" dirty="0"/>
            </a:br>
            <a:r>
              <a:rPr lang="en-US" dirty="0"/>
              <a:t>Lenders appear to </a:t>
            </a:r>
            <a:r>
              <a:rPr lang="en-US" b="1" dirty="0"/>
              <a:t>price risk effectively</a:t>
            </a:r>
            <a:r>
              <a:rPr lang="en-US" dirty="0"/>
              <a:t>, charging higher rates for lower grades regardless of DTI.</a:t>
            </a:r>
          </a:p>
        </p:txBody>
      </p:sp>
    </p:spTree>
    <p:extLst>
      <p:ext uri="{BB962C8B-B14F-4D97-AF65-F5344CB8AC3E}">
        <p14:creationId xmlns:p14="http://schemas.microsoft.com/office/powerpoint/2010/main" val="1003989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64" y="181645"/>
            <a:ext cx="10515600" cy="1000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Does employment length affect loan default risk?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3" y="1481070"/>
            <a:ext cx="5150476" cy="3142445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7747399"/>
              </p:ext>
            </p:extLst>
          </p:nvPr>
        </p:nvGraphicFramePr>
        <p:xfrm>
          <a:off x="5979016" y="1323348"/>
          <a:ext cx="5464935" cy="3750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4864" y="5215944"/>
            <a:ext cx="10652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rate remains </a:t>
            </a:r>
            <a:r>
              <a:rPr lang="en-US" b="1" dirty="0"/>
              <a:t>fairly consistent across all employment lengths</a:t>
            </a:r>
            <a:r>
              <a:rPr lang="en-US" dirty="0"/>
              <a:t>, ranging between </a:t>
            </a:r>
            <a:r>
              <a:rPr lang="en-US" b="1" dirty="0"/>
              <a:t>12.8% and 13.8%</a:t>
            </a:r>
            <a:r>
              <a:rPr lang="en-US" dirty="0"/>
              <a:t>, with no strong trend.</a:t>
            </a:r>
            <a:br>
              <a:rPr lang="en-US" dirty="0"/>
            </a:br>
            <a:r>
              <a:rPr lang="en-US" dirty="0"/>
              <a:t>This suggests that </a:t>
            </a:r>
            <a:r>
              <a:rPr lang="en-US" b="1" dirty="0"/>
              <a:t>employment length alone is not a significant predictor of loan default</a:t>
            </a:r>
            <a:r>
              <a:rPr lang="en-US" dirty="0"/>
              <a:t>, and should be considered alongside other factors like income or credit grade.</a:t>
            </a:r>
          </a:p>
        </p:txBody>
      </p:sp>
    </p:spTree>
    <p:extLst>
      <p:ext uri="{BB962C8B-B14F-4D97-AF65-F5344CB8AC3E}">
        <p14:creationId xmlns:p14="http://schemas.microsoft.com/office/powerpoint/2010/main" val="26735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875"/>
          </a:xfrm>
        </p:spPr>
        <p:txBody>
          <a:bodyPr/>
          <a:lstStyle/>
          <a:p>
            <a:pPr algn="ctr"/>
            <a:r>
              <a:rPr lang="en-US" b="1" dirty="0"/>
              <a:t>Insights Summary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94302"/>
            <a:ext cx="1061111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Default risk increases significantly from Grade A (5.7%) to Grade G (31.3%)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lower-grade loans carry the highest risk.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Low-income borrowers have a 17.4% default rate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much higher than high-income borrowers (10.5%).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60-month loans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have nearly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3× higher default rates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than 36-month loans, showing longer terms carry more risk.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Despite the risk,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60-month loans generate more total interest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making them more profitable if filtered properly.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Interest rates rise with lower grades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but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DTI remains stable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showing lenders already apply risk-based pricing.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Employment length has minimal effect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on default rates — not a strong standalone predictor.</a:t>
            </a:r>
          </a:p>
        </p:txBody>
      </p:sp>
    </p:spTree>
    <p:extLst>
      <p:ext uri="{BB962C8B-B14F-4D97-AF65-F5344CB8AC3E}">
        <p14:creationId xmlns:p14="http://schemas.microsoft.com/office/powerpoint/2010/main" val="22544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12746"/>
            <a:ext cx="10515600" cy="449790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latin typeface="+mj-lt"/>
              </a:rPr>
              <a:t>Avoid </a:t>
            </a:r>
            <a:r>
              <a:rPr lang="en-US" sz="2000" b="1" dirty="0">
                <a:latin typeface="+mj-lt"/>
              </a:rPr>
              <a:t>or adjust pricing for low-grade loans (E, F, G)</a:t>
            </a:r>
            <a:r>
              <a:rPr lang="en-US" sz="2000" dirty="0">
                <a:latin typeface="+mj-lt"/>
              </a:rPr>
              <a:t> due to </a:t>
            </a:r>
            <a:r>
              <a:rPr lang="en-US" sz="2000" b="1" dirty="0">
                <a:latin typeface="+mj-lt"/>
              </a:rPr>
              <a:t>high default rates above 24%</a:t>
            </a:r>
            <a:r>
              <a:rPr lang="en-US" sz="2000" dirty="0">
                <a:latin typeface="+mj-lt"/>
              </a:rPr>
              <a:t>. These should be offered only to </a:t>
            </a:r>
            <a:r>
              <a:rPr lang="en-US" sz="2000" b="1" dirty="0">
                <a:latin typeface="+mj-lt"/>
              </a:rPr>
              <a:t>well-screened applicants</a:t>
            </a:r>
            <a:r>
              <a:rPr lang="en-US" sz="2000" dirty="0">
                <a:latin typeface="+mj-lt"/>
              </a:rPr>
              <a:t> or at </a:t>
            </a:r>
            <a:r>
              <a:rPr lang="en-US" sz="2000" b="1" dirty="0">
                <a:latin typeface="+mj-lt"/>
              </a:rPr>
              <a:t>higher interest rates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+mj-lt"/>
              </a:rPr>
              <a:t>Apply </a:t>
            </a:r>
            <a:r>
              <a:rPr lang="en-US" sz="2000" b="1" dirty="0">
                <a:latin typeface="+mj-lt"/>
              </a:rPr>
              <a:t>stricter screening to low-income borrowers</a:t>
            </a:r>
            <a:r>
              <a:rPr lang="en-US" sz="2000" dirty="0">
                <a:latin typeface="+mj-lt"/>
              </a:rPr>
              <a:t>, as they show a </a:t>
            </a:r>
            <a:r>
              <a:rPr lang="en-US" sz="2000" b="1" dirty="0">
                <a:latin typeface="+mj-lt"/>
              </a:rPr>
              <a:t>default rate of 17.4%</a:t>
            </a:r>
            <a:r>
              <a:rPr lang="en-US" sz="2000" dirty="0">
                <a:latin typeface="+mj-lt"/>
              </a:rPr>
              <a:t> — higher than mid- and high-income groups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+mj-lt"/>
              </a:rPr>
              <a:t>Limit </a:t>
            </a:r>
            <a:r>
              <a:rPr lang="en-US" sz="2000" b="1" dirty="0">
                <a:latin typeface="+mj-lt"/>
              </a:rPr>
              <a:t>or risk-adjust 60-month loan offerings</a:t>
            </a:r>
            <a:r>
              <a:rPr lang="en-US" sz="2000" dirty="0">
                <a:latin typeface="+mj-lt"/>
              </a:rPr>
              <a:t>, since they carry </a:t>
            </a:r>
            <a:r>
              <a:rPr lang="en-US" sz="2000" b="1" dirty="0">
                <a:latin typeface="+mj-lt"/>
              </a:rPr>
              <a:t>nearly 3× higher default risk</a:t>
            </a:r>
            <a:r>
              <a:rPr lang="en-US" sz="2000" dirty="0">
                <a:latin typeface="+mj-lt"/>
              </a:rPr>
              <a:t> compared to </a:t>
            </a:r>
            <a:r>
              <a:rPr lang="en-US" sz="2000" b="1" dirty="0">
                <a:latin typeface="+mj-lt"/>
              </a:rPr>
              <a:t>36-month terms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j-lt"/>
              </a:rPr>
              <a:t>Offer </a:t>
            </a:r>
            <a:r>
              <a:rPr lang="en-US" sz="2000" b="1" dirty="0">
                <a:latin typeface="+mj-lt"/>
              </a:rPr>
              <a:t>long-term loans only to low-risk borrowers</a:t>
            </a:r>
            <a:r>
              <a:rPr lang="en-US" sz="2000" dirty="0">
                <a:latin typeface="+mj-lt"/>
              </a:rPr>
              <a:t>, as they generate </a:t>
            </a:r>
            <a:r>
              <a:rPr lang="en-US" sz="2000" b="1" dirty="0">
                <a:latin typeface="+mj-lt"/>
              </a:rPr>
              <a:t>more interest</a:t>
            </a:r>
            <a:r>
              <a:rPr lang="en-US" sz="2000" dirty="0">
                <a:latin typeface="+mj-lt"/>
              </a:rPr>
              <a:t> and can be </a:t>
            </a:r>
            <a:r>
              <a:rPr lang="en-US" sz="2000" b="1" dirty="0">
                <a:latin typeface="+mj-lt"/>
              </a:rPr>
              <a:t>highly profitable</a:t>
            </a:r>
            <a:r>
              <a:rPr lang="en-US" sz="2000" dirty="0">
                <a:latin typeface="+mj-lt"/>
              </a:rPr>
              <a:t> when defaults are low.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76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1416677"/>
            <a:ext cx="10515600" cy="3837904"/>
          </a:xfrm>
        </p:spPr>
        <p:txBody>
          <a:bodyPr>
            <a:noAutofit/>
          </a:bodyPr>
          <a:lstStyle/>
          <a:p>
            <a:pPr algn="ctr"/>
            <a:r>
              <a:rPr lang="en-US" sz="13800" b="1" dirty="0" smtClean="0"/>
              <a:t>Thank</a:t>
            </a:r>
            <a:br>
              <a:rPr lang="en-US" sz="13800" b="1" dirty="0" smtClean="0"/>
            </a:br>
            <a:r>
              <a:rPr lang="en-US" sz="13800" b="1" dirty="0" smtClean="0"/>
              <a:t>You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5002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86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This project analyzes a financial loan dataset of over </a:t>
            </a:r>
            <a:r>
              <a:rPr lang="en-US" sz="2000" b="1" dirty="0" smtClean="0"/>
              <a:t>38,000 customer records</a:t>
            </a:r>
            <a:r>
              <a:rPr lang="en-US" sz="2000" dirty="0" smtClean="0"/>
              <a:t> to uncover patterns of </a:t>
            </a:r>
            <a:r>
              <a:rPr lang="en-US" sz="2000" b="1" dirty="0" smtClean="0"/>
              <a:t>loan delinquency and profitability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Using </a:t>
            </a:r>
            <a:r>
              <a:rPr lang="en-US" sz="2000" b="1" dirty="0" smtClean="0"/>
              <a:t>SQL and Excel</a:t>
            </a:r>
            <a:r>
              <a:rPr lang="en-US" sz="2000" dirty="0" smtClean="0"/>
              <a:t>, we examined key factors such as </a:t>
            </a:r>
            <a:r>
              <a:rPr lang="en-US" sz="2000" b="1" dirty="0" smtClean="0"/>
              <a:t>loan term</a:t>
            </a:r>
            <a:r>
              <a:rPr lang="en-US" sz="2000" dirty="0" smtClean="0"/>
              <a:t>, </a:t>
            </a:r>
            <a:r>
              <a:rPr lang="en-US" sz="2000" b="1" dirty="0" smtClean="0"/>
              <a:t>annual income</a:t>
            </a:r>
            <a:r>
              <a:rPr lang="en-US" sz="2000" dirty="0" smtClean="0"/>
              <a:t>, and </a:t>
            </a:r>
            <a:r>
              <a:rPr lang="en-US" sz="2000" b="1" dirty="0" smtClean="0"/>
              <a:t>employment length</a:t>
            </a:r>
            <a:r>
              <a:rPr lang="en-US" sz="2000" dirty="0" smtClean="0"/>
              <a:t> to identify which borrower segments are </a:t>
            </a:r>
            <a:r>
              <a:rPr lang="en-US" sz="2000" b="1" dirty="0" smtClean="0"/>
              <a:t>high-risk</a:t>
            </a:r>
            <a:r>
              <a:rPr lang="en-US" sz="2000" dirty="0" smtClean="0"/>
              <a:t> or </a:t>
            </a:r>
            <a:r>
              <a:rPr lang="en-US" sz="2000" b="1" dirty="0" smtClean="0"/>
              <a:t>most profitable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The insights enable financial institutions to: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Reduce non-performing assets (NPAs)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Strengthen lending policies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Improve return on investment through better risk segmentation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</a:t>
            </a:r>
            <a:r>
              <a:rPr lang="en-US" dirty="0" smtClean="0"/>
              <a:t> </a:t>
            </a:r>
            <a:r>
              <a:rPr lang="en-US" b="1" dirty="0" smtClean="0"/>
              <a:t>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8265"/>
            <a:ext cx="10515600" cy="245630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Financial institutions face significant losses due to </a:t>
            </a:r>
            <a:r>
              <a:rPr lang="en-US" sz="2000" b="1" dirty="0" smtClean="0"/>
              <a:t>loan defaults</a:t>
            </a:r>
            <a:r>
              <a:rPr lang="en-US" sz="2000" dirty="0" smtClean="0"/>
              <a:t> and poor </a:t>
            </a:r>
            <a:r>
              <a:rPr lang="en-US" sz="2000" b="1" dirty="0" smtClean="0"/>
              <a:t>credit risk evaluation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Understanding which borrower segments are more likely to </a:t>
            </a:r>
            <a:r>
              <a:rPr lang="en-US" sz="2000" b="1" dirty="0" smtClean="0"/>
              <a:t>default</a:t>
            </a:r>
            <a:r>
              <a:rPr lang="en-US" sz="2000" dirty="0" smtClean="0"/>
              <a:t> and which are </a:t>
            </a:r>
            <a:r>
              <a:rPr lang="en-US" sz="2000" b="1" dirty="0" smtClean="0"/>
              <a:t>profitable</a:t>
            </a:r>
            <a:r>
              <a:rPr lang="en-US" sz="2000" dirty="0" smtClean="0"/>
              <a:t> is critical for reducing </a:t>
            </a:r>
            <a:r>
              <a:rPr lang="en-US" sz="2000" b="1" dirty="0" smtClean="0"/>
              <a:t>non-performing assets (NPAs)</a:t>
            </a:r>
            <a:r>
              <a:rPr lang="en-US" sz="2000" dirty="0" smtClean="0"/>
              <a:t> and maximizing return on investment.</a:t>
            </a:r>
          </a:p>
          <a:p>
            <a:endParaRPr lang="en-US" sz="2000" dirty="0" smtClean="0"/>
          </a:p>
          <a:p>
            <a:r>
              <a:rPr lang="en-US" sz="2000" dirty="0" smtClean="0"/>
              <a:t>This project addresses this challenge by analyzing historical loan data to detect risk patterns and improve lending decisions.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2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Goals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71517"/>
            <a:ext cx="9470157" cy="246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Identify borrower segments with </a:t>
            </a:r>
            <a:r>
              <a:rPr lang="en-US" sz="2000" b="1" dirty="0"/>
              <a:t>high default rates</a:t>
            </a:r>
            <a:endParaRPr lang="en-US" sz="2000" dirty="0"/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Analyze the relationship between </a:t>
            </a:r>
            <a:r>
              <a:rPr lang="en-US" sz="2000" b="1" dirty="0"/>
              <a:t>loan term</a:t>
            </a:r>
            <a:r>
              <a:rPr lang="en-US" sz="2000" dirty="0"/>
              <a:t>, </a:t>
            </a:r>
            <a:r>
              <a:rPr lang="en-US" sz="2000" b="1" dirty="0"/>
              <a:t>income</a:t>
            </a:r>
            <a:r>
              <a:rPr lang="en-US" sz="2000" dirty="0"/>
              <a:t>, and </a:t>
            </a:r>
            <a:r>
              <a:rPr lang="en-US" sz="2000" b="1" dirty="0"/>
              <a:t>employment</a:t>
            </a:r>
            <a:r>
              <a:rPr lang="en-US" sz="2000" dirty="0"/>
              <a:t> with default risk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Calculate </a:t>
            </a:r>
            <a:r>
              <a:rPr lang="en-US" sz="2000" b="1" dirty="0"/>
              <a:t>interest earned</a:t>
            </a:r>
            <a:r>
              <a:rPr lang="en-US" sz="2000" dirty="0"/>
              <a:t> to find profitable segments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Provide </a:t>
            </a:r>
            <a:r>
              <a:rPr lang="en-US" sz="2000" b="1" dirty="0"/>
              <a:t>data-driven recommendations</a:t>
            </a:r>
            <a:r>
              <a:rPr lang="en-US" sz="2000" dirty="0"/>
              <a:t> to reduce risk and increase profitability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36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576"/>
          </a:xfrm>
        </p:spPr>
        <p:txBody>
          <a:bodyPr/>
          <a:lstStyle/>
          <a:p>
            <a:pPr algn="ctr"/>
            <a:r>
              <a:rPr lang="en-US" b="1" dirty="0" smtClean="0"/>
              <a:t>Dataset Overview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33929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{B301B821-A1FF-4177-AEE7-76D212191A09}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Amount disbursed to borrower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loan_status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status (Fully Paid, Charged Off,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annual_income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Borrower’s annual 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 length (converted to numeric)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term_months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term (in months)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Debt-to-income 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 rate applied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Rows: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38,576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1942"/>
            <a:ext cx="10515600" cy="87124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06665" y="1391782"/>
            <a:ext cx="9978667" cy="46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Step 1: Data Exploration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Reviewed 38,573 records and 26 columns to understand schema and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Step 2: Data Cleaning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Removed/replaced nulls </a:t>
            </a:r>
            <a:r>
              <a:rPr lang="en-US" dirty="0"/>
              <a:t>(e.g., emp_title, emp_length)</a:t>
            </a:r>
          </a:p>
          <a:p>
            <a:pPr marL="457200" lvl="1" indent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Standardized fields like </a:t>
            </a:r>
            <a:r>
              <a:rPr lang="en-US" dirty="0"/>
              <a:t>term, int_rate, and emp_length</a:t>
            </a:r>
          </a:p>
          <a:p>
            <a:pPr marL="457200" lvl="1" indent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Cleaned columns for SQL compatibility (renamed, formatted)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Step 3: Data Import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Loaded cleaned dataset into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MySQL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structured querying.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Step 4: Data 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Wrote SQL queries to analyze default rates by multiple borrower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Step 5: Visualization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Created charts in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Excel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based on SQL outputs to highlight insights.</a:t>
            </a:r>
          </a:p>
        </p:txBody>
      </p:sp>
    </p:spTree>
    <p:extLst>
      <p:ext uri="{BB962C8B-B14F-4D97-AF65-F5344CB8AC3E}">
        <p14:creationId xmlns:p14="http://schemas.microsoft.com/office/powerpoint/2010/main" val="5033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68" y="197701"/>
            <a:ext cx="10515600" cy="935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Which credit grades have the highest loan default rates?</a:t>
            </a:r>
            <a:endParaRPr lang="en-US" sz="36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1443391"/>
            <a:ext cx="4602677" cy="2819516"/>
          </a:xfrm>
        </p:spPr>
      </p:pic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342860"/>
              </p:ext>
            </p:extLst>
          </p:nvPr>
        </p:nvGraphicFramePr>
        <p:xfrm>
          <a:off x="6172200" y="1130455"/>
          <a:ext cx="5181600" cy="3480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6368" y="4865620"/>
            <a:ext cx="1004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Default risk increases significantly as credit grade drops.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Borrowers in grades </a:t>
            </a:r>
            <a:r>
              <a:rPr lang="en-US" b="1" dirty="0"/>
              <a:t>E, F, and G</a:t>
            </a:r>
            <a:r>
              <a:rPr lang="en-US" dirty="0"/>
              <a:t> show </a:t>
            </a:r>
            <a:r>
              <a:rPr lang="en-US" b="1" dirty="0"/>
              <a:t>default rates above 24%</a:t>
            </a:r>
            <a:r>
              <a:rPr lang="en-US" dirty="0"/>
              <a:t>, with </a:t>
            </a:r>
            <a:r>
              <a:rPr lang="en-US" b="1" dirty="0"/>
              <a:t>Grade G peaking at 31.31%</a:t>
            </a:r>
            <a:r>
              <a:rPr lang="en-US" dirty="0"/>
              <a:t>, compared to just </a:t>
            </a:r>
            <a:r>
              <a:rPr lang="en-US" b="1" dirty="0"/>
              <a:t>5.7% for Grade 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These low-grade segments should be </a:t>
            </a:r>
            <a:r>
              <a:rPr lang="en-US" b="1" dirty="0"/>
              <a:t>flagged as high risk</a:t>
            </a:r>
            <a:r>
              <a:rPr lang="en-US" dirty="0"/>
              <a:t> and priced accordingly to offset potential losses.</a:t>
            </a:r>
          </a:p>
        </p:txBody>
      </p:sp>
    </p:spTree>
    <p:extLst>
      <p:ext uri="{BB962C8B-B14F-4D97-AF65-F5344CB8AC3E}">
        <p14:creationId xmlns:p14="http://schemas.microsoft.com/office/powerpoint/2010/main" val="467482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01" y="431445"/>
            <a:ext cx="10515600" cy="7534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How does income level impact loan default rates?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01" y="1519707"/>
            <a:ext cx="5434621" cy="2922487"/>
          </a:xfr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5137508"/>
              </p:ext>
            </p:extLst>
          </p:nvPr>
        </p:nvGraphicFramePr>
        <p:xfrm>
          <a:off x="6078828" y="1160446"/>
          <a:ext cx="5326488" cy="3572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3224" y="4777045"/>
            <a:ext cx="1069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Borrowers in the </a:t>
            </a:r>
            <a:r>
              <a:rPr lang="en-US" b="1" dirty="0"/>
              <a:t>low-income group</a:t>
            </a:r>
            <a:r>
              <a:rPr lang="en-US" dirty="0"/>
              <a:t> have the </a:t>
            </a:r>
            <a:r>
              <a:rPr lang="en-US" b="1" dirty="0"/>
              <a:t>highest default rate at 17.44%</a:t>
            </a:r>
            <a:r>
              <a:rPr lang="en-US" dirty="0"/>
              <a:t>, compared to </a:t>
            </a:r>
            <a:r>
              <a:rPr lang="en-US" b="1" dirty="0"/>
              <a:t>13.47% for mid-income</a:t>
            </a:r>
            <a:r>
              <a:rPr lang="en-US" dirty="0"/>
              <a:t> and </a:t>
            </a:r>
            <a:r>
              <a:rPr lang="en-US" b="1" dirty="0"/>
              <a:t>10.53% for high-income</a:t>
            </a:r>
            <a:r>
              <a:rPr lang="en-US" dirty="0"/>
              <a:t> groups.</a:t>
            </a:r>
            <a:br>
              <a:rPr lang="en-US" dirty="0"/>
            </a:br>
            <a:r>
              <a:rPr lang="en-US" dirty="0"/>
              <a:t>This suggests that </a:t>
            </a:r>
            <a:r>
              <a:rPr lang="en-US" b="1" dirty="0"/>
              <a:t>income level is inversely related to default risk</a:t>
            </a:r>
            <a:r>
              <a:rPr lang="en-US" dirty="0"/>
              <a:t> — lower-income borrowers are more likely to default.</a:t>
            </a:r>
            <a:br>
              <a:rPr lang="en-US" dirty="0"/>
            </a:br>
            <a:r>
              <a:rPr lang="en-US" dirty="0"/>
              <a:t>Lenders should apply </a:t>
            </a:r>
            <a:r>
              <a:rPr lang="en-US" b="1" dirty="0"/>
              <a:t>stricter screening or offer smaller loan amounts</a:t>
            </a:r>
            <a:r>
              <a:rPr lang="en-US" dirty="0"/>
              <a:t> for low-income applicants to mitigate risk.</a:t>
            </a:r>
          </a:p>
        </p:txBody>
      </p:sp>
    </p:spTree>
    <p:extLst>
      <p:ext uri="{BB962C8B-B14F-4D97-AF65-F5344CB8AC3E}">
        <p14:creationId xmlns:p14="http://schemas.microsoft.com/office/powerpoint/2010/main" val="279904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426"/>
            <a:ext cx="10515600" cy="10303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Are longer loan terms riskier in terms of default?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1" y="1558344"/>
            <a:ext cx="5222383" cy="3232597"/>
          </a:xfrm>
        </p:spPr>
      </p:pic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5419136"/>
              </p:ext>
            </p:extLst>
          </p:nvPr>
        </p:nvGraphicFramePr>
        <p:xfrm>
          <a:off x="6172200" y="1558344"/>
          <a:ext cx="5181600" cy="286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203065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 with a </a:t>
            </a:r>
            <a:r>
              <a:rPr lang="en-US" b="1" dirty="0"/>
              <a:t>60-month term</a:t>
            </a:r>
            <a:r>
              <a:rPr lang="en-US" dirty="0"/>
              <a:t> have a </a:t>
            </a:r>
            <a:r>
              <a:rPr lang="en-US" b="1" dirty="0"/>
              <a:t>significantly higher default rate</a:t>
            </a:r>
            <a:r>
              <a:rPr lang="en-US" dirty="0"/>
              <a:t> compared to 36-month loans.</a:t>
            </a:r>
            <a:br>
              <a:rPr lang="en-US" dirty="0"/>
            </a:br>
            <a:r>
              <a:rPr lang="en-US" dirty="0"/>
              <a:t>This indicates that longer repayment periods are </a:t>
            </a:r>
            <a:r>
              <a:rPr lang="en-US" b="1" dirty="0"/>
              <a:t>riskier for lenders</a:t>
            </a:r>
            <a:r>
              <a:rPr lang="en-US" dirty="0"/>
              <a:t>, possibly due to increased uncertainty over time.</a:t>
            </a:r>
            <a:br>
              <a:rPr lang="en-US" dirty="0"/>
            </a:br>
            <a:r>
              <a:rPr lang="en-US" dirty="0"/>
              <a:t>Lenders should apply </a:t>
            </a:r>
            <a:r>
              <a:rPr lang="en-US" b="1" dirty="0"/>
              <a:t>stricter credit checks or limit high-term loans to low-risk profiles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2134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710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Credit Risk &amp; Loan Performance Analysis</vt:lpstr>
      <vt:lpstr>Executive Summary</vt:lpstr>
      <vt:lpstr>Problem Statement</vt:lpstr>
      <vt:lpstr>Project Goals</vt:lpstr>
      <vt:lpstr>Dataset Overview</vt:lpstr>
      <vt:lpstr>Methodology</vt:lpstr>
      <vt:lpstr>Which credit grades have the highest loan default rates?</vt:lpstr>
      <vt:lpstr>How does income level impact loan default rates?</vt:lpstr>
      <vt:lpstr>Are longer loan terms riskier in terms of default?</vt:lpstr>
      <vt:lpstr>Which loan term generates more interest for the lender?</vt:lpstr>
      <vt:lpstr>Do interest rates and DTI vary across credit grades?</vt:lpstr>
      <vt:lpstr>Does employment length affect loan default risk?</vt:lpstr>
      <vt:lpstr>Insights Summary</vt:lpstr>
      <vt:lpstr>Recommendations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WIN-7</dc:creator>
  <cp:lastModifiedBy>WIN-7</cp:lastModifiedBy>
  <cp:revision>43</cp:revision>
  <dcterms:created xsi:type="dcterms:W3CDTF">2025-07-02T14:56:15Z</dcterms:created>
  <dcterms:modified xsi:type="dcterms:W3CDTF">2025-07-07T14:44:14Z</dcterms:modified>
</cp:coreProperties>
</file>