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56" r:id="rId4"/>
    <p:sldId id="257" r:id="rId5"/>
    <p:sldId id="258" r:id="rId6"/>
    <p:sldId id="259" r:id="rId7"/>
    <p:sldId id="261" r:id="rId8"/>
    <p:sldId id="262" r:id="rId9"/>
    <p:sldId id="26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06217-8B6A-4FA2-8329-1DC4BED9DFA7}" type="doc">
      <dgm:prSet loTypeId="urn:microsoft.com/office/officeart/2005/8/layout/vList2" loCatId="list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40A6DD25-1E7B-4376-A6C9-E0C07B043F3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1">
                <a:tint val="65000"/>
                <a:lumMod val="110000"/>
              </a:schemeClr>
            </a:gs>
            <a:gs pos="88000">
              <a:schemeClr val="accent1">
                <a:tint val="90000"/>
              </a:schemeClr>
            </a:gs>
          </a:gsLst>
          <a:lin ang="2700000" scaled="1"/>
          <a:tileRect/>
        </a:gra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IN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Narkisim" panose="020E0502050101010101" pitchFamily="34" charset="-79"/>
            </a:rPr>
            <a:t>A Project  under the guidance of -  Ms. </a:t>
          </a:r>
          <a:r>
            <a:rPr lang="en-IN" sz="3200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Narkisim" panose="020E0502050101010101" pitchFamily="34" charset="-79"/>
            </a:rPr>
            <a:t>Amruta</a:t>
          </a:r>
          <a:r>
            <a:rPr lang="en-IN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Narkisim" panose="020E0502050101010101" pitchFamily="34" charset="-79"/>
            </a:rPr>
            <a:t> </a:t>
          </a:r>
          <a:r>
            <a:rPr lang="en-IN" sz="3200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Narkisim" panose="020E0502050101010101" pitchFamily="34" charset="-79"/>
            </a:rPr>
            <a:t>Khot</a:t>
          </a:r>
          <a:endParaRPr lang="en-IN" sz="32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  <a:cs typeface="Narkisim" panose="020E0502050101010101" pitchFamily="34" charset="-79"/>
          </a:endParaRPr>
        </a:p>
      </dgm:t>
    </dgm:pt>
    <dgm:pt modelId="{A0E9BFF8-A735-46D6-BBA0-91B6079B6262}" type="parTrans" cxnId="{15209920-CA55-4EA1-BD26-5C0E0D37DFAF}">
      <dgm:prSet/>
      <dgm:spPr/>
      <dgm:t>
        <a:bodyPr/>
        <a:lstStyle/>
        <a:p>
          <a:endParaRPr lang="en-IN"/>
        </a:p>
      </dgm:t>
    </dgm:pt>
    <dgm:pt modelId="{7A1B5360-D9F3-41AE-8DA6-BF59C4995769}" type="sibTrans" cxnId="{15209920-CA55-4EA1-BD26-5C0E0D37DFAF}">
      <dgm:prSet/>
      <dgm:spPr/>
      <dgm:t>
        <a:bodyPr/>
        <a:lstStyle/>
        <a:p>
          <a:endParaRPr lang="en-IN"/>
        </a:p>
      </dgm:t>
    </dgm:pt>
    <dgm:pt modelId="{4A9E63D0-E4D0-439F-B8A0-34A27409D6D3}">
      <dgm:prSet custT="1"/>
      <dgm:spPr/>
      <dgm:t>
        <a:bodyPr/>
        <a:lstStyle/>
        <a:p>
          <a:pPr rtl="0"/>
          <a:r>
            <a: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Presented by:-</a:t>
          </a:r>
        </a:p>
        <a:p>
          <a:pPr rtl="0"/>
          <a:endParaRPr lang="en-IN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  <a:p>
          <a:pPr rtl="0"/>
          <a:r>
            <a: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Aditya Chaturvedi          (2015BEN055)</a:t>
          </a:r>
        </a:p>
        <a:p>
          <a:pPr rtl="0"/>
          <a:r>
            <a: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Yash Singh                      (2015BIT052</a:t>
          </a:r>
          <a:r>
            <a:rPr lang="en-IN" sz="2800" dirty="0">
              <a:latin typeface="Agency FB" panose="020B0503020202020204" pitchFamily="34" charset="0"/>
            </a:rPr>
            <a:t>)    </a:t>
          </a:r>
          <a:endParaRPr lang="en-IN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  <a:p>
          <a:pPr rtl="0"/>
          <a:r>
            <a: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Shubham Kalyankar        (2015BIT053)</a:t>
          </a:r>
        </a:p>
      </dgm:t>
    </dgm:pt>
    <dgm:pt modelId="{D693F6EA-0F40-4C30-9560-DB033A8B26D1}" type="parTrans" cxnId="{B6591A94-8AB9-45F5-8751-E6EF778E1799}">
      <dgm:prSet/>
      <dgm:spPr/>
      <dgm:t>
        <a:bodyPr/>
        <a:lstStyle/>
        <a:p>
          <a:endParaRPr lang="en-IN"/>
        </a:p>
      </dgm:t>
    </dgm:pt>
    <dgm:pt modelId="{C04A2F0C-79FC-45B1-85C7-9051EC39EE33}" type="sibTrans" cxnId="{B6591A94-8AB9-45F5-8751-E6EF778E1799}">
      <dgm:prSet/>
      <dgm:spPr/>
      <dgm:t>
        <a:bodyPr/>
        <a:lstStyle/>
        <a:p>
          <a:endParaRPr lang="en-IN"/>
        </a:p>
      </dgm:t>
    </dgm:pt>
    <dgm:pt modelId="{398EF372-25FF-4BB4-B15A-A054409A38D9}" type="pres">
      <dgm:prSet presAssocID="{8AD06217-8B6A-4FA2-8329-1DC4BED9DFA7}" presName="linear" presStyleCnt="0">
        <dgm:presLayoutVars>
          <dgm:animLvl val="lvl"/>
          <dgm:resizeHandles val="exact"/>
        </dgm:presLayoutVars>
      </dgm:prSet>
      <dgm:spPr/>
    </dgm:pt>
    <dgm:pt modelId="{3AA0528C-E369-4372-A384-2B0A2D5A7ECA}" type="pres">
      <dgm:prSet presAssocID="{40A6DD25-1E7B-4376-A6C9-E0C07B043F33}" presName="parentText" presStyleLbl="node1" presStyleIdx="0" presStyleCnt="2" custScaleY="47788" custLinFactNeighborX="164" custLinFactNeighborY="30554">
        <dgm:presLayoutVars>
          <dgm:chMax val="0"/>
          <dgm:bulletEnabled val="1"/>
        </dgm:presLayoutVars>
      </dgm:prSet>
      <dgm:spPr/>
    </dgm:pt>
    <dgm:pt modelId="{2FD377C8-2E63-4DA9-970C-A7EC52CB3C6F}" type="pres">
      <dgm:prSet presAssocID="{7A1B5360-D9F3-41AE-8DA6-BF59C4995769}" presName="spacer" presStyleCnt="0"/>
      <dgm:spPr/>
    </dgm:pt>
    <dgm:pt modelId="{32216D20-4EFB-48FB-9607-1232C5D220D2}" type="pres">
      <dgm:prSet presAssocID="{4A9E63D0-E4D0-439F-B8A0-34A27409D6D3}" presName="parentText" presStyleLbl="node1" presStyleIdx="1" presStyleCnt="2" custScaleY="113267" custLinFactY="25105" custLinFactNeighborY="100000">
        <dgm:presLayoutVars>
          <dgm:chMax val="0"/>
          <dgm:bulletEnabled val="1"/>
        </dgm:presLayoutVars>
      </dgm:prSet>
      <dgm:spPr/>
    </dgm:pt>
  </dgm:ptLst>
  <dgm:cxnLst>
    <dgm:cxn modelId="{15209920-CA55-4EA1-BD26-5C0E0D37DFAF}" srcId="{8AD06217-8B6A-4FA2-8329-1DC4BED9DFA7}" destId="{40A6DD25-1E7B-4376-A6C9-E0C07B043F33}" srcOrd="0" destOrd="0" parTransId="{A0E9BFF8-A735-46D6-BBA0-91B6079B6262}" sibTransId="{7A1B5360-D9F3-41AE-8DA6-BF59C4995769}"/>
    <dgm:cxn modelId="{2A07E812-4F8A-48FA-A28C-C95D894BC47F}" type="presOf" srcId="{8AD06217-8B6A-4FA2-8329-1DC4BED9DFA7}" destId="{398EF372-25FF-4BB4-B15A-A054409A38D9}" srcOrd="0" destOrd="0" presId="urn:microsoft.com/office/officeart/2005/8/layout/vList2"/>
    <dgm:cxn modelId="{B6591A94-8AB9-45F5-8751-E6EF778E1799}" srcId="{8AD06217-8B6A-4FA2-8329-1DC4BED9DFA7}" destId="{4A9E63D0-E4D0-439F-B8A0-34A27409D6D3}" srcOrd="1" destOrd="0" parTransId="{D693F6EA-0F40-4C30-9560-DB033A8B26D1}" sibTransId="{C04A2F0C-79FC-45B1-85C7-9051EC39EE33}"/>
    <dgm:cxn modelId="{EA1F0200-BD15-417D-8F9B-8BE583DE1239}" type="presOf" srcId="{4A9E63D0-E4D0-439F-B8A0-34A27409D6D3}" destId="{32216D20-4EFB-48FB-9607-1232C5D220D2}" srcOrd="0" destOrd="0" presId="urn:microsoft.com/office/officeart/2005/8/layout/vList2"/>
    <dgm:cxn modelId="{781C5F25-7726-49AA-BF10-468D7B144312}" type="presOf" srcId="{40A6DD25-1E7B-4376-A6C9-E0C07B043F33}" destId="{3AA0528C-E369-4372-A384-2B0A2D5A7ECA}" srcOrd="0" destOrd="0" presId="urn:microsoft.com/office/officeart/2005/8/layout/vList2"/>
    <dgm:cxn modelId="{01B4C948-2158-4F58-83E6-7FBAA9625345}" type="presParOf" srcId="{398EF372-25FF-4BB4-B15A-A054409A38D9}" destId="{3AA0528C-E369-4372-A384-2B0A2D5A7ECA}" srcOrd="0" destOrd="0" presId="urn:microsoft.com/office/officeart/2005/8/layout/vList2"/>
    <dgm:cxn modelId="{B7E1ED25-35D5-4DF4-B43F-D10AEF2856F7}" type="presParOf" srcId="{398EF372-25FF-4BB4-B15A-A054409A38D9}" destId="{2FD377C8-2E63-4DA9-970C-A7EC52CB3C6F}" srcOrd="1" destOrd="0" presId="urn:microsoft.com/office/officeart/2005/8/layout/vList2"/>
    <dgm:cxn modelId="{FB38296B-CBFD-4E22-960C-6C2391BAC9C6}" type="presParOf" srcId="{398EF372-25FF-4BB4-B15A-A054409A38D9}" destId="{32216D20-4EFB-48FB-9607-1232C5D220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0528C-E369-4372-A384-2B0A2D5A7ECA}">
      <dsp:nvSpPr>
        <dsp:cNvPr id="0" name=""/>
        <dsp:cNvSpPr/>
      </dsp:nvSpPr>
      <dsp:spPr>
        <a:xfrm>
          <a:off x="0" y="259799"/>
          <a:ext cx="8340057" cy="1134716"/>
        </a:xfrm>
        <a:prstGeom prst="roundRect">
          <a:avLst/>
        </a:prstGeom>
        <a:gradFill flip="none" rotWithShape="0">
          <a:gsLst>
            <a:gs pos="0">
              <a:schemeClr val="accent1">
                <a:tint val="65000"/>
                <a:lumMod val="110000"/>
              </a:schemeClr>
            </a:gs>
            <a:gs pos="88000">
              <a:schemeClr val="accent1">
                <a:tint val="90000"/>
              </a:schemeClr>
            </a:gs>
          </a:gsLst>
          <a:lin ang="2700000" scaled="1"/>
          <a:tileRect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Narkisim" panose="020E0502050101010101" pitchFamily="34" charset="-79"/>
            </a:rPr>
            <a:t>A Project  under the guidance of -  Ms. </a:t>
          </a:r>
          <a:r>
            <a:rPr lang="en-IN" sz="32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Narkisim" panose="020E0502050101010101" pitchFamily="34" charset="-79"/>
            </a:rPr>
            <a:t>Amruta</a:t>
          </a:r>
          <a:r>
            <a:rPr lang="en-IN" sz="32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Narkisim" panose="020E0502050101010101" pitchFamily="34" charset="-79"/>
            </a:rPr>
            <a:t> </a:t>
          </a:r>
          <a:r>
            <a:rPr lang="en-IN" sz="32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Narkisim" panose="020E0502050101010101" pitchFamily="34" charset="-79"/>
            </a:rPr>
            <a:t>Khot</a:t>
          </a:r>
          <a:endParaRPr lang="en-IN" sz="32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  <a:cs typeface="Narkisim" panose="020E0502050101010101" pitchFamily="34" charset="-79"/>
          </a:endParaRPr>
        </a:p>
      </dsp:txBody>
      <dsp:txXfrm>
        <a:off x="55392" y="315191"/>
        <a:ext cx="8229273" cy="1023932"/>
      </dsp:txXfrm>
    </dsp:sp>
    <dsp:sp modelId="{32216D20-4EFB-48FB-9607-1232C5D220D2}">
      <dsp:nvSpPr>
        <dsp:cNvPr id="0" name=""/>
        <dsp:cNvSpPr/>
      </dsp:nvSpPr>
      <dsp:spPr>
        <a:xfrm>
          <a:off x="0" y="1659889"/>
          <a:ext cx="8340057" cy="268950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Presented by:-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Aditya Chaturvedi          (2015BEN055)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Yash Singh                      (2015BIT052</a:t>
          </a:r>
          <a:r>
            <a:rPr lang="en-IN" sz="2800" kern="1200" dirty="0">
              <a:latin typeface="Agency FB" panose="020B0503020202020204" pitchFamily="34" charset="0"/>
            </a:rPr>
            <a:t>)    </a:t>
          </a:r>
          <a:endParaRPr lang="en-IN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Shubham Kalyankar        (2015BIT053)</a:t>
          </a:r>
        </a:p>
      </dsp:txBody>
      <dsp:txXfrm>
        <a:off x="131291" y="1791180"/>
        <a:ext cx="8077475" cy="2426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0EBB-CF9B-48F6-98E6-D84386E23CBB}" type="datetimeFigureOut">
              <a:rPr lang="en-US" smtClean="0"/>
              <a:t>04-Sep-17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C26C8-A178-4B9B-A51C-B382E32A4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7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F406-E255-43A3-9D28-21BFFA4A6536}" type="datetime1">
              <a:rPr lang="en-US" smtClean="0"/>
              <a:t>04-Sep-17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4AB-813B-4BD3-BA32-91CA15598E63}" type="datetime1">
              <a:rPr lang="en-US" smtClean="0"/>
              <a:t>04-Sep-17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A0E-7B6D-4983-AD1E-E412ABABAE92}" type="datetime1">
              <a:rPr lang="en-US" smtClean="0"/>
              <a:t>04-Sep-17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91DB-62DD-45C2-BB64-11D8F6BC4245}" type="datetime1">
              <a:rPr lang="en-US" smtClean="0"/>
              <a:t>04-Sep-17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C819-130A-4AF6-8CF3-A8E3606B4F65}" type="datetime1">
              <a:rPr lang="en-US" smtClean="0"/>
              <a:t>04-Sep-17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8C92-2AB2-4E27-B1B0-6074628635DC}" type="datetime1">
              <a:rPr lang="en-US" smtClean="0"/>
              <a:t>04-Sep-17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63D3-5139-4D7B-B384-F69D75B24FEE}" type="datetime1">
              <a:rPr lang="en-US" smtClean="0"/>
              <a:t>04-Sep-17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DE5-0E3E-4BE3-A1C5-0977F392F460}" type="datetime1">
              <a:rPr lang="en-US" smtClean="0"/>
              <a:t>04-Sep-17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B4F3-3C66-47D6-959E-23D812AED78E}" type="datetime1">
              <a:rPr lang="en-US" smtClean="0"/>
              <a:t>04-Sep-17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6956-C0D5-45E9-9A9B-0FEDFA57EEF6}" type="datetime1">
              <a:rPr lang="en-US" smtClean="0"/>
              <a:t>04-Sep-17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4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D9E0-3CE7-4B60-BC34-5C5DCB09C75F}" type="datetime1">
              <a:rPr lang="en-US" smtClean="0"/>
              <a:t>04-Sep-17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AFD0-146A-4DDD-BFE9-4CCE08262571}" type="datetime1">
              <a:rPr lang="en-US" smtClean="0"/>
              <a:t>04-Sep-17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BB90B-E5EC-4C57-BD68-C9A9D5F2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5710" y="641446"/>
            <a:ext cx="7766936" cy="80483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Walchand College Of Engineering, Sangli.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0859" y="4687910"/>
            <a:ext cx="7766936" cy="108165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2400" b="1" dirty="0"/>
              <a:t>Department of Information Technology</a:t>
            </a:r>
          </a:p>
          <a:p>
            <a:pPr algn="ctr"/>
            <a:r>
              <a:rPr lang="en-IN" sz="2000" b="1" dirty="0"/>
              <a:t>(Second Year Information Technology</a:t>
            </a:r>
          </a:p>
          <a:p>
            <a:pPr algn="ctr"/>
            <a:r>
              <a:rPr lang="en-IN" sz="2000" b="1" dirty="0"/>
              <a:t>Academic Year: (2017-2018)</a:t>
            </a:r>
          </a:p>
        </p:txBody>
      </p:sp>
      <p:pic>
        <p:nvPicPr>
          <p:cNvPr id="4" name="Picture 3" descr="E:\WCE\uploadedwebclientlog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799" y="1821589"/>
            <a:ext cx="3095701" cy="2604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25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u="sng" dirty="0"/>
              <a:t>Goal:</a:t>
            </a:r>
          </a:p>
        </p:txBody>
      </p:sp>
      <p:sp>
        <p:nvSpPr>
          <p:cNvPr id="3" name="Rectangle 2"/>
          <p:cNvSpPr/>
          <p:nvPr/>
        </p:nvSpPr>
        <p:spPr>
          <a:xfrm>
            <a:off x="178191" y="1966523"/>
            <a:ext cx="11483926" cy="260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     </a:t>
            </a:r>
            <a:r>
              <a:rPr lang="en-US" sz="2800" dirty="0"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 The goal of our project is to design and build a Packet Analyzer and a Signature-based intrusion detection system by classifying data packets on a network into “Malicious” or “Normal” formulated on Packet Header information.</a:t>
            </a:r>
            <a:endParaRPr lang="en-US" sz="2800" dirty="0">
              <a:effectLst/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FCB0-468E-44BB-BBDB-5F999089403B}" type="datetime1">
              <a:rPr lang="en-US" smtClean="0"/>
              <a:t>04-Sep-17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800" b="1" u="sng" dirty="0"/>
              <a:t>Project Objectives:</a:t>
            </a:r>
            <a:endParaRPr lang="en-US" sz="4800" u="sng" dirty="0"/>
          </a:p>
        </p:txBody>
      </p:sp>
      <p:sp>
        <p:nvSpPr>
          <p:cNvPr id="3" name="Rectangle 2"/>
          <p:cNvSpPr/>
          <p:nvPr/>
        </p:nvSpPr>
        <p:spPr>
          <a:xfrm>
            <a:off x="775481" y="1690688"/>
            <a:ext cx="9761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9144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To build a packet analyzer </a:t>
            </a:r>
            <a:endParaRPr lang="en-US" sz="28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9144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To make a pattern based recognition system</a:t>
            </a:r>
            <a:endParaRPr lang="en-US" sz="28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9144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To classify packets according to various algorithms</a:t>
            </a:r>
            <a:endParaRPr lang="en-US" sz="28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1371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7223" y="4368344"/>
            <a:ext cx="3348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u="sng" dirty="0">
                <a:effectLst/>
                <a:latin typeface="Calibri" panose="020F0502020204030204" pitchFamily="34" charset="0"/>
                <a:ea typeface="Droid Sans Fallback"/>
                <a:cs typeface="OpenSymbol"/>
              </a:rPr>
              <a:t>Technology: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6090" y="4320818"/>
            <a:ext cx="68070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Droid Sans Fallback"/>
                <a:cs typeface="OpenSymbol"/>
              </a:rPr>
              <a:t>Python </a:t>
            </a:r>
            <a:endParaRPr lang="en-US" sz="2400" dirty="0">
              <a:latin typeface="Calibri" panose="020F0502020204030204" pitchFamily="34" charset="0"/>
              <a:ea typeface="Droid Sans Fallback"/>
              <a:cs typeface="OpenSymbol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Droid Sans Fallback"/>
                <a:cs typeface="OpenSymbol"/>
              </a:rPr>
              <a:t>Machine</a:t>
            </a:r>
            <a:r>
              <a:rPr lang="en-US" sz="2400" dirty="0">
                <a:latin typeface="Times New Roman" panose="02020603050405020304" pitchFamily="18" charset="0"/>
                <a:ea typeface="Droid Sans Fallback"/>
                <a:cs typeface="OpenSymbol"/>
              </a:rPr>
              <a:t> learning classification algorithms</a:t>
            </a:r>
            <a:endParaRPr lang="en-US" sz="2400" dirty="0">
              <a:latin typeface="Calibri" panose="020F0502020204030204" pitchFamily="34" charset="0"/>
              <a:ea typeface="Droid Sans Fallback"/>
              <a:cs typeface="OpenSymbol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Droid Sans Fallback"/>
                <a:cs typeface="OpenSymbol"/>
              </a:rPr>
              <a:t>KDD 99 Dataset</a:t>
            </a:r>
            <a:endParaRPr lang="en-US" sz="2400" dirty="0">
              <a:latin typeface="Calibri" panose="020F0502020204030204" pitchFamily="34" charset="0"/>
              <a:ea typeface="Droid Sans Fallback"/>
              <a:cs typeface="OpenSymbol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6205-6B7E-4460-A055-95CF6C7EB2C5}" type="datetime1">
              <a:rPr lang="en-US" smtClean="0"/>
              <a:t>04-Sep-17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5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Methodology: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515600" cy="44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Droid Sans Fallback"/>
                <a:cs typeface="OpenSymbol"/>
              </a:rPr>
              <a:t>Building a packet analyzer using socket programming for reading packet header information like version, header length, various flags, Source and Destination address </a:t>
            </a:r>
            <a:endParaRPr lang="en-US" sz="2400" dirty="0">
              <a:latin typeface="Calibri" panose="020F0502020204030204" pitchFamily="34" charset="0"/>
              <a:ea typeface="Droid Sans Fallback"/>
              <a:cs typeface="OpenSymbol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Droid Sans Fallback"/>
                <a:cs typeface="OpenSymbol"/>
              </a:rPr>
              <a:t>Gaining header information of various packets which are entering the system captured by the packet analyzer</a:t>
            </a:r>
            <a:endParaRPr lang="en-US" sz="2400" dirty="0">
              <a:latin typeface="Calibri" panose="020F0502020204030204" pitchFamily="34" charset="0"/>
              <a:ea typeface="Droid Sans Fallback"/>
              <a:cs typeface="OpenSymbol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Droid Sans Fallback"/>
                <a:cs typeface="OpenSymbol"/>
              </a:rPr>
              <a:t>Classifying the packet on the basis of its header information, classification done using various machine learning algorithms like SVM, neural network, Decision tree on the basis of a standard dataset (KDD 99)</a:t>
            </a:r>
            <a:endParaRPr lang="en-US" sz="2400" dirty="0">
              <a:effectLst/>
              <a:latin typeface="Calibri" panose="020F0502020204030204" pitchFamily="34" charset="0"/>
              <a:ea typeface="Droid Sans Fallback"/>
              <a:cs typeface="OpenSymbo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6961-98BD-4094-B7A1-D282FB0DAD12}" type="datetime1">
              <a:rPr lang="en-US" smtClean="0"/>
              <a:t>04-Sep-17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7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dirty="0"/>
              <a:t>Applications: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098651"/>
            <a:ext cx="10515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Droid Sans Fallback"/>
                <a:cs typeface="OpenSymbol"/>
              </a:rPr>
              <a:t>Developing a system which will classify packets on the basis of a pattern from previously known dataset rather than a rule based system </a:t>
            </a:r>
            <a:endParaRPr lang="en-US" sz="28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Droid Sans Fallback"/>
                <a:cs typeface="OpenSymbol"/>
              </a:rPr>
              <a:t>Developing a personalized dynamic packet analyzer which will conduct real-time analysis of  the packets entering the system</a:t>
            </a:r>
            <a:endParaRPr lang="en-US" sz="2800" dirty="0">
              <a:effectLst/>
              <a:latin typeface="Calibri" panose="020F0502020204030204" pitchFamily="34" charset="0"/>
              <a:ea typeface="Droid Sans Fallback"/>
              <a:cs typeface="OpenSymbo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CD5-2C30-4C79-B99B-059375E0AB3A}" type="datetime1">
              <a:rPr lang="en-US" smtClean="0"/>
              <a:t>04-Sep-17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5754" y="2489981"/>
            <a:ext cx="1031161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You…..!!!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DBCD-A530-48C8-80ED-11C398493804}" type="datetime1">
              <a:rPr lang="en-US" smtClean="0"/>
              <a:t>04-Sep-17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682010"/>
              </p:ext>
            </p:extLst>
          </p:nvPr>
        </p:nvGraphicFramePr>
        <p:xfrm>
          <a:off x="1332426" y="1942223"/>
          <a:ext cx="8340057" cy="4349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39413" y="1105812"/>
            <a:ext cx="31767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S.P.C.S</a:t>
            </a:r>
            <a:r>
              <a:rPr lang="en-I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154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3397" y="2162102"/>
            <a:ext cx="279305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S.P.C.S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850" y="3270098"/>
            <a:ext cx="116441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Signature </a:t>
            </a:r>
            <a:r>
              <a:rPr lang="en-US" sz="4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Packet Classification System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156-20CE-45F6-A9F9-C7953CADF017}" type="datetime1">
              <a:rPr lang="en-US" smtClean="0"/>
              <a:t>04-Sep-17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9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94582" y="5134337"/>
            <a:ext cx="3178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NETWORK</a:t>
            </a:r>
          </a:p>
        </p:txBody>
      </p:sp>
      <p:pic>
        <p:nvPicPr>
          <p:cNvPr id="1026" name="Picture 2" descr="The Network of Everyt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63" y="2133600"/>
            <a:ext cx="5879263" cy="3121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82" y="823722"/>
            <a:ext cx="2183130" cy="1309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82" y="2695040"/>
            <a:ext cx="2242757" cy="16826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50" y="4939129"/>
            <a:ext cx="2448154" cy="1530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334" y="571881"/>
            <a:ext cx="3219069" cy="1813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0" y="2782265"/>
            <a:ext cx="2128265" cy="18244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1745-101B-46FC-86AA-0A4C709CDB10}" type="datetime1">
              <a:rPr lang="en-US" smtClean="0"/>
              <a:t>04-Sep-17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6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dviacent.com/wp-content/uploads/2016/08/Network-security-tre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953832"/>
            <a:ext cx="8610600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5A66-4883-463C-811A-9F1DA5BA965E}" type="datetime1">
              <a:rPr lang="en-US" smtClean="0"/>
              <a:t>04-Sep-17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6144" y="184391"/>
            <a:ext cx="2082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5905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228" y="224135"/>
            <a:ext cx="196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S.P.C.S</a:t>
            </a:r>
          </a:p>
        </p:txBody>
      </p:sp>
      <p:pic>
        <p:nvPicPr>
          <p:cNvPr id="3074" name="Picture 2" descr="computer virus danger hacking hacker internet sadic 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05" y="1147465"/>
            <a:ext cx="11085545" cy="408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051" y="5098092"/>
            <a:ext cx="8531987" cy="145301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632C-254C-4480-B183-3503561DD2E9}" type="datetime1">
              <a:rPr lang="en-US" smtClean="0"/>
              <a:t>04-Sep-17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mputer virus danger hacking hacker internet sadic 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56" y="329184"/>
            <a:ext cx="5165197" cy="283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45528" y="4433932"/>
            <a:ext cx="279305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S.P.C.S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0" y="1028205"/>
            <a:ext cx="5742581" cy="1985391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637608" y="3125383"/>
            <a:ext cx="816864" cy="1196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2" descr="https://s3-us-west-1.amazonaws.com/udacity-content/degrees/catalog-images/ML.png"/>
          <p:cNvSpPr>
            <a:spLocks noChangeAspect="1" noChangeArrowheads="1"/>
          </p:cNvSpPr>
          <p:nvPr/>
        </p:nvSpPr>
        <p:spPr bwMode="auto">
          <a:xfrm>
            <a:off x="-786810" y="3512846"/>
            <a:ext cx="59114" cy="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https://s3-us-west-1.amazonaws.com/udacity-content/degrees/catalog-images/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07" y="5541928"/>
            <a:ext cx="2216770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193" y="4322145"/>
            <a:ext cx="2180311" cy="1704382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6200000">
            <a:off x="4024033" y="4389549"/>
            <a:ext cx="816864" cy="1196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8283062" y="4498976"/>
            <a:ext cx="305653" cy="97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725" y="4579497"/>
            <a:ext cx="1328652" cy="13286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24841" y="3952813"/>
            <a:ext cx="24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SPCS by Dataset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92314" y="6121676"/>
            <a:ext cx="2759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Sniffer’s Packet Header Info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6105985" y="3249884"/>
            <a:ext cx="1828800" cy="12601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Malicious!!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CAC3-BBD0-4160-91D6-2A21E5366984}" type="datetime1">
              <a:rPr lang="en-US" smtClean="0"/>
              <a:t>04-Sep-17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8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895" y="1177387"/>
            <a:ext cx="11535507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An 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Intrusion detection system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 (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IDS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) is a device or software application that monitors a network or systems for malicious activity or policy violations.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Intrusion Detection System does the following task:</a:t>
            </a:r>
            <a:endParaRPr lang="en-US" sz="26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● Monitors and analyzes data packets on a network to look for suspicious activity </a:t>
            </a:r>
            <a:endParaRPr lang="en-US" sz="26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● Large scale servers can monitor backbone network links </a:t>
            </a:r>
            <a:endParaRPr lang="en-US" sz="26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● Small scale systems can monitor local routers/switches </a:t>
            </a:r>
            <a:endParaRPr lang="en-US" sz="26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● Two major approaches: </a:t>
            </a:r>
            <a:endParaRPr lang="en-US" sz="26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	○ Signature based </a:t>
            </a:r>
            <a:endParaRPr lang="en-US" sz="2600" dirty="0"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Calibri" panose="020F0502020204030204" pitchFamily="34" charset="0"/>
              </a:rPr>
              <a:t>	○ Anomaly detection based</a:t>
            </a:r>
            <a:endParaRPr lang="en-US" sz="2600" dirty="0">
              <a:effectLst/>
              <a:latin typeface="Calibri" panose="020F0502020204030204" pitchFamily="34" charset="0"/>
              <a:ea typeface="Droid Sans Fallback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521" y="346390"/>
            <a:ext cx="52164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u="sng" dirty="0"/>
              <a:t>Introduction: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91" y="3685734"/>
            <a:ext cx="2696907" cy="292083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3E49-D2BC-4E41-91DD-3A1149CCF783}" type="datetime1">
              <a:rPr lang="en-US" smtClean="0"/>
              <a:t>04-Sep-17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S.P.C.S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2197735"/>
          </a:xfrm>
        </p:spPr>
        <p:txBody>
          <a:bodyPr>
            <a:normAutofit/>
          </a:bodyPr>
          <a:lstStyle/>
          <a:p>
            <a:r>
              <a:rPr lang="en-US" dirty="0"/>
              <a:t>Packet Analyzer</a:t>
            </a:r>
          </a:p>
          <a:p>
            <a:pPr lvl="1"/>
            <a:r>
              <a:rPr lang="en-US" dirty="0"/>
              <a:t>Self-made</a:t>
            </a:r>
          </a:p>
          <a:p>
            <a:pPr lvl="1"/>
            <a:r>
              <a:rPr lang="en-US" dirty="0"/>
              <a:t>Packet Information Tracker</a:t>
            </a:r>
          </a:p>
          <a:p>
            <a:pPr lvl="1"/>
            <a:r>
              <a:rPr lang="en-US" dirty="0"/>
              <a:t>Builds Dataset of Packet</a:t>
            </a:r>
          </a:p>
          <a:p>
            <a:pPr lvl="1"/>
            <a:r>
              <a:rPr lang="en-US" dirty="0"/>
              <a:t>Collects Header Information by decoding Ethernet Frame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6320" y="4462272"/>
            <a:ext cx="93878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Signature based Classification of Packets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Judges packets  on the basis of Header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Based on various  Machine Learning Classification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Trainable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updated for any type of Malicious packets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60" y="2037969"/>
            <a:ext cx="3291840" cy="1985391"/>
          </a:xfrm>
          <a:prstGeom prst="rect">
            <a:avLst/>
          </a:prstGeom>
        </p:spPr>
      </p:pic>
      <p:pic>
        <p:nvPicPr>
          <p:cNvPr id="6" name="Picture 4" descr="https://s3-us-west-1.amazonaws.com/udacity-content/degrees/catalog-images/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222" y="4940678"/>
            <a:ext cx="2216770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0A5B-C1A7-4974-BDB3-CB564462A2D3}" type="datetime1">
              <a:rPr lang="en-US" smtClean="0"/>
              <a:t>04-Sep-17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B90B-E5EC-4C57-BD68-C9A9D5F2A2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375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Agency FB</vt:lpstr>
      <vt:lpstr>Algerian</vt:lpstr>
      <vt:lpstr>Arial</vt:lpstr>
      <vt:lpstr>Calibri</vt:lpstr>
      <vt:lpstr>Calibri Light</vt:lpstr>
      <vt:lpstr>Droid Sans Fallback</vt:lpstr>
      <vt:lpstr>Narkisim</vt:lpstr>
      <vt:lpstr>OpenSymbol</vt:lpstr>
      <vt:lpstr>Symbol</vt:lpstr>
      <vt:lpstr>Times New Roman</vt:lpstr>
      <vt:lpstr>Office Theme</vt:lpstr>
      <vt:lpstr>Walchand College Of Engineering, Sangli.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S.P.C.S</vt:lpstr>
      <vt:lpstr>Goal:</vt:lpstr>
      <vt:lpstr>Project Objectives:</vt:lpstr>
      <vt:lpstr>Methodology:</vt:lpstr>
      <vt:lpstr>Applications: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Addy</dc:creator>
  <cp:lastModifiedBy>Shubham Kalyankar</cp:lastModifiedBy>
  <cp:revision>25</cp:revision>
  <dcterms:created xsi:type="dcterms:W3CDTF">2017-08-28T10:04:36Z</dcterms:created>
  <dcterms:modified xsi:type="dcterms:W3CDTF">2017-09-04T16:46:02Z</dcterms:modified>
</cp:coreProperties>
</file>