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C67A99-1EA2-4E4D-BCC9-05A303E12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FC2F004-E8CB-467E-B02B-6160EB29E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E2BB14-1BEA-459F-B723-0B7E34FD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5043-71A6-44C9-9951-2FB08B2F53E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7441B4E-7BDE-43EC-97B2-3D680FC5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9EC3E0-8A4E-4BB0-A81B-393A4B90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AD20-1DCE-4AE1-B9C4-0CEB622BB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84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EB8F4D-8487-4839-8F3C-2F5D64EC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F590951-2151-463B-AC4A-1272BC7BE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6C79BA-5FB5-4786-AF44-E641CEDB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5043-71A6-44C9-9951-2FB08B2F53E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3CA682C-D94B-4F17-942A-0A927355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9E0202-8194-4816-ACDE-A407C99C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AD20-1DCE-4AE1-B9C4-0CEB622BB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07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1A184C3-1EA3-4FFE-AB8E-444523CAF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D2CFD3B-386C-4CBC-BC15-FC901F9DF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A49FA6E-5181-4CBA-85EF-E179983C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5043-71A6-44C9-9951-2FB08B2F53E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45179B5-F677-4975-B1D3-FB1AD71D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D28A5E-AAC7-4512-BEC1-63CEE0B9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AD20-1DCE-4AE1-B9C4-0CEB622BB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8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A5873C-D125-4E81-93AA-7BCDA7D1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479FF3-B80D-4B74-A2FA-8153AD07E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95D227-B023-4CA8-BA85-4BDAFEC3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5043-71A6-44C9-9951-2FB08B2F53E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6CA105-DF78-4057-8BB9-AC1C12B4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AF9990-4F04-47D4-A425-409706DD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AD20-1DCE-4AE1-B9C4-0CEB622BB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72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51AD32-1243-41EE-8879-92BAF12C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39A1174-8906-4364-847F-D2828E109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55E2E2-6209-4BA7-A26A-FC9E981B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5043-71A6-44C9-9951-2FB08B2F53E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51B20B-A06A-465C-8893-449DBD6C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5E4FB7-B730-4491-A47F-A838C6D9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AD20-1DCE-4AE1-B9C4-0CEB622BB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3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E72EEA-2C58-4B6A-BA9E-6920C583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041489-889D-4328-958F-82A583129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4DECEC4-FAA2-4B60-994B-31ECABBB3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920AB95-6BD0-4E42-8EE8-173E0D45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5043-71A6-44C9-9951-2FB08B2F53E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711E844-EBDE-47C2-BA59-1F0C4A39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DEB4EDF-AA2B-44DF-833F-ABCF956A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AD20-1DCE-4AE1-B9C4-0CEB622BB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66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EBAEC9-A325-4774-B014-4C9769EB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058AC4C-B110-4761-AFB4-9707BE9B0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F33E8E-E362-4147-9BA7-47CD37EAF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5795369-6604-4891-AE39-9286AF316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48A7576-69E9-4068-AD5D-E0F58C5F9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CDF3F2D-D4C5-4E31-8C30-B280EBA9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5043-71A6-44C9-9951-2FB08B2F53E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C32280A-1044-4182-8608-26A109CE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87192ED-7DBC-4AC8-BD9A-9D31620C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AD20-1DCE-4AE1-B9C4-0CEB622BB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77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596D19-072D-41F6-A0A8-EF40E3B3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2D0DC93-E96D-49D7-BAAE-968015E7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5043-71A6-44C9-9951-2FB08B2F53E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ADAE04B-E327-4E44-A7CA-86418902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0FB4D45-92CD-435A-862E-20DA6139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AD20-1DCE-4AE1-B9C4-0CEB622BB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76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1717854-EAD9-4E86-8BA2-57F2110A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5043-71A6-44C9-9951-2FB08B2F53E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20ABF0A-785E-44C1-828D-02D4762F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0C123F2-D508-4C9D-94E4-BC146374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AD20-1DCE-4AE1-B9C4-0CEB622BB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0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C3B2AF-4DA1-40EC-9DD3-37929666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A86AD0-3633-457A-BD90-E7721517A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1146129-6A5A-4E76-8DA5-770D43C2C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731D8C2-6DFB-451D-9EA9-A88F7EA1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5043-71A6-44C9-9951-2FB08B2F53E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730917-A5B4-4723-AE72-E1AEDC10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5C21465-37F8-466E-8976-A3BB7770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AD20-1DCE-4AE1-B9C4-0CEB622BB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71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1F83A3-0B91-4CA6-99E4-F560BC3C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1A989CB-50EB-4819-897D-203A5AF76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8D3DCB8-79B0-4D7A-B3ED-59A1E2140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E3EC1D7-4C2F-4208-8292-91FC8CAB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5043-71A6-44C9-9951-2FB08B2F53E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4A8903B-454A-4902-9DDC-C05542F11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698F33F-5587-4309-A6E5-A25C3CF1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AD20-1DCE-4AE1-B9C4-0CEB622BB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4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927C21F-9349-435C-9269-3C8AFDCF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1B8222-E3F8-4081-A703-5C4E35B34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932E2E9-BCF3-43AB-87DF-D996A6F31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85043-71A6-44C9-9951-2FB08B2F53E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01A277-013C-4988-AE01-B09D780B8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1D37E6-E139-429E-AD21-02C637CC3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AAD20-1DCE-4AE1-B9C4-0CEB622BB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87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C18B729-4D30-48CE-9D83-3F6256D67CB7}"/>
              </a:ext>
            </a:extLst>
          </p:cNvPr>
          <p:cNvSpPr txBox="1"/>
          <p:nvPr/>
        </p:nvSpPr>
        <p:spPr>
          <a:xfrm>
            <a:off x="1524000" y="2245809"/>
            <a:ext cx="9144000" cy="15647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NAÏVE BAYES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="" xmlns:a16="http://schemas.microsoft.com/office/drawing/2014/main" id="{C66F2F30-5DC0-44A0-BFA6-E12F46ED16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1">
            <a:extLst>
              <a:ext uri="{FF2B5EF4-FFF2-40B4-BE49-F238E27FC236}">
                <a16:creationId xmlns="" xmlns:a16="http://schemas.microsoft.com/office/drawing/2014/main" id="{85872F57-7F42-4F97-8391-DDC8D0054C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0">
            <a:extLst>
              <a:ext uri="{FF2B5EF4-FFF2-40B4-BE49-F238E27FC236}">
                <a16:creationId xmlns="" xmlns:a16="http://schemas.microsoft.com/office/drawing/2014/main" id="{04DC2037-48A0-4F22-B9D4-8EAEBC780A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="" xmlns:a16="http://schemas.microsoft.com/office/drawing/2014/main" id="{0006CBFD-ADA0-43D1-9332-9C34CA1C76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="" xmlns:a16="http://schemas.microsoft.com/office/drawing/2014/main" id="{2B931666-F28F-45F3-A074-66D2272D58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BA641E0-E339-49FB-BAED-0F50C99AD228}"/>
              </a:ext>
            </a:extLst>
          </p:cNvPr>
          <p:cNvSpPr txBox="1"/>
          <p:nvPr/>
        </p:nvSpPr>
        <p:spPr>
          <a:xfrm>
            <a:off x="10030264" y="6177827"/>
            <a:ext cx="212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T.K.Senthil</a:t>
            </a:r>
            <a:r>
              <a:rPr lang="en-IN" dirty="0"/>
              <a:t> </a:t>
            </a:r>
            <a:r>
              <a:rPr lang="en-IN" dirty="0" smtClean="0"/>
              <a:t>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060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9BAFC2-EA63-4945-926C-238DFA0A6589}"/>
              </a:ext>
            </a:extLst>
          </p:cNvPr>
          <p:cNvSpPr txBox="1"/>
          <p:nvPr/>
        </p:nvSpPr>
        <p:spPr>
          <a:xfrm>
            <a:off x="551543" y="344156"/>
            <a:ext cx="1095828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Python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630BEC4-23BC-43FC-9104-C0B04949EDF5}"/>
              </a:ext>
            </a:extLst>
          </p:cNvPr>
          <p:cNvSpPr/>
          <p:nvPr/>
        </p:nvSpPr>
        <p:spPr>
          <a:xfrm>
            <a:off x="551542" y="1221638"/>
            <a:ext cx="115098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err="1"/>
              <a:t>Bernouli</a:t>
            </a:r>
            <a:r>
              <a:rPr lang="en-IN" sz="2000" dirty="0"/>
              <a:t> Naïve Bayes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Multinomial Naïve Bayes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Gaussian Naïve Bayes</a:t>
            </a:r>
          </a:p>
        </p:txBody>
      </p:sp>
    </p:spTree>
    <p:extLst>
      <p:ext uri="{BB962C8B-B14F-4D97-AF65-F5344CB8AC3E}">
        <p14:creationId xmlns:p14="http://schemas.microsoft.com/office/powerpoint/2010/main" val="342831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760A8D6-8943-4E4A-A198-10D06A6C7A47}"/>
              </a:ext>
            </a:extLst>
          </p:cNvPr>
          <p:cNvSpPr txBox="1"/>
          <p:nvPr/>
        </p:nvSpPr>
        <p:spPr>
          <a:xfrm>
            <a:off x="773723" y="1308910"/>
            <a:ext cx="959416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Bayes theorem describes the probability of an event, based on prior knowledge of conditions that might be related to the event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C8FFE7D-41F2-4F4A-8AEA-D377185E3091}"/>
              </a:ext>
            </a:extLst>
          </p:cNvPr>
          <p:cNvSpPr txBox="1"/>
          <p:nvPr/>
        </p:nvSpPr>
        <p:spPr>
          <a:xfrm>
            <a:off x="773723" y="583810"/>
            <a:ext cx="7258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BAYES THEOREM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3CF237F-EA85-4E5B-B068-E2C8F413A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24" y="2549131"/>
            <a:ext cx="10402962" cy="3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1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760A8D6-8943-4E4A-A198-10D06A6C7A47}"/>
              </a:ext>
            </a:extLst>
          </p:cNvPr>
          <p:cNvSpPr txBox="1"/>
          <p:nvPr/>
        </p:nvSpPr>
        <p:spPr>
          <a:xfrm>
            <a:off x="773722" y="1308911"/>
            <a:ext cx="10315192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Naive Bayesian classifier is based on Bayes’ theorem with the independence assumptions between predictors. </a:t>
            </a:r>
          </a:p>
          <a:p>
            <a:endParaRPr lang="en-US" sz="2000" dirty="0"/>
          </a:p>
          <a:p>
            <a:r>
              <a:rPr lang="en-US" sz="2000" dirty="0"/>
              <a:t>A Naive Bayesian model is easy to build, with no complicated iterative parameter estimation which makes it particularly useful for very large datasets. </a:t>
            </a:r>
          </a:p>
          <a:p>
            <a:endParaRPr lang="en-US" sz="2000" dirty="0"/>
          </a:p>
          <a:p>
            <a:r>
              <a:rPr lang="en-US" sz="2000" dirty="0"/>
              <a:t>Despite its simplicity, the Naive Bayesian classifier often does surprisingly well and is widely used because it often outperforms more sophisticated classification methods. </a:t>
            </a:r>
          </a:p>
          <a:p>
            <a:endParaRPr lang="en-US" sz="2000" dirty="0"/>
          </a:p>
          <a:p>
            <a:r>
              <a:rPr lang="en-US" sz="2000" dirty="0"/>
              <a:t>Bayes theorem provides a way of calculating the posterior probability, 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 err="1"/>
              <a:t>c|x</a:t>
            </a:r>
            <a:r>
              <a:rPr lang="en-US" sz="2000" dirty="0"/>
              <a:t>), from 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c</a:t>
            </a:r>
            <a:r>
              <a:rPr lang="en-US" sz="2000" dirty="0"/>
              <a:t>), 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), and 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 err="1"/>
              <a:t>x|c</a:t>
            </a:r>
            <a:r>
              <a:rPr lang="en-US" sz="2000" dirty="0"/>
              <a:t>).</a:t>
            </a:r>
          </a:p>
          <a:p>
            <a:endParaRPr lang="en-US" sz="2000" dirty="0"/>
          </a:p>
          <a:p>
            <a:r>
              <a:rPr lang="en-US" sz="2000" dirty="0"/>
              <a:t>Naive Bayes classifier assume that the effect of the value of a predictor (</a:t>
            </a:r>
            <a:r>
              <a:rPr lang="en-US" sz="2000" i="1" dirty="0"/>
              <a:t>x</a:t>
            </a:r>
            <a:r>
              <a:rPr lang="en-US" sz="2000" dirty="0"/>
              <a:t>) on a given class (</a:t>
            </a:r>
            <a:r>
              <a:rPr lang="en-US" sz="2000" i="1" dirty="0"/>
              <a:t>c</a:t>
            </a:r>
            <a:r>
              <a:rPr lang="en-US" sz="2000" dirty="0"/>
              <a:t>) is independent of the values of other predictors. This assumption is called class conditional independence.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C8FFE7D-41F2-4F4A-8AEA-D377185E3091}"/>
              </a:ext>
            </a:extLst>
          </p:cNvPr>
          <p:cNvSpPr txBox="1"/>
          <p:nvPr/>
        </p:nvSpPr>
        <p:spPr>
          <a:xfrm>
            <a:off x="773723" y="569296"/>
            <a:ext cx="7258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247847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C8FFE7D-41F2-4F4A-8AEA-D377185E3091}"/>
              </a:ext>
            </a:extLst>
          </p:cNvPr>
          <p:cNvSpPr txBox="1"/>
          <p:nvPr/>
        </p:nvSpPr>
        <p:spPr>
          <a:xfrm>
            <a:off x="773723" y="308039"/>
            <a:ext cx="7258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Naïve Bayes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7F6B16B-85FB-40B9-9393-97FAA89FD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113" y="892814"/>
            <a:ext cx="5540051" cy="31726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713FB77-78B4-499E-BF3B-CB0392070F1C}"/>
              </a:ext>
            </a:extLst>
          </p:cNvPr>
          <p:cNvSpPr/>
          <p:nvPr/>
        </p:nvSpPr>
        <p:spPr>
          <a:xfrm>
            <a:off x="1175656" y="4380637"/>
            <a:ext cx="8476343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</a:t>
            </a:r>
            <a:r>
              <a:rPr lang="en-US" sz="20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lang="en-US" sz="2000" b="0" i="1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c|x</a:t>
            </a:r>
            <a:r>
              <a:rPr lang="en-US" sz="20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 is the posterior probability of </a:t>
            </a:r>
            <a:r>
              <a:rPr lang="en-US" sz="20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(</a:t>
            </a:r>
            <a:r>
              <a:rPr lang="en-US" sz="20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target</a:t>
            </a:r>
            <a:r>
              <a:rPr lang="en-US" sz="20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 given </a:t>
            </a:r>
            <a:r>
              <a:rPr lang="en-US" sz="20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predictor</a:t>
            </a:r>
            <a:r>
              <a:rPr lang="en-US" sz="20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(</a:t>
            </a:r>
            <a:r>
              <a:rPr lang="en-US" sz="20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attribute</a:t>
            </a:r>
            <a:r>
              <a:rPr lang="en-US" sz="20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). 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</a:t>
            </a:r>
            <a:r>
              <a:rPr lang="en-US" sz="20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lang="en-US" sz="20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</a:t>
            </a:r>
            <a:r>
              <a:rPr lang="en-US" sz="20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 is the prior probability of </a:t>
            </a:r>
            <a:r>
              <a:rPr lang="en-US" sz="20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 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</a:t>
            </a:r>
            <a:r>
              <a:rPr lang="en-US" sz="20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lang="en-US" sz="2000" b="0" i="1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x|c</a:t>
            </a:r>
            <a:r>
              <a:rPr lang="en-US" sz="20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 is the likelihood which is the probability of </a:t>
            </a:r>
            <a:r>
              <a:rPr lang="en-US" sz="20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predictor</a:t>
            </a:r>
            <a:r>
              <a:rPr lang="en-US" sz="20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given </a:t>
            </a:r>
            <a:r>
              <a:rPr lang="en-US" sz="20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 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</a:t>
            </a:r>
            <a:r>
              <a:rPr lang="en-US" sz="20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lang="en-US" sz="20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</a:t>
            </a:r>
            <a:r>
              <a:rPr lang="en-US" sz="20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 is the prior probability of </a:t>
            </a:r>
            <a:r>
              <a:rPr lang="en-US" sz="20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predictor</a:t>
            </a:r>
            <a:r>
              <a:rPr lang="en-US" sz="20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071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C8FFE7D-41F2-4F4A-8AEA-D377185E309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CBEC84A-C870-450A-BB93-FA44EC74C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1" y="112626"/>
            <a:ext cx="8114064" cy="643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3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A3BC84C-CC45-4597-AD37-11C7516BC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657" y="116115"/>
            <a:ext cx="7628891" cy="672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1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0D74B60-7B74-4360-A0D6-4CEA67AC7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2" y="783771"/>
            <a:ext cx="11352770" cy="46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7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9BAFC2-EA63-4945-926C-238DFA0A6589}"/>
              </a:ext>
            </a:extLst>
          </p:cNvPr>
          <p:cNvSpPr txBox="1"/>
          <p:nvPr/>
        </p:nvSpPr>
        <p:spPr>
          <a:xfrm>
            <a:off x="551543" y="372292"/>
            <a:ext cx="1095828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Zero-Frequency Problem</a:t>
            </a:r>
          </a:p>
          <a:p>
            <a:endParaRPr lang="en-US" dirty="0"/>
          </a:p>
          <a:p>
            <a:r>
              <a:rPr lang="en-US" dirty="0"/>
              <a:t>Add 1 to the count for every attribute value-class combination (</a:t>
            </a:r>
            <a:r>
              <a:rPr lang="en-US" i="1" dirty="0"/>
              <a:t>Laplace estimator</a:t>
            </a:r>
            <a:r>
              <a:rPr lang="en-US" dirty="0"/>
              <a:t>) when an attribute value (</a:t>
            </a:r>
            <a:r>
              <a:rPr lang="en-US" i="1" dirty="0"/>
              <a:t>Outlook=Overcast</a:t>
            </a:r>
            <a:r>
              <a:rPr lang="en-US" dirty="0"/>
              <a:t>) doesn’t occur with every class value (</a:t>
            </a:r>
            <a:r>
              <a:rPr lang="en-US" i="1" dirty="0"/>
              <a:t>Play Golf=no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16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58" y="57808"/>
            <a:ext cx="5158922" cy="3115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59672" y="1672529"/>
            <a:ext cx="3454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  <a:r>
              <a:rPr lang="en-US" b="1" dirty="0">
                <a:solidFill>
                  <a:srgbClr val="FF0000"/>
                </a:solidFill>
              </a:rPr>
              <a:t>P(a very close game | Sports</a:t>
            </a:r>
            <a:r>
              <a:rPr lang="en-US" b="1" dirty="0"/>
              <a:t>)</a:t>
            </a:r>
            <a:r>
              <a:rPr lang="en-US" dirty="0"/>
              <a:t> </a:t>
            </a:r>
            <a:r>
              <a:rPr lang="en-US" dirty="0" smtClean="0"/>
              <a:t>  = 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56" y="3743325"/>
            <a:ext cx="5158924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97" y="3348905"/>
            <a:ext cx="30956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81" y="2041861"/>
            <a:ext cx="6680220" cy="352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75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146</Words>
  <Application>Microsoft Office PowerPoint</Application>
  <PresentationFormat>Custom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 Kumar [MaGE]</dc:creator>
  <cp:lastModifiedBy>senthil kumar</cp:lastModifiedBy>
  <cp:revision>9</cp:revision>
  <dcterms:created xsi:type="dcterms:W3CDTF">2019-01-30T09:33:51Z</dcterms:created>
  <dcterms:modified xsi:type="dcterms:W3CDTF">2020-07-02T07:00:31Z</dcterms:modified>
</cp:coreProperties>
</file>