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2" r:id="rId5"/>
    <p:sldId id="299" r:id="rId6"/>
    <p:sldId id="292" r:id="rId7"/>
    <p:sldId id="300" r:id="rId8"/>
    <p:sldId id="301" r:id="rId9"/>
    <p:sldId id="302" r:id="rId10"/>
    <p:sldId id="303" r:id="rId11"/>
    <p:sldId id="304" r:id="rId12"/>
    <p:sldId id="284" r:id="rId13"/>
    <p:sldId id="294" r:id="rId14"/>
    <p:sldId id="295"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31" autoAdjust="0"/>
  </p:normalViewPr>
  <p:slideViewPr>
    <p:cSldViewPr snapToGrid="0">
      <p:cViewPr varScale="1">
        <p:scale>
          <a:sx n="92" d="100"/>
          <a:sy n="92" d="100"/>
        </p:scale>
        <p:origin x="360" y="67"/>
      </p:cViewPr>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0" d="100"/>
          <a:sy n="70" d="100"/>
        </p:scale>
        <p:origin x="304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5/16/2024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5463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456F629-658F-4B7E-A1D1-2522EA76B0D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35380A33-49FB-43FC-B60E-34A2E555638E}"/>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4C657649-400B-459D-918F-D5C58351DEF3}"/>
              </a:ext>
            </a:extLst>
          </p:cNvPr>
          <p:cNvSpPr>
            <a:spLocks noGrp="1"/>
          </p:cNvSpPr>
          <p:nvPr>
            <p:ph sz="half" idx="2"/>
          </p:nvPr>
        </p:nvSpPr>
        <p:spPr>
          <a:xfrm>
            <a:off x="6299886" y="1512000"/>
            <a:ext cx="5472114" cy="46649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F923135C-68B1-4D2B-80D0-318CB859F73B}"/>
              </a:ext>
            </a:extLst>
          </p:cNvPr>
          <p:cNvSpPr>
            <a:spLocks noGrp="1"/>
          </p:cNvSpPr>
          <p:nvPr>
            <p:ph sz="half" idx="1"/>
          </p:nvPr>
        </p:nvSpPr>
        <p:spPr>
          <a:xfrm>
            <a:off x="431886" y="1512000"/>
            <a:ext cx="5472114" cy="46649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a:t>Click to edit Master title style</a:t>
            </a:r>
          </a:p>
        </p:txBody>
      </p:sp>
      <p:sp>
        <p:nvSpPr>
          <p:cNvPr id="7" name="Text Placeholder 2">
            <a:extLst>
              <a:ext uri="{FF2B5EF4-FFF2-40B4-BE49-F238E27FC236}">
                <a16:creationId xmlns:a16="http://schemas.microsoft.com/office/drawing/2014/main" id="{6BF39E7D-3145-466A-B07A-D49E661CEFAA}"/>
              </a:ext>
            </a:extLst>
          </p:cNvPr>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4">
            <a:extLst>
              <a:ext uri="{FF2B5EF4-FFF2-40B4-BE49-F238E27FC236}">
                <a16:creationId xmlns:a16="http://schemas.microsoft.com/office/drawing/2014/main" id="{D33A71EE-E94D-4F02-B8C5-DC59F4563833}"/>
              </a:ext>
            </a:extLst>
          </p:cNvPr>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3" name="Content Placeholder 5">
            <a:extLst>
              <a:ext uri="{FF2B5EF4-FFF2-40B4-BE49-F238E27FC236}">
                <a16:creationId xmlns:a16="http://schemas.microsoft.com/office/drawing/2014/main" id="{EF63D731-8A55-4A6C-A975-9B0F1F435646}"/>
              </a:ext>
            </a:extLst>
          </p:cNvPr>
          <p:cNvSpPr>
            <a:spLocks noGrp="1"/>
          </p:cNvSpPr>
          <p:nvPr>
            <p:ph sz="quarter" idx="4"/>
          </p:nvPr>
        </p:nvSpPr>
        <p:spPr>
          <a:xfrm>
            <a:off x="6299886" y="2505075"/>
            <a:ext cx="5472114"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60CBD79B-0266-4692-9562-0F7706A271D8}"/>
              </a:ext>
            </a:extLst>
          </p:cNvPr>
          <p:cNvSpPr>
            <a:spLocks noGrp="1"/>
          </p:cNvSpPr>
          <p:nvPr>
            <p:ph sz="half" idx="2"/>
          </p:nvPr>
        </p:nvSpPr>
        <p:spPr>
          <a:xfrm>
            <a:off x="431887" y="2505075"/>
            <a:ext cx="5472114"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255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684F2FFD-7164-411A-96A5-A5211A6CAD4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5438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D8B3FD9-234A-4B72-9A91-D7DD23D39CDC}"/>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1FDBADDA-AF39-45A0-BBAB-A87608C0A8E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7483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Edit Master text styles</a:t>
            </a:r>
          </a:p>
        </p:txBody>
      </p:sp>
      <p:sp>
        <p:nvSpPr>
          <p:cNvPr id="15" name="Content Placeholder 2">
            <a:extLst>
              <a:ext uri="{FF2B5EF4-FFF2-40B4-BE49-F238E27FC236}">
                <a16:creationId xmlns:a16="http://schemas.microsoft.com/office/drawing/2014/main" id="{305EC740-58FD-4D74-B7D7-DA487FC5EC30}"/>
              </a:ext>
            </a:extLst>
          </p:cNvPr>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420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a:t>Edit Master text styles</a:t>
            </a:r>
          </a:p>
        </p:txBody>
      </p:sp>
      <p:sp>
        <p:nvSpPr>
          <p:cNvPr id="7" name="Picture Placeholder 2">
            <a:extLst>
              <a:ext uri="{FF2B5EF4-FFF2-40B4-BE49-F238E27FC236}">
                <a16:creationId xmlns:a16="http://schemas.microsoft.com/office/drawing/2014/main" id="{E28466D9-7530-474E-BC12-1642958B7245}"/>
              </a:ext>
            </a:extLst>
          </p:cNvPr>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96054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a:t>Click to edit Master title style</a:t>
            </a:r>
          </a:p>
        </p:txBody>
      </p:sp>
      <p:sp>
        <p:nvSpPr>
          <p:cNvPr id="5" name="Text Placeholder 4">
            <a:extLst>
              <a:ext uri="{FF2B5EF4-FFF2-40B4-BE49-F238E27FC236}">
                <a16:creationId xmlns:a16="http://schemas.microsoft.com/office/drawing/2014/main" id="{55F7A73E-4A54-4742-8586-DD6DAA3BC61C}"/>
              </a:ext>
            </a:extLst>
          </p:cNvPr>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3240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2051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DA9BE28-009E-4D88-9951-81B453F75A4E}"/>
              </a:ext>
            </a:extLst>
          </p:cNvPr>
          <p:cNvSpPr>
            <a:spLocks noGrp="1"/>
          </p:cNvSpPr>
          <p:nvPr>
            <p:ph type="sldNum" sz="quarter" idx="13"/>
          </p:nvPr>
        </p:nvSpPr>
        <p:spPr>
          <a:solidFill>
            <a:schemeClr val="bg1"/>
          </a:solidFill>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268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93000" y="2438399"/>
            <a:ext cx="38362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70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752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DF905B34-4C18-4A8D-8167-57B7BF03DE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DA3C530-12F9-48FC-BC5E-D34BDC504BC6}"/>
              </a:ext>
            </a:extLst>
          </p:cNvPr>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3EC14527-4DF5-4A98-AE66-C80F3B8E6D2E}"/>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878C031A-1E1B-4E18-9052-CA66397544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6068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8479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726F2C-157B-477E-AD76-8F54126834C2}"/>
              </a:ext>
            </a:extLst>
          </p:cNvPr>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474FB90F-5E6B-4508-96BB-939635D11AFF}"/>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74A1CB7-B157-440C-BA82-A62890EF3721}"/>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E5B1BAC-5CBE-4B0E-B0AA-1C05EBEE964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68BD16A-5998-4CCA-B0F2-62F67B639AF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66" r:id="rId5"/>
    <p:sldLayoutId id="2147483659" r:id="rId6"/>
    <p:sldLayoutId id="2147483660" r:id="rId7"/>
    <p:sldLayoutId id="2147483664" r:id="rId8"/>
    <p:sldLayoutId id="2147483668" r:id="rId9"/>
    <p:sldLayoutId id="2147483669" r:id="rId10"/>
    <p:sldLayoutId id="2147483650" r:id="rId11"/>
    <p:sldLayoutId id="2147483652" r:id="rId12"/>
    <p:sldLayoutId id="2147483667" r:id="rId13"/>
    <p:sldLayoutId id="2147483656" r:id="rId14"/>
    <p:sldLayoutId id="2147483657" r:id="rId15"/>
    <p:sldLayoutId id="2147483671" r:id="rId16"/>
    <p:sldLayoutId id="2147483672" r:id="rId17"/>
    <p:sldLayoutId id="2147483654" r:id="rId18"/>
    <p:sldLayoutId id="2147483673" r:id="rId19"/>
    <p:sldLayoutId id="2147483655"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yc.gov/site/tlc/about/tlc-trip-record-data.pag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7C18470-34F4-493A-B338-DAAE751FB656}"/>
              </a:ext>
            </a:extLst>
          </p:cNvPr>
          <p:cNvPicPr>
            <a:picLocks noGrp="1" noChangeAspect="1"/>
          </p:cNvPicPr>
          <p:nvPr>
            <p:ph type="pic" sz="quarter" idx="13"/>
          </p:nvPr>
        </p:nvPicPr>
        <p:blipFill>
          <a:blip r:embed="rId2"/>
          <a:stretch>
            <a:fillRect/>
          </a:stretch>
        </p:blipFill>
        <p:spPr>
          <a:xfrm>
            <a:off x="0" y="0"/>
            <a:ext cx="12191999" cy="6857999"/>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New York Yellow Taxi Cabs Demand Prediction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ln>
            <a:gradFill>
              <a:gsLst>
                <a:gs pos="0">
                  <a:schemeClr val="bg1">
                    <a:lumMod val="95000"/>
                  </a:schemeClr>
                </a:gs>
                <a:gs pos="100000">
                  <a:schemeClr val="accent1"/>
                </a:gs>
              </a:gsLst>
            </a:gradFill>
          </a:ln>
        </p:spPr>
        <p:txBody>
          <a:bodyPr/>
          <a:lstStyle/>
          <a:p>
            <a:pPr algn="ctr"/>
            <a:r>
              <a:rPr lang="en-US" dirty="0">
                <a:latin typeface="Garamond" panose="02020404030301010803" pitchFamily="18" charset="0"/>
              </a:rPr>
              <a:t>To help the taxi drivers find the best pickup regions for different times in the city.</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3758425" y="170476"/>
            <a:ext cx="4675150" cy="432000"/>
          </a:xfrm>
        </p:spPr>
        <p:txBody>
          <a:bodyPr/>
          <a:lstStyle/>
          <a:p>
            <a:r>
              <a:rPr lang="en-US" dirty="0"/>
              <a:t>Cluster Centers in NYC</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10</a:t>
            </a:fld>
            <a:endParaRPr lang="en-US" dirty="0"/>
          </a:p>
        </p:txBody>
      </p:sp>
      <p:pic>
        <p:nvPicPr>
          <p:cNvPr id="13" name="Picture 12">
            <a:extLst>
              <a:ext uri="{FF2B5EF4-FFF2-40B4-BE49-F238E27FC236}">
                <a16:creationId xmlns:a16="http://schemas.microsoft.com/office/drawing/2014/main" id="{889B8DB5-4F7A-46DB-846F-349C7167DA0B}"/>
              </a:ext>
            </a:extLst>
          </p:cNvPr>
          <p:cNvPicPr>
            <a:picLocks noChangeAspect="1"/>
          </p:cNvPicPr>
          <p:nvPr/>
        </p:nvPicPr>
        <p:blipFill rotWithShape="1">
          <a:blip r:embed="rId2"/>
          <a:srcRect l="16413" r="16117"/>
          <a:stretch/>
        </p:blipFill>
        <p:spPr>
          <a:xfrm>
            <a:off x="337425" y="690064"/>
            <a:ext cx="5769033" cy="5997460"/>
          </a:xfrm>
          <a:prstGeom prst="rect">
            <a:avLst/>
          </a:prstGeom>
        </p:spPr>
      </p:pic>
      <p:pic>
        <p:nvPicPr>
          <p:cNvPr id="15" name="Picture 14">
            <a:extLst>
              <a:ext uri="{FF2B5EF4-FFF2-40B4-BE49-F238E27FC236}">
                <a16:creationId xmlns:a16="http://schemas.microsoft.com/office/drawing/2014/main" id="{2D460B6C-B251-41EC-A49B-23D7234D17A3}"/>
              </a:ext>
            </a:extLst>
          </p:cNvPr>
          <p:cNvPicPr>
            <a:picLocks noChangeAspect="1"/>
          </p:cNvPicPr>
          <p:nvPr/>
        </p:nvPicPr>
        <p:blipFill rotWithShape="1">
          <a:blip r:embed="rId3"/>
          <a:srcRect l="9892" r="4550"/>
          <a:stretch/>
        </p:blipFill>
        <p:spPr>
          <a:xfrm>
            <a:off x="6278967" y="690064"/>
            <a:ext cx="5769033" cy="5165714"/>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432000"/>
            <a:ext cx="11340000" cy="432000"/>
          </a:xfrm>
        </p:spPr>
        <p:txBody>
          <a:bodyPr/>
          <a:lstStyle/>
          <a:p>
            <a:r>
              <a:rPr lang="en-US" dirty="0"/>
              <a:t>Performance Metrics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11</a:t>
            </a:fld>
            <a:endParaRPr lang="en-US" dirty="0"/>
          </a:p>
        </p:txBody>
      </p:sp>
      <p:pic>
        <p:nvPicPr>
          <p:cNvPr id="5" name="Picture 4">
            <a:extLst>
              <a:ext uri="{FF2B5EF4-FFF2-40B4-BE49-F238E27FC236}">
                <a16:creationId xmlns:a16="http://schemas.microsoft.com/office/drawing/2014/main" id="{AEE2D989-48D5-4EDE-B827-8943FE7DC1D5}"/>
              </a:ext>
            </a:extLst>
          </p:cNvPr>
          <p:cNvPicPr>
            <a:picLocks noChangeAspect="1"/>
          </p:cNvPicPr>
          <p:nvPr/>
        </p:nvPicPr>
        <p:blipFill>
          <a:blip r:embed="rId2"/>
          <a:stretch>
            <a:fillRect/>
          </a:stretch>
        </p:blipFill>
        <p:spPr>
          <a:xfrm>
            <a:off x="432000" y="1563321"/>
            <a:ext cx="10684166" cy="2156647"/>
          </a:xfrm>
          <a:prstGeom prst="rect">
            <a:avLst/>
          </a:prstGeom>
        </p:spPr>
      </p:pic>
      <p:sp>
        <p:nvSpPr>
          <p:cNvPr id="7" name="Title 1">
            <a:extLst>
              <a:ext uri="{FF2B5EF4-FFF2-40B4-BE49-F238E27FC236}">
                <a16:creationId xmlns:a16="http://schemas.microsoft.com/office/drawing/2014/main" id="{2AB129E1-EDD6-4FA6-ABA2-C0E11B0C4FDF}"/>
              </a:ext>
            </a:extLst>
          </p:cNvPr>
          <p:cNvSpPr txBox="1">
            <a:spLocks/>
          </p:cNvSpPr>
          <p:nvPr/>
        </p:nvSpPr>
        <p:spPr>
          <a:xfrm>
            <a:off x="432000" y="1088299"/>
            <a:ext cx="497958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a:lstStyle>
          <a:p>
            <a:r>
              <a:rPr lang="en-US" sz="2400" dirty="0"/>
              <a:t>Baseline Models</a:t>
            </a:r>
          </a:p>
        </p:txBody>
      </p:sp>
      <p:sp>
        <p:nvSpPr>
          <p:cNvPr id="8" name="Title 1">
            <a:extLst>
              <a:ext uri="{FF2B5EF4-FFF2-40B4-BE49-F238E27FC236}">
                <a16:creationId xmlns:a16="http://schemas.microsoft.com/office/drawing/2014/main" id="{6A88B4A9-76E7-4C84-BD36-D9BC2B748A69}"/>
              </a:ext>
            </a:extLst>
          </p:cNvPr>
          <p:cNvSpPr txBox="1">
            <a:spLocks/>
          </p:cNvSpPr>
          <p:nvPr/>
        </p:nvSpPr>
        <p:spPr>
          <a:xfrm>
            <a:off x="432000" y="3987289"/>
            <a:ext cx="4979585"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a:lstStyle>
          <a:p>
            <a:r>
              <a:rPr lang="en-US" sz="2400" dirty="0"/>
              <a:t>Regression Models</a:t>
            </a:r>
          </a:p>
        </p:txBody>
      </p:sp>
      <p:pic>
        <p:nvPicPr>
          <p:cNvPr id="9" name="Picture 8">
            <a:extLst>
              <a:ext uri="{FF2B5EF4-FFF2-40B4-BE49-F238E27FC236}">
                <a16:creationId xmlns:a16="http://schemas.microsoft.com/office/drawing/2014/main" id="{6E651D40-A6E5-4B64-8D9F-C8CED7557D8B}"/>
              </a:ext>
            </a:extLst>
          </p:cNvPr>
          <p:cNvPicPr>
            <a:picLocks noChangeAspect="1"/>
          </p:cNvPicPr>
          <p:nvPr/>
        </p:nvPicPr>
        <p:blipFill>
          <a:blip r:embed="rId3"/>
          <a:stretch>
            <a:fillRect/>
          </a:stretch>
        </p:blipFill>
        <p:spPr>
          <a:xfrm>
            <a:off x="432000" y="4545074"/>
            <a:ext cx="11057578" cy="1691787"/>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Frosted drops on flat glass">
            <a:extLst>
              <a:ext uri="{FF2B5EF4-FFF2-40B4-BE49-F238E27FC236}">
                <a16:creationId xmlns:a16="http://schemas.microsoft.com/office/drawing/2014/main" id="{2771D128-D998-4ED8-9EB7-5F3516C8FC45}"/>
              </a:ext>
            </a:extLst>
          </p:cNvPr>
          <p:cNvPicPr>
            <a:picLocks noGrp="1" noChangeAspect="1"/>
          </p:cNvPicPr>
          <p:nvPr>
            <p:ph type="pic" sz="quarter" idx="13"/>
          </p:nvPr>
        </p:nvPicPr>
        <p:blipFill>
          <a:blip r:embed="rId2"/>
          <a:stretch>
            <a:fillRect/>
          </a:stretch>
        </p:blipFill>
        <p:spPr>
          <a:xfrm>
            <a:off x="146180" y="144000"/>
            <a:ext cx="11900839" cy="6570000"/>
          </a:xfrm>
        </p:spPr>
      </p:pic>
      <p:sp>
        <p:nvSpPr>
          <p:cNvPr id="13" name="Title 12">
            <a:extLst>
              <a:ext uri="{FF2B5EF4-FFF2-40B4-BE49-F238E27FC236}">
                <a16:creationId xmlns:a16="http://schemas.microsoft.com/office/drawing/2014/main" id="{0C7833EF-F2FC-4C18-9E89-7491D88CF26F}"/>
              </a:ext>
            </a:extLst>
          </p:cNvPr>
          <p:cNvSpPr>
            <a:spLocks noGrp="1"/>
          </p:cNvSpPr>
          <p:nvPr>
            <p:ph type="ctrTitle"/>
          </p:nvPr>
        </p:nvSpPr>
        <p:spPr/>
        <p:txBody>
          <a:bodyPr/>
          <a:lstStyle/>
          <a:p>
            <a:r>
              <a:rPr lang="en-US" dirty="0"/>
              <a:t>Thank You</a:t>
            </a:r>
          </a:p>
        </p:txBody>
      </p:sp>
      <p:sp>
        <p:nvSpPr>
          <p:cNvPr id="14" name="Subtitle 13">
            <a:extLst>
              <a:ext uri="{FF2B5EF4-FFF2-40B4-BE49-F238E27FC236}">
                <a16:creationId xmlns:a16="http://schemas.microsoft.com/office/drawing/2014/main" id="{C9AEF562-1B88-4933-832C-6BD075D10AC6}"/>
              </a:ext>
            </a:extLst>
          </p:cNvPr>
          <p:cNvSpPr>
            <a:spLocks noGrp="1"/>
          </p:cNvSpPr>
          <p:nvPr>
            <p:ph type="subTitle" idx="1"/>
          </p:nvPr>
        </p:nvSpPr>
        <p:spPr/>
        <p:txBody>
          <a:bodyPr/>
          <a:lstStyle/>
          <a:p>
            <a:r>
              <a:rPr lang="en-US" dirty="0"/>
              <a:t>Shubham Maindola</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98343" y="5262266"/>
            <a:ext cx="180909" cy="180909"/>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+91 90273 73316</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98343" y="5533246"/>
            <a:ext cx="180909" cy="180909"/>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smaindola90@gmail.com</a:t>
            </a:r>
          </a:p>
          <a:p>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98343" y="5804226"/>
            <a:ext cx="180909" cy="180909"/>
          </a:xfrm>
          <a:prstGeom prst="rect">
            <a:avLst/>
          </a:prstGeom>
        </p:spPr>
      </p:pic>
      <p:sp>
        <p:nvSpPr>
          <p:cNvPr id="16" name="Text Placeholder 15">
            <a:extLst>
              <a:ext uri="{FF2B5EF4-FFF2-40B4-BE49-F238E27FC236}">
                <a16:creationId xmlns:a16="http://schemas.microsoft.com/office/drawing/2014/main" id="{F73EDC26-15F7-41F7-8D1D-E36AFD8FA71A}"/>
              </a:ext>
            </a:extLst>
          </p:cNvPr>
          <p:cNvSpPr>
            <a:spLocks noGrp="1"/>
          </p:cNvSpPr>
          <p:nvPr>
            <p:ph type="body" sz="quarter" idx="18"/>
          </p:nvPr>
        </p:nvSpPr>
        <p:spPr/>
        <p:txBody>
          <a:bodyPr/>
          <a:lstStyle/>
          <a:p>
            <a:r>
              <a:rPr lang="en-US" dirty="0"/>
              <a:t>www.linkedin.com/in/shubham-maindola</a:t>
            </a:r>
          </a:p>
          <a:p>
            <a:endParaRPr lang="en-US" dirty="0"/>
          </a:p>
        </p:txBody>
      </p:sp>
      <p:pic>
        <p:nvPicPr>
          <p:cNvPr id="3" name="Picture 2">
            <a:extLst>
              <a:ext uri="{FF2B5EF4-FFF2-40B4-BE49-F238E27FC236}">
                <a16:creationId xmlns:a16="http://schemas.microsoft.com/office/drawing/2014/main" id="{76222020-7DCA-4E66-9449-7708F14F62F0}"/>
              </a:ext>
            </a:extLst>
          </p:cNvPr>
          <p:cNvPicPr>
            <a:picLocks noChangeAspect="1"/>
          </p:cNvPicPr>
          <p:nvPr/>
        </p:nvPicPr>
        <p:blipFill>
          <a:blip r:embed="rId9"/>
          <a:stretch>
            <a:fillRect/>
          </a:stretch>
        </p:blipFill>
        <p:spPr>
          <a:xfrm>
            <a:off x="11511915" y="6096847"/>
            <a:ext cx="150192" cy="150192"/>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Objective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3"/>
            <a:ext cx="10393205" cy="2353909"/>
          </a:xfrm>
          <a:ln w="3175">
            <a:gradFill>
              <a:gsLst>
                <a:gs pos="0">
                  <a:schemeClr val="bg1">
                    <a:lumMod val="95000"/>
                  </a:schemeClr>
                </a:gs>
                <a:gs pos="100000">
                  <a:schemeClr val="accent1"/>
                </a:gs>
              </a:gsLst>
            </a:gradFill>
          </a:ln>
        </p:spPr>
        <p:txBody>
          <a:bodyPr/>
          <a:lstStyle/>
          <a:p>
            <a:pPr algn="l"/>
            <a:r>
              <a:rPr lang="en-US" dirty="0"/>
              <a:t>The aim of this project was to utilize machine learning techniques to predict the number of taxi pickups within 10-minute time intervals and different clusters in New York City. </a:t>
            </a:r>
          </a:p>
          <a:p>
            <a:pPr algn="l"/>
            <a:r>
              <a:rPr lang="en-US" dirty="0"/>
              <a:t>By leveraging past data from NYC yellow taxi cabs, the goal was to provide valuable insights to taxi drivers, enabling them to optimize their routes and maximize their earnings by knowing when and where the most pickups are likely to occur.</a:t>
            </a:r>
          </a:p>
          <a:p>
            <a:pPr algn="l"/>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2483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Data Collection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3"/>
            <a:ext cx="10393205" cy="2288814"/>
          </a:xfrm>
          <a:ln w="3175">
            <a:gradFill>
              <a:gsLst>
                <a:gs pos="0">
                  <a:schemeClr val="bg1">
                    <a:lumMod val="95000"/>
                  </a:schemeClr>
                </a:gs>
                <a:gs pos="100000">
                  <a:schemeClr val="accent1"/>
                </a:gs>
              </a:gsLst>
            </a:gradFill>
          </a:ln>
        </p:spPr>
        <p:txBody>
          <a:bodyPr/>
          <a:lstStyle/>
          <a:p>
            <a:pPr algn="l"/>
            <a:r>
              <a:rPr lang="en-US" dirty="0"/>
              <a:t>We have collected all yellow taxi trip data of jan-2015 and jan-2016 from - </a:t>
            </a:r>
            <a:r>
              <a:rPr lang="en-US" dirty="0">
                <a:hlinkClick r:id="rId3"/>
              </a:rPr>
              <a:t>https://www.nyc.gov/site/tlc/about/tlc-trip-record-data.page</a:t>
            </a:r>
            <a:r>
              <a:rPr lang="en-US" dirty="0"/>
              <a:t> </a:t>
            </a:r>
          </a:p>
          <a:p>
            <a:pPr algn="l"/>
            <a:endParaRPr lang="en-US" dirty="0"/>
          </a:p>
          <a:p>
            <a:pPr algn="l"/>
            <a:r>
              <a:rPr lang="en-US" dirty="0"/>
              <a:t>The datasets were collected and provided to the NYC Taxi and Limousine Commission (TLC).</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Data Preprocessing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3"/>
            <a:ext cx="10393205" cy="2288814"/>
          </a:xfrm>
          <a:ln w="3175">
            <a:gradFill>
              <a:gsLst>
                <a:gs pos="0">
                  <a:schemeClr val="bg1">
                    <a:lumMod val="95000"/>
                  </a:schemeClr>
                </a:gs>
                <a:gs pos="100000">
                  <a:schemeClr val="accent1"/>
                </a:gs>
              </a:gsLst>
            </a:gradFill>
          </a:ln>
        </p:spPr>
        <p:txBody>
          <a:bodyPr/>
          <a:lstStyle/>
          <a:p>
            <a:pPr algn="l"/>
            <a:r>
              <a:rPr lang="en-US" dirty="0"/>
              <a:t>Firstly, the data was preprocessed to remove missing values.</a:t>
            </a:r>
          </a:p>
          <a:p>
            <a:pPr algn="l"/>
            <a:r>
              <a:rPr lang="en-US" dirty="0"/>
              <a:t>According to NYC taxi and limousine commission regulations, the maximum allowed trip duration in a 24 hour interval is 12 hours. So, we removed the datapoints where the trip duration was more than 12 hours.</a:t>
            </a:r>
          </a:p>
          <a:p>
            <a:pPr algn="l"/>
            <a:r>
              <a:rPr lang="en-US" dirty="0"/>
              <a:t>Then, we removed some outliers based on speed, trip distance and fare amount.</a:t>
            </a:r>
          </a:p>
          <a:p>
            <a:pPr algn="l"/>
            <a:r>
              <a:rPr lang="en-US" dirty="0"/>
              <a:t>Finally, we removed the datapoints where the pickups or drop-off points were outside the New York City range.</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62087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Clustering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3"/>
            <a:ext cx="10393205" cy="2711356"/>
          </a:xfrm>
          <a:ln w="3175">
            <a:gradFill>
              <a:gsLst>
                <a:gs pos="0">
                  <a:schemeClr val="bg1">
                    <a:lumMod val="95000"/>
                  </a:schemeClr>
                </a:gs>
                <a:gs pos="100000">
                  <a:schemeClr val="accent1"/>
                </a:gs>
              </a:gsLst>
            </a:gradFill>
          </a:ln>
        </p:spPr>
        <p:txBody>
          <a:bodyPr/>
          <a:lstStyle/>
          <a:p>
            <a:pPr algn="l"/>
            <a:r>
              <a:rPr lang="en-US" dirty="0"/>
              <a:t>We used the K-means clustering algorithm to group the geographical locations of taxi pickups into clusters with the following constraints -</a:t>
            </a:r>
          </a:p>
          <a:p>
            <a:pPr marL="285750" indent="-285750" algn="l">
              <a:buFont typeface="Arial" panose="020B0604020202020204" pitchFamily="34" charset="0"/>
              <a:buChar char="•"/>
            </a:pPr>
            <a:r>
              <a:rPr lang="en-US" dirty="0"/>
              <a:t>We clustered the regions based on the pickup density. (Regions with high pickup density have smaller clusters and regions with low pickup density have larger clusters)</a:t>
            </a:r>
          </a:p>
          <a:p>
            <a:pPr marL="285750" indent="-285750" algn="l">
              <a:buFont typeface="Arial" panose="020B0604020202020204" pitchFamily="34" charset="0"/>
              <a:buChar char="•"/>
            </a:pPr>
            <a:r>
              <a:rPr lang="en-US" dirty="0"/>
              <a:t>The time interval is of 10 minutes.</a:t>
            </a:r>
          </a:p>
          <a:p>
            <a:pPr marL="285750" indent="-285750" algn="l">
              <a:buFont typeface="Arial" panose="020B0604020202020204" pitchFamily="34" charset="0"/>
              <a:buChar char="•"/>
            </a:pPr>
            <a:r>
              <a:rPr lang="en-US" dirty="0"/>
              <a:t>A cab travels 2 miles in 10 minutes on average.</a:t>
            </a:r>
          </a:p>
          <a:p>
            <a:pPr marL="285750" indent="-285750" algn="l">
              <a:buFont typeface="Arial" panose="020B0604020202020204" pitchFamily="34" charset="0"/>
              <a:buChar char="•"/>
            </a:pPr>
            <a:r>
              <a:rPr lang="en-US" dirty="0"/>
              <a:t>The distance between the centroids of two adjacent clusters should be around 2 miles but not less than 0.5 miles.</a:t>
            </a:r>
          </a:p>
          <a:p>
            <a:br>
              <a:rPr lang="en-US" dirty="0"/>
            </a:br>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36829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Time Binning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3"/>
            <a:ext cx="10393205" cy="2428723"/>
          </a:xfrm>
          <a:ln w="3175">
            <a:gradFill>
              <a:gsLst>
                <a:gs pos="0">
                  <a:schemeClr val="bg1">
                    <a:lumMod val="95000"/>
                  </a:schemeClr>
                </a:gs>
                <a:gs pos="100000">
                  <a:schemeClr val="accent1"/>
                </a:gs>
              </a:gsLst>
            </a:gradFill>
          </a:ln>
        </p:spPr>
        <p:txBody>
          <a:bodyPr/>
          <a:lstStyle/>
          <a:p>
            <a:pPr algn="l"/>
            <a:r>
              <a:rPr lang="en-US" dirty="0"/>
              <a:t>First, we changed the times to UNIX time format for easier calculation and binning.</a:t>
            </a:r>
          </a:p>
          <a:p>
            <a:pPr algn="l"/>
            <a:r>
              <a:rPr lang="en-US" dirty="0"/>
              <a:t>Then we binned the timestamps of taxi pickups into 10-minute intervals, creating time bins for analysis. </a:t>
            </a:r>
          </a:p>
          <a:p>
            <a:pPr algn="l"/>
            <a:r>
              <a:rPr lang="en-US" dirty="0"/>
              <a:t>This granularity allowed for precise predictions of pickup patterns throughout the day.</a:t>
            </a:r>
            <a:br>
              <a:rPr lang="en-US" dirty="0"/>
            </a:br>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94900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Smoothing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2284592"/>
            <a:ext cx="10393205" cy="2428723"/>
          </a:xfrm>
          <a:ln w="3175">
            <a:gradFill>
              <a:gsLst>
                <a:gs pos="0">
                  <a:schemeClr val="bg1">
                    <a:lumMod val="95000"/>
                  </a:schemeClr>
                </a:gs>
                <a:gs pos="100000">
                  <a:schemeClr val="accent1"/>
                </a:gs>
              </a:gsLst>
            </a:gradFill>
          </a:ln>
        </p:spPr>
        <p:txBody>
          <a:bodyPr/>
          <a:lstStyle/>
          <a:p>
            <a:pPr algn="l"/>
            <a:r>
              <a:rPr lang="en-US" dirty="0"/>
              <a:t>Pickup counts for some cluster and time bins were missing.</a:t>
            </a:r>
          </a:p>
          <a:p>
            <a:pPr algn="l"/>
            <a:r>
              <a:rPr lang="en-US" dirty="0"/>
              <a:t>We used smoothing for jan-2015 data since it acts as our training data, and we used simple fill missing method for jan-2016 data where we imputed the missing values with 0.</a:t>
            </a:r>
          </a:p>
          <a:p>
            <a:pPr algn="l"/>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80572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06015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899397" y="510791"/>
            <a:ext cx="10393205" cy="916235"/>
          </a:xfrm>
        </p:spPr>
        <p:txBody>
          <a:bodyPr/>
          <a:lstStyle/>
          <a:p>
            <a:pPr algn="ctr"/>
            <a:r>
              <a:rPr lang="en-US" dirty="0"/>
              <a:t>Modeling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99396" y="1874829"/>
            <a:ext cx="10393205" cy="4286354"/>
          </a:xfrm>
          <a:ln w="3175">
            <a:gradFill>
              <a:gsLst>
                <a:gs pos="0">
                  <a:schemeClr val="bg1">
                    <a:lumMod val="95000"/>
                  </a:schemeClr>
                </a:gs>
                <a:gs pos="100000">
                  <a:schemeClr val="accent1"/>
                </a:gs>
              </a:gsLst>
            </a:gradFill>
          </a:ln>
        </p:spPr>
        <p:txBody>
          <a:bodyPr/>
          <a:lstStyle/>
          <a:p>
            <a:pPr algn="l"/>
            <a:r>
              <a:rPr lang="en-US" dirty="0"/>
              <a:t>First, we used three baseline models to predict the pickup counts</a:t>
            </a:r>
          </a:p>
          <a:p>
            <a:pPr marL="285750" indent="-285750" algn="l">
              <a:buFont typeface="Arial" panose="020B0604020202020204" pitchFamily="34" charset="0"/>
              <a:buChar char="•"/>
            </a:pPr>
            <a:r>
              <a:rPr lang="en-US" dirty="0"/>
              <a:t>Simple Moving Average</a:t>
            </a:r>
          </a:p>
          <a:p>
            <a:pPr marL="285750" indent="-285750" algn="l">
              <a:buFont typeface="Arial" panose="020B0604020202020204" pitchFamily="34" charset="0"/>
              <a:buChar char="•"/>
            </a:pPr>
            <a:r>
              <a:rPr lang="en-US" dirty="0"/>
              <a:t>Weighted Moving Average</a:t>
            </a:r>
          </a:p>
          <a:p>
            <a:pPr marL="285750" indent="-285750" algn="l">
              <a:buFont typeface="Arial" panose="020B0604020202020204" pitchFamily="34" charset="0"/>
              <a:buChar char="•"/>
            </a:pPr>
            <a:r>
              <a:rPr lang="en-US" dirty="0"/>
              <a:t>Exponentially Weighted Moving Average</a:t>
            </a:r>
          </a:p>
          <a:p>
            <a:pPr algn="l"/>
            <a:r>
              <a:rPr lang="en-US" dirty="0"/>
              <a:t>We used these baseline models with two variations – using ratios and using past values.</a:t>
            </a:r>
          </a:p>
          <a:p>
            <a:pPr algn="l"/>
            <a:r>
              <a:rPr lang="en-US" dirty="0"/>
              <a:t>Then, we used multiple regression models for prediction</a:t>
            </a:r>
          </a:p>
          <a:p>
            <a:pPr marL="285750" indent="-285750" algn="l">
              <a:buFont typeface="Arial" panose="020B0604020202020204" pitchFamily="34" charset="0"/>
              <a:buChar char="•"/>
            </a:pPr>
            <a:r>
              <a:rPr lang="en-US" dirty="0"/>
              <a:t>Linear Regression</a:t>
            </a:r>
          </a:p>
          <a:p>
            <a:pPr marL="285750" indent="-285750" algn="l">
              <a:buFont typeface="Arial" panose="020B0604020202020204" pitchFamily="34" charset="0"/>
              <a:buChar char="•"/>
            </a:pPr>
            <a:r>
              <a:rPr lang="en-US" dirty="0"/>
              <a:t>Random Forest Regression</a:t>
            </a:r>
          </a:p>
          <a:p>
            <a:pPr marL="285750" indent="-285750" algn="l">
              <a:buFont typeface="Arial" panose="020B0604020202020204" pitchFamily="34" charset="0"/>
              <a:buChar char="•"/>
            </a:pPr>
            <a:r>
              <a:rPr lang="en-US" dirty="0" err="1"/>
              <a:t>XGBoost</a:t>
            </a:r>
            <a:r>
              <a:rPr lang="en-US" dirty="0"/>
              <a:t> Regression</a:t>
            </a:r>
          </a:p>
          <a:p>
            <a:pPr algn="l"/>
            <a:r>
              <a:rPr lang="en-US" dirty="0"/>
              <a:t>We found out that </a:t>
            </a:r>
            <a:r>
              <a:rPr lang="en-US" dirty="0" err="1"/>
              <a:t>XGBoost</a:t>
            </a:r>
            <a:r>
              <a:rPr lang="en-US" dirty="0"/>
              <a:t> Regressor works the best for our case with the mean absolute percentage error of 0.134.</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194820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Results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26243" y="1008000"/>
            <a:ext cx="11339513" cy="1874625"/>
          </a:xfrm>
        </p:spPr>
        <p:txBody>
          <a:bodyPr/>
          <a:lstStyle/>
          <a:p>
            <a:r>
              <a:rPr lang="en-US" b="1" dirty="0"/>
              <a:t>Cluster Identification: </a:t>
            </a:r>
            <a:r>
              <a:rPr lang="en-US" dirty="0"/>
              <a:t>Through clustering, distinct geographical areas with high pickup density were identified across NYC, providing valuable insights into the spatial distribution of taxi demand.</a:t>
            </a:r>
          </a:p>
          <a:p>
            <a:r>
              <a:rPr lang="en-US" b="1" dirty="0"/>
              <a:t>Visualization: </a:t>
            </a:r>
            <a:r>
              <a:rPr lang="en-US" dirty="0"/>
              <a:t>The clusters were visualized on maps, enabling easy interpretation for cluster centers and pickup densities.</a:t>
            </a:r>
          </a:p>
          <a:p>
            <a:r>
              <a:rPr lang="en-US" b="1" dirty="0"/>
              <a:t>Predictive Accuracy: </a:t>
            </a:r>
            <a:r>
              <a:rPr lang="en-US" dirty="0"/>
              <a:t>The trained models demonstrated promising accuracy in predicting the number of pickups within each cluster for different time intervals. This will allow taxi drivers to anticipate peak demand periods and strategically position themselves for maximum earnings.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677425" y="6322399"/>
            <a:ext cx="370575" cy="365125"/>
          </a:xfrm>
        </p:spPr>
        <p:txBody>
          <a:bodyPr/>
          <a:lstStyle/>
          <a:p>
            <a:fld id="{19B51A1E-902D-48AF-9020-955120F399B6}" type="slidenum">
              <a:rPr lang="en-US" smtClean="0"/>
              <a:pPr/>
              <a:t>9</a:t>
            </a:fld>
            <a:endParaRPr lang="en-US" dirty="0"/>
          </a:p>
        </p:txBody>
      </p:sp>
      <p:sp>
        <p:nvSpPr>
          <p:cNvPr id="17" name="Title 1">
            <a:extLst>
              <a:ext uri="{FF2B5EF4-FFF2-40B4-BE49-F238E27FC236}">
                <a16:creationId xmlns:a16="http://schemas.microsoft.com/office/drawing/2014/main" id="{7A474141-B473-4F6F-B06C-85DC491AE7FA}"/>
              </a:ext>
            </a:extLst>
          </p:cNvPr>
          <p:cNvSpPr txBox="1">
            <a:spLocks/>
          </p:cNvSpPr>
          <p:nvPr/>
        </p:nvSpPr>
        <p:spPr>
          <a:xfrm>
            <a:off x="426243" y="3213000"/>
            <a:ext cx="11340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a:lstStyle>
          <a:p>
            <a:r>
              <a:rPr lang="en-US" dirty="0"/>
              <a:t>Conclusion</a:t>
            </a:r>
          </a:p>
        </p:txBody>
      </p:sp>
      <p:sp>
        <p:nvSpPr>
          <p:cNvPr id="18" name="Text Placeholder 2">
            <a:extLst>
              <a:ext uri="{FF2B5EF4-FFF2-40B4-BE49-F238E27FC236}">
                <a16:creationId xmlns:a16="http://schemas.microsoft.com/office/drawing/2014/main" id="{6CDEEEC6-0A1B-4EFA-82D3-4BF787C1DF41}"/>
              </a:ext>
            </a:extLst>
          </p:cNvPr>
          <p:cNvSpPr txBox="1">
            <a:spLocks/>
          </p:cNvSpPr>
          <p:nvPr/>
        </p:nvSpPr>
        <p:spPr>
          <a:xfrm>
            <a:off x="426243" y="3786343"/>
            <a:ext cx="11339513" cy="187462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conclusion, this project successfully applied machine learning techniques to predict yellow cab taxi pickups in NYC, offering valuable assistance to taxi drivers in optimizing their routes and maximizing their earnings. By providing insights into the temporal and spatial distribution of taxi demand, this predictive clustering approach enhances operational efficiency and improves the overall service quality of NYC yellow taxi cabs. </a:t>
            </a:r>
          </a:p>
          <a:p>
            <a:r>
              <a:rPr lang="en-US" dirty="0"/>
              <a:t>Future work could involve real-time integration of data and continuous model refinement to adapt to changing demand patterns.</a:t>
            </a:r>
          </a:p>
        </p:txBody>
      </p:sp>
    </p:spTree>
    <p:extLst>
      <p:ext uri="{BB962C8B-B14F-4D97-AF65-F5344CB8AC3E}">
        <p14:creationId xmlns:p14="http://schemas.microsoft.com/office/powerpoint/2010/main" val="3188837873"/>
      </p:ext>
    </p:extLst>
  </p:cSld>
  <p:clrMapOvr>
    <a:masterClrMapping/>
  </p:clrMapOvr>
</p:sld>
</file>

<file path=ppt/theme/theme1.xml><?xml version="1.0" encoding="utf-8"?>
<a:theme xmlns:a="http://schemas.openxmlformats.org/drawingml/2006/main" name="Office Theme">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raClrSchemeLst/>
  <a:extLst>
    <a:ext uri="{05A4C25C-085E-4340-85A3-A5531E510DB2}">
      <thm15:themeFamily xmlns:thm15="http://schemas.microsoft.com/office/thememl/2012/main" name="TF44613219_Snowscape presentation_AAS_v3" id="{3F58B2BF-7FCB-4030-95D0-6E1293A51CD9}" vid="{53A5683B-83CA-458E-B89B-61DA222BA6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4597FF3-20AC-4CC1-81BE-167C9DD71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349276-D03C-4504-A5DA-3C2BED60D320}">
  <ds:schemaRefs>
    <ds:schemaRef ds:uri="http://schemas.microsoft.com/sharepoint/v3/contenttype/forms"/>
  </ds:schemaRefs>
</ds:datastoreItem>
</file>

<file path=customXml/itemProps3.xml><?xml version="1.0" encoding="utf-8"?>
<ds:datastoreItem xmlns:ds="http://schemas.openxmlformats.org/officeDocument/2006/customXml" ds:itemID="{04A1A72F-8D9B-43C2-9EF9-F1EF7B91BE5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0</TotalTime>
  <Words>718</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Garamond</vt:lpstr>
      <vt:lpstr>Rockwell</vt:lpstr>
      <vt:lpstr>Times New Roman</vt:lpstr>
      <vt:lpstr>Office Theme</vt:lpstr>
      <vt:lpstr>New York Yellow Taxi Cabs Demand Prediction Project</vt:lpstr>
      <vt:lpstr>Objective</vt:lpstr>
      <vt:lpstr>Data Collection</vt:lpstr>
      <vt:lpstr>Data Preprocessing</vt:lpstr>
      <vt:lpstr>Clustering</vt:lpstr>
      <vt:lpstr>Time Binning</vt:lpstr>
      <vt:lpstr>Smoothing</vt:lpstr>
      <vt:lpstr>Modeling</vt:lpstr>
      <vt:lpstr>Results</vt:lpstr>
      <vt:lpstr>Cluster Centers in NYC</vt:lpstr>
      <vt:lpstr>Performance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2024-05-15T11:38:04Z</dcterms:created>
  <dcterms:modified xsi:type="dcterms:W3CDTF">2024-05-16T02:49:39Z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