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40AE73-0E09-ED6A-EEA0-272067B84219}" v="523" dt="2025-05-12T18:40:28.370"/>
    <p1510:client id="{73587B3E-A06B-F60D-1B6F-C505459B574F}" v="8" dt="2025-05-13T06:34:20.662"/>
    <p1510:client id="{EAC3ECDE-9519-75F3-2573-7A6E5B6E3043}" v="20" dt="2025-05-13T06:30:29.398"/>
    <p1510:client id="{ED0A2B5C-9B11-40E7-8668-D0A566BC7516}" v="10" dt="2025-05-13T04:58:06.150"/>
    <p1510:client id="{F7805BBB-DF6C-BB41-8F76-16675F380512}" v="103" dt="2025-05-12T18:39:03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6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8481" y="2885441"/>
            <a:ext cx="9320323" cy="1975562"/>
          </a:xfrm>
        </p:spPr>
        <p:txBody>
          <a:bodyPr anchor="b">
            <a:noAutofit/>
          </a:bodyPr>
          <a:lstStyle>
            <a:lvl1pPr algn="r">
              <a:defRPr sz="648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8481" y="4861000"/>
            <a:ext cx="9320323" cy="131627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92C1-E220-4478-B305-A8763CCE656D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9D28-609D-4A18-98DF-A104E9A51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0722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731520"/>
            <a:ext cx="10316002" cy="40843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92C1-E220-4478-B305-A8763CCE656D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9D28-609D-4A18-98DF-A104E9A51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2885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39367" y="4358640"/>
            <a:ext cx="8669429" cy="4572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92C1-E220-4478-B305-A8763CCE656D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9D28-609D-4A18-98DF-A104E9A5181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21977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2318386"/>
            <a:ext cx="10316002" cy="3114552"/>
          </a:xfrm>
        </p:spPr>
        <p:txBody>
          <a:bodyPr anchor="b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92C1-E220-4478-B305-A8763CCE656D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9D28-609D-4A18-98DF-A104E9A51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3724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92C1-E220-4478-B305-A8763CCE656D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9D28-609D-4A18-98DF-A104E9A5181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806806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731520"/>
            <a:ext cx="10305844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92C1-E220-4478-B305-A8763CCE656D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9D28-609D-4A18-98DF-A104E9A51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6773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92C1-E220-4478-B305-A8763CCE656D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9D28-609D-4A18-98DF-A104E9A51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3898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61208" y="731520"/>
            <a:ext cx="1565692" cy="630174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2" y="731520"/>
            <a:ext cx="8472180" cy="63017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92C1-E220-4478-B305-A8763CCE656D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9D28-609D-4A18-98DF-A104E9A51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99468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6501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800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04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92C1-E220-4478-B305-A8763CCE656D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9D28-609D-4A18-98DF-A104E9A51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62065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624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7176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55322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49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3241041"/>
            <a:ext cx="10316002" cy="2191897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032480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92C1-E220-4478-B305-A8763CCE656D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9D28-609D-4A18-98DF-A104E9A51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1026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2592707"/>
            <a:ext cx="5020842" cy="46569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7964" y="2592707"/>
            <a:ext cx="5020841" cy="4656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92C1-E220-4478-B305-A8763CCE656D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9D28-609D-4A18-98DF-A104E9A51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4146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894" y="2593180"/>
            <a:ext cx="502274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894" y="3284695"/>
            <a:ext cx="5022748" cy="396494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06059" y="2593180"/>
            <a:ext cx="5022742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06062" y="3284695"/>
            <a:ext cx="5022740" cy="396494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92C1-E220-4478-B305-A8763CCE656D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9D28-609D-4A18-98DF-A104E9A51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88872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92C1-E220-4478-B305-A8763CCE656D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9D28-609D-4A18-98DF-A104E9A51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67360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92C1-E220-4478-B305-A8763CCE656D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9D28-609D-4A18-98DF-A104E9A51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77609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1798325"/>
            <a:ext cx="4625434" cy="153415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2554" y="617910"/>
            <a:ext cx="5416249" cy="66317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1" y="3332483"/>
            <a:ext cx="4625434" cy="3101339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548476" indent="0">
              <a:buNone/>
              <a:defRPr sz="1680"/>
            </a:lvl2pPr>
            <a:lvl3pPr marL="1096951" indent="0">
              <a:buNone/>
              <a:defRPr sz="1440"/>
            </a:lvl3pPr>
            <a:lvl4pPr marL="1645427" indent="0">
              <a:buNone/>
              <a:defRPr sz="1200"/>
            </a:lvl4pPr>
            <a:lvl5pPr marL="2193901" indent="0">
              <a:buNone/>
              <a:defRPr sz="1200"/>
            </a:lvl5pPr>
            <a:lvl6pPr marL="2742377" indent="0">
              <a:buNone/>
              <a:defRPr sz="1200"/>
            </a:lvl6pPr>
            <a:lvl7pPr marL="3290852" indent="0">
              <a:buNone/>
              <a:defRPr sz="1200"/>
            </a:lvl7pPr>
            <a:lvl8pPr marL="3839328" indent="0">
              <a:buNone/>
              <a:defRPr sz="1200"/>
            </a:lvl8pPr>
            <a:lvl9pPr marL="438780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92C1-E220-4478-B305-A8763CCE656D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9D28-609D-4A18-98DF-A104E9A51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08296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5760720"/>
            <a:ext cx="10316000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801" y="731520"/>
            <a:ext cx="10316002" cy="4614862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2" y="6440806"/>
            <a:ext cx="10316000" cy="808829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92C1-E220-4478-B305-A8763CCE656D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9D28-609D-4A18-98DF-A104E9A51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94803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2592707"/>
            <a:ext cx="10316002" cy="4656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6160" y="7249635"/>
            <a:ext cx="109432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392C1-E220-4478-B305-A8763CCE656D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1" y="7249635"/>
            <a:ext cx="755713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08796" y="7249635"/>
            <a:ext cx="82000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99A9D28-609D-4A18-98DF-A104E9A51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48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  <p:sldLayoutId id="2147483849" r:id="rId18"/>
    <p:sldLayoutId id="2147483850" r:id="rId19"/>
    <p:sldLayoutId id="2147483851" r:id="rId20"/>
    <p:sldLayoutId id="2147483852" r:id="rId21"/>
    <p:sldLayoutId id="2147483853" r:id="rId22"/>
    <p:sldLayoutId id="2147483854" r:id="rId23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32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811232"/>
            <a:ext cx="7731845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chemeClr val="accent2"/>
                </a:solidFill>
                <a:latin typeface="Sitka Subheading" pitchFamily="2" charset="0"/>
                <a:ea typeface="Source Serif Pro Semi Bold" pitchFamily="34" charset="-122"/>
                <a:cs typeface="Source Serif Pro Semi Bold" pitchFamily="34" charset="-120"/>
              </a:rPr>
              <a:t>Restaurant Billing </a:t>
            </a:r>
          </a:p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chemeClr val="accent2"/>
                </a:solidFill>
                <a:latin typeface="Sitka Subheading" pitchFamily="2" charset="0"/>
                <a:ea typeface="Source Serif Pro Semi Bold" pitchFamily="34" charset="-122"/>
                <a:cs typeface="Source Serif Pro Semi Bold" pitchFamily="34" charset="-120"/>
              </a:rPr>
              <a:t>System Project</a:t>
            </a:r>
            <a:endParaRPr lang="en-US" sz="4400" b="1" dirty="0">
              <a:solidFill>
                <a:schemeClr val="accent2"/>
              </a:solidFill>
              <a:latin typeface="Sitka Subheading" pitchFamily="2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6324124" y="5515808"/>
            <a:ext cx="382905" cy="382905"/>
          </a:xfrm>
          <a:prstGeom prst="roundRect">
            <a:avLst>
              <a:gd name="adj" fmla="val 2387820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AB2CB-2EAA-CA72-986F-C69771230AA5}"/>
              </a:ext>
            </a:extLst>
          </p:cNvPr>
          <p:cNvSpPr txBox="1"/>
          <p:nvPr/>
        </p:nvSpPr>
        <p:spPr>
          <a:xfrm>
            <a:off x="6324124" y="4858994"/>
            <a:ext cx="6878935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Ishaan </a:t>
            </a:r>
            <a:r>
              <a:rPr lang="en-US" sz="3200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Hingway</a:t>
            </a:r>
            <a:r>
              <a:rPr lang="en-US" sz="32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                  08             Tanisha Nakate                    09 </a:t>
            </a:r>
            <a:endParaRPr lang="en-US" dirty="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Abhishek </a:t>
            </a:r>
            <a:r>
              <a:rPr lang="en-US" sz="3200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Palase</a:t>
            </a:r>
            <a:r>
              <a:rPr lang="en-US" sz="32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                 17</a:t>
            </a:r>
          </a:p>
          <a:p>
            <a:r>
              <a:rPr lang="en-US" sz="32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Shubham Pattewar              18</a:t>
            </a:r>
          </a:p>
          <a:p>
            <a:r>
              <a:rPr lang="en-US" sz="32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Simoni Sawant                    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CAE70-61AA-796C-42E3-4DE148CC0730}"/>
              </a:ext>
            </a:extLst>
          </p:cNvPr>
          <p:cNvSpPr txBox="1"/>
          <p:nvPr/>
        </p:nvSpPr>
        <p:spPr>
          <a:xfrm>
            <a:off x="6213666" y="4121931"/>
            <a:ext cx="93903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     Name                        Roll No.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38480" y="814170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en-US" sz="4400" b="1" dirty="0">
                <a:solidFill>
                  <a:schemeClr val="accent2"/>
                </a:solidFill>
                <a:latin typeface="Times New Roman" panose="02020603050405020304" pitchFamily="18" charset="0"/>
                <a:ea typeface="Source Serif Pro Semi Bold" pitchFamily="34" charset="-122"/>
                <a:cs typeface="Times New Roman" panose="02020603050405020304" pitchFamily="18" charset="0"/>
              </a:rPr>
              <a:t>Project Overview</a:t>
            </a:r>
            <a:endParaRPr lang="en-US" sz="4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48516" y="5014154"/>
            <a:ext cx="1079299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The system calculates total costs from selected food items quantities.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40896" y="5827574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GST is applied automatically with bill saving options included.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48516" y="6649755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2525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Developed using Java Swing and AWT components for GUI.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C9470A-5BB3-4562-92CF-AB341FAC7DA6}"/>
              </a:ext>
            </a:extLst>
          </p:cNvPr>
          <p:cNvSpPr txBox="1"/>
          <p:nvPr/>
        </p:nvSpPr>
        <p:spPr>
          <a:xfrm>
            <a:off x="858647" y="1948112"/>
            <a:ext cx="123666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272525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This project develops a GUI-based Restaurant Billing System. It enables users to generate bills easily and save receipts digitally. Let’s explore the objectives, architecture, and working of this Java Swing application.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174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02838" y="630793"/>
            <a:ext cx="5397579" cy="6746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50" b="1">
                <a:solidFill>
                  <a:schemeClr val="accent2"/>
                </a:solidFill>
                <a:latin typeface="Times New Roman" panose="02020603050405020304" pitchFamily="18" charset="0"/>
                <a:ea typeface="Source Serif Pro Semi Bold" pitchFamily="34" charset="-122"/>
                <a:cs typeface="Times New Roman" panose="02020603050405020304" pitchFamily="18" charset="0"/>
              </a:rPr>
              <a:t>Key Objectives</a:t>
            </a:r>
            <a:endParaRPr lang="en-US" sz="4250" b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802838" y="1649492"/>
            <a:ext cx="7538323" cy="1315879"/>
          </a:xfrm>
          <a:prstGeom prst="roundRect">
            <a:avLst>
              <a:gd name="adj" fmla="val 7322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39773" y="1886426"/>
            <a:ext cx="2698790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Source Serif Pro Semi Bold" pitchFamily="34" charset="-122"/>
                <a:cs typeface="Times New Roman" panose="02020603050405020304" pitchFamily="18" charset="0"/>
              </a:rPr>
              <a:t>GUI Programming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039773" y="2361367"/>
            <a:ext cx="7064454" cy="367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Learn interactive interface creation with Java Swing</a:t>
            </a:r>
            <a:r>
              <a:rPr lang="en-US" sz="1600" dirty="0">
                <a:solidFill>
                  <a:srgbClr val="272525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802838" y="3194685"/>
            <a:ext cx="7538323" cy="1315879"/>
          </a:xfrm>
          <a:prstGeom prst="roundRect">
            <a:avLst>
              <a:gd name="adj" fmla="val 7322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39773" y="3431619"/>
            <a:ext cx="2698790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b="1">
                <a:solidFill>
                  <a:srgbClr val="272525"/>
                </a:solidFill>
                <a:latin typeface="Times New Roman" panose="02020603050405020304" pitchFamily="18" charset="0"/>
                <a:ea typeface="Source Serif Pro Semi Bold" pitchFamily="34" charset="-122"/>
                <a:cs typeface="Times New Roman" panose="02020603050405020304" pitchFamily="18" charset="0"/>
              </a:rPr>
              <a:t>Billing Simulation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039773" y="3906560"/>
            <a:ext cx="7064454" cy="367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>
                <a:solidFill>
                  <a:srgbClr val="272525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Build a functional restaurant billing calculator.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802838" y="4739878"/>
            <a:ext cx="7538323" cy="1315879"/>
          </a:xfrm>
          <a:prstGeom prst="roundRect">
            <a:avLst>
              <a:gd name="adj" fmla="val 7322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39773" y="4976813"/>
            <a:ext cx="2698790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b="1">
                <a:solidFill>
                  <a:srgbClr val="272525"/>
                </a:solidFill>
                <a:latin typeface="Times New Roman" panose="02020603050405020304" pitchFamily="18" charset="0"/>
                <a:ea typeface="Source Serif Pro Semi Bold" pitchFamily="34" charset="-122"/>
                <a:cs typeface="Times New Roman" panose="02020603050405020304" pitchFamily="18" charset="0"/>
              </a:rPr>
              <a:t>File Operations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1039773" y="5451753"/>
            <a:ext cx="7064454" cy="367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>
                <a:solidFill>
                  <a:srgbClr val="272525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Implement saving generated bills as text documents.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802838" y="6285071"/>
            <a:ext cx="7538323" cy="1315879"/>
          </a:xfrm>
          <a:prstGeom prst="roundRect">
            <a:avLst>
              <a:gd name="adj" fmla="val 7322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39773" y="6522006"/>
            <a:ext cx="2698790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b="1">
                <a:solidFill>
                  <a:srgbClr val="272525"/>
                </a:solidFill>
                <a:latin typeface="Times New Roman" panose="02020603050405020304" pitchFamily="18" charset="0"/>
                <a:ea typeface="Source Serif Pro Semi Bold" pitchFamily="34" charset="-122"/>
                <a:cs typeface="Times New Roman" panose="02020603050405020304" pitchFamily="18" charset="0"/>
              </a:rPr>
              <a:t>Event-Driven Design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1039773" y="6996946"/>
            <a:ext cx="7064454" cy="367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>
                <a:solidFill>
                  <a:srgbClr val="272525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Apply modular code with action listeners and handlers</a:t>
            </a:r>
            <a:r>
              <a:rPr lang="en-US" sz="1800">
                <a:solidFill>
                  <a:srgbClr val="272525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.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170480"/>
            <a:ext cx="6970871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>
                <a:solidFill>
                  <a:schemeClr val="accent2"/>
                </a:solidFill>
                <a:latin typeface="Times New Roman" panose="02020603050405020304" pitchFamily="18" charset="0"/>
                <a:ea typeface="Source Serif Pro Semi Bold" pitchFamily="34" charset="-122"/>
                <a:cs typeface="Times New Roman" panose="02020603050405020304" pitchFamily="18" charset="0"/>
              </a:rPr>
              <a:t>System Architecture Layers</a:t>
            </a:r>
            <a:endParaRPr lang="en-US" sz="4400" b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2206585" y="407539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Times New Roman" panose="02020603050405020304" pitchFamily="18" charset="0"/>
                <a:ea typeface="Source Serif Pro Semi Bold" pitchFamily="34" charset="-122"/>
                <a:cs typeface="Times New Roman" panose="02020603050405020304" pitchFamily="18" charset="0"/>
              </a:rPr>
              <a:t>User Interface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837724" y="4570928"/>
            <a:ext cx="418504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000"/>
              </a:lnSpc>
              <a:buNone/>
            </a:pPr>
            <a:r>
              <a:rPr lang="en-US" sz="2400" err="1">
                <a:solidFill>
                  <a:srgbClr val="272525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JFrame</a:t>
            </a:r>
            <a:r>
              <a:rPr lang="en-US" sz="2400">
                <a:solidFill>
                  <a:srgbClr val="272525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, </a:t>
            </a:r>
            <a:r>
              <a:rPr lang="en-US" sz="2400" err="1">
                <a:solidFill>
                  <a:srgbClr val="272525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JPanel</a:t>
            </a:r>
            <a:r>
              <a:rPr lang="en-US" sz="2400">
                <a:solidFill>
                  <a:srgbClr val="272525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, </a:t>
            </a:r>
            <a:r>
              <a:rPr lang="en-US" sz="2400" err="1">
                <a:solidFill>
                  <a:srgbClr val="272525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JLabel</a:t>
            </a:r>
            <a:r>
              <a:rPr lang="en-US" sz="2400">
                <a:solidFill>
                  <a:srgbClr val="272525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, </a:t>
            </a:r>
            <a:r>
              <a:rPr lang="en-US" sz="2400" err="1">
                <a:solidFill>
                  <a:srgbClr val="272525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JButton</a:t>
            </a:r>
            <a:r>
              <a:rPr lang="en-US" sz="2400">
                <a:solidFill>
                  <a:srgbClr val="272525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, and layout managers.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521" y="2892504"/>
            <a:ext cx="3627358" cy="3627358"/>
          </a:xfrm>
          <a:prstGeom prst="rect">
            <a:avLst/>
          </a:prstGeom>
        </p:spPr>
      </p:pic>
      <p:sp>
        <p:nvSpPr>
          <p:cNvPr id="6" name="Shape 3"/>
          <p:cNvSpPr/>
          <p:nvPr/>
        </p:nvSpPr>
        <p:spPr>
          <a:xfrm>
            <a:off x="5270302" y="4406979"/>
            <a:ext cx="598408" cy="598408"/>
          </a:xfrm>
          <a:prstGeom prst="roundRect">
            <a:avLst>
              <a:gd name="adj" fmla="val 1526526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5434846" y="4537829"/>
            <a:ext cx="269200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50"/>
              </a:lnSpc>
              <a:buNone/>
            </a:pPr>
            <a:r>
              <a:rPr lang="en-US" sz="2800">
                <a:solidFill>
                  <a:srgbClr val="272525"/>
                </a:solidFill>
                <a:latin typeface="Times New Roman" panose="02020603050405020304" pitchFamily="18" charset="0"/>
                <a:ea typeface="Source Serif Pro Semi Bold" pitchFamily="34" charset="-122"/>
                <a:cs typeface="Times New Roman" panose="02020603050405020304" pitchFamily="18" charset="0"/>
              </a:rPr>
              <a:t>1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9487853" y="307871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>
                <a:solidFill>
                  <a:srgbClr val="272525"/>
                </a:solidFill>
                <a:latin typeface="Times New Roman" panose="02020603050405020304" pitchFamily="18" charset="0"/>
                <a:ea typeface="Source Serif Pro Semi Bold" pitchFamily="34" charset="-122"/>
                <a:cs typeface="Times New Roman" panose="02020603050405020304" pitchFamily="18" charset="0"/>
              </a:rPr>
              <a:t>Business Logic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9487853" y="3574256"/>
            <a:ext cx="430482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>
                <a:solidFill>
                  <a:srgbClr val="272525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Price calculations, tax, bill formatting, display logic.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521" y="2892504"/>
            <a:ext cx="3627358" cy="3627358"/>
          </a:xfrm>
          <a:prstGeom prst="rect">
            <a:avLst/>
          </a:prstGeom>
        </p:spPr>
      </p:pic>
      <p:sp>
        <p:nvSpPr>
          <p:cNvPr id="11" name="Shape 7"/>
          <p:cNvSpPr/>
          <p:nvPr/>
        </p:nvSpPr>
        <p:spPr>
          <a:xfrm>
            <a:off x="7888724" y="2895124"/>
            <a:ext cx="598408" cy="598408"/>
          </a:xfrm>
          <a:prstGeom prst="roundRect">
            <a:avLst>
              <a:gd name="adj" fmla="val 1526526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8053268" y="3025973"/>
            <a:ext cx="269200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50"/>
              </a:lnSpc>
              <a:buNone/>
            </a:pPr>
            <a:r>
              <a:rPr lang="en-US" sz="2800">
                <a:solidFill>
                  <a:srgbClr val="272525"/>
                </a:solidFill>
                <a:latin typeface="Times New Roman" panose="02020603050405020304" pitchFamily="18" charset="0"/>
                <a:ea typeface="Source Serif Pro Semi Bold" pitchFamily="34" charset="-122"/>
                <a:cs typeface="Times New Roman" panose="02020603050405020304" pitchFamily="18" charset="0"/>
              </a:rPr>
              <a:t>2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9"/>
          <p:cNvSpPr/>
          <p:nvPr/>
        </p:nvSpPr>
        <p:spPr>
          <a:xfrm>
            <a:off x="9487853" y="507194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>
                <a:solidFill>
                  <a:srgbClr val="272525"/>
                </a:solidFill>
                <a:latin typeface="Times New Roman" panose="02020603050405020304" pitchFamily="18" charset="0"/>
                <a:ea typeface="Source Serif Pro Semi Bold" pitchFamily="34" charset="-122"/>
                <a:cs typeface="Times New Roman" panose="02020603050405020304" pitchFamily="18" charset="0"/>
              </a:rPr>
              <a:t>Persistence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0"/>
          <p:cNvSpPr/>
          <p:nvPr/>
        </p:nvSpPr>
        <p:spPr>
          <a:xfrm>
            <a:off x="9487853" y="5567482"/>
            <a:ext cx="430482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>
                <a:solidFill>
                  <a:srgbClr val="272525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File writing using FileWriter and BufferedWriter for saving bills.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1521" y="2892504"/>
            <a:ext cx="3627358" cy="3627358"/>
          </a:xfrm>
          <a:prstGeom prst="rect">
            <a:avLst/>
          </a:prstGeom>
        </p:spPr>
      </p:pic>
      <p:sp>
        <p:nvSpPr>
          <p:cNvPr id="16" name="Shape 11"/>
          <p:cNvSpPr/>
          <p:nvPr/>
        </p:nvSpPr>
        <p:spPr>
          <a:xfrm>
            <a:off x="7888724" y="5918716"/>
            <a:ext cx="598408" cy="598408"/>
          </a:xfrm>
          <a:prstGeom prst="roundRect">
            <a:avLst>
              <a:gd name="adj" fmla="val 1526526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7" name="Text 12"/>
          <p:cNvSpPr/>
          <p:nvPr/>
        </p:nvSpPr>
        <p:spPr>
          <a:xfrm>
            <a:off x="8053268" y="6049566"/>
            <a:ext cx="269200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50"/>
              </a:lnSpc>
              <a:buNone/>
            </a:pPr>
            <a:r>
              <a:rPr lang="en-US" sz="2800">
                <a:solidFill>
                  <a:srgbClr val="272525"/>
                </a:solidFill>
                <a:latin typeface="Times New Roman" panose="02020603050405020304" pitchFamily="18" charset="0"/>
                <a:ea typeface="Source Serif Pro Semi Bold" pitchFamily="34" charset="-122"/>
                <a:cs typeface="Times New Roman" panose="02020603050405020304" pitchFamily="18" charset="0"/>
              </a:rPr>
              <a:t>3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710803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>
                <a:solidFill>
                  <a:schemeClr val="accent2"/>
                </a:solidFill>
                <a:latin typeface="Times New Roman" panose="02020603050405020304" pitchFamily="18" charset="0"/>
                <a:ea typeface="Source Serif Pro Semi Bold" pitchFamily="34" charset="-122"/>
                <a:cs typeface="Times New Roman" panose="02020603050405020304" pitchFamily="18" charset="0"/>
              </a:rPr>
              <a:t>System Workflow</a:t>
            </a:r>
            <a:endParaRPr lang="en-US" sz="4400" b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124" y="1773793"/>
            <a:ext cx="1196816" cy="143625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879913" y="201310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>
                <a:solidFill>
                  <a:srgbClr val="272525"/>
                </a:solidFill>
                <a:latin typeface="Times New Roman" panose="02020603050405020304" pitchFamily="18" charset="0"/>
                <a:ea typeface="Source Serif Pro Semi Bold" pitchFamily="34" charset="-122"/>
                <a:cs typeface="Times New Roman" panose="02020603050405020304" pitchFamily="18" charset="0"/>
              </a:rPr>
              <a:t>Input Quantities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7879913" y="2508647"/>
            <a:ext cx="59127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>
                <a:solidFill>
                  <a:srgbClr val="272525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User enters pizza, burger, cold drink amounts.</a:t>
            </a:r>
            <a:endParaRPr lang="en-US" sz="18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124" y="3210044"/>
            <a:ext cx="1196816" cy="143625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879913" y="344936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>
                <a:solidFill>
                  <a:srgbClr val="272525"/>
                </a:solidFill>
                <a:latin typeface="Times New Roman" panose="02020603050405020304" pitchFamily="18" charset="0"/>
                <a:ea typeface="Source Serif Pro Semi Bold" pitchFamily="34" charset="-122"/>
                <a:cs typeface="Times New Roman" panose="02020603050405020304" pitchFamily="18" charset="0"/>
              </a:rPr>
              <a:t>Generate Bill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7879913" y="3944898"/>
            <a:ext cx="59127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72525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System calculates subtotal, 5% tax, and total cost.</a:t>
            </a:r>
            <a:endParaRPr lang="en-US" sz="1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124" y="4646295"/>
            <a:ext cx="1196816" cy="143625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879913" y="488561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>
                <a:solidFill>
                  <a:srgbClr val="272525"/>
                </a:solidFill>
                <a:latin typeface="Times New Roman" panose="02020603050405020304" pitchFamily="18" charset="0"/>
                <a:ea typeface="Source Serif Pro Semi Bold" pitchFamily="34" charset="-122"/>
                <a:cs typeface="Times New Roman" panose="02020603050405020304" pitchFamily="18" charset="0"/>
              </a:rPr>
              <a:t>Display Bill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7879913" y="5381149"/>
            <a:ext cx="59127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>
                <a:solidFill>
                  <a:srgbClr val="272525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Formatted bill with date/time appears in text area.</a:t>
            </a:r>
            <a:endParaRPr lang="en-US" sz="18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4124" y="6082546"/>
            <a:ext cx="1196816" cy="1436251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879913" y="632186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>
                <a:solidFill>
                  <a:srgbClr val="272525"/>
                </a:solidFill>
                <a:latin typeface="Times New Roman" panose="02020603050405020304" pitchFamily="18" charset="0"/>
                <a:ea typeface="Source Serif Pro Semi Bold" pitchFamily="34" charset="-122"/>
                <a:cs typeface="Times New Roman" panose="02020603050405020304" pitchFamily="18" charset="0"/>
              </a:rPr>
              <a:t>Save or Reset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8"/>
          <p:cNvSpPr/>
          <p:nvPr/>
        </p:nvSpPr>
        <p:spPr>
          <a:xfrm>
            <a:off x="7879913" y="6817400"/>
            <a:ext cx="59127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>
                <a:solidFill>
                  <a:srgbClr val="272525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Save bill as text file or reset inputs to start again.</a:t>
            </a:r>
            <a:endParaRPr lang="en-US" sz="18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18078" y="854577"/>
            <a:ext cx="5499973" cy="687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>
                <a:solidFill>
                  <a:schemeClr val="accent2"/>
                </a:solidFill>
                <a:latin typeface="Times New Roman" panose="02020603050405020304" pitchFamily="18" charset="0"/>
                <a:ea typeface="Source Serif Pro Semi Bold" pitchFamily="34" charset="-122"/>
                <a:cs typeface="Times New Roman" panose="02020603050405020304" pitchFamily="18" charset="0"/>
              </a:rPr>
              <a:t>Java Concepts Used</a:t>
            </a:r>
            <a:endParaRPr lang="en-US" sz="4300" b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818078" y="2056567"/>
            <a:ext cx="525899" cy="525899"/>
          </a:xfrm>
          <a:prstGeom prst="roundRect">
            <a:avLst>
              <a:gd name="adj" fmla="val 18668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577697" y="2136815"/>
            <a:ext cx="2749987" cy="343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b="1">
                <a:solidFill>
                  <a:srgbClr val="272525"/>
                </a:solidFill>
                <a:latin typeface="Times New Roman" panose="02020603050405020304" pitchFamily="18" charset="0"/>
                <a:ea typeface="Source Serif Pro Semi Bold" pitchFamily="34" charset="-122"/>
                <a:cs typeface="Times New Roman" panose="02020603050405020304" pitchFamily="18" charset="0"/>
              </a:rPr>
              <a:t>Swing Components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577697" y="2620685"/>
            <a:ext cx="6748224" cy="3738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err="1">
                <a:solidFill>
                  <a:srgbClr val="272525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JFrame</a:t>
            </a:r>
            <a:r>
              <a:rPr lang="en-US" sz="1800">
                <a:solidFill>
                  <a:srgbClr val="272525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, </a:t>
            </a:r>
            <a:r>
              <a:rPr lang="en-US" sz="1800" err="1">
                <a:solidFill>
                  <a:srgbClr val="272525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JPanel</a:t>
            </a:r>
            <a:r>
              <a:rPr lang="en-US" sz="1800">
                <a:solidFill>
                  <a:srgbClr val="272525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, </a:t>
            </a:r>
            <a:r>
              <a:rPr lang="en-US" sz="1800" err="1">
                <a:solidFill>
                  <a:srgbClr val="272525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JTextField</a:t>
            </a:r>
            <a:r>
              <a:rPr lang="en-US" sz="1800">
                <a:solidFill>
                  <a:srgbClr val="272525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, </a:t>
            </a:r>
            <a:r>
              <a:rPr lang="en-US" sz="1800" err="1">
                <a:solidFill>
                  <a:srgbClr val="272525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JButton</a:t>
            </a:r>
            <a:r>
              <a:rPr lang="en-US" sz="1800">
                <a:solidFill>
                  <a:srgbClr val="272525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, </a:t>
            </a:r>
            <a:r>
              <a:rPr lang="en-US" sz="1800" err="1">
                <a:solidFill>
                  <a:srgbClr val="272525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JTextArea</a:t>
            </a:r>
            <a:r>
              <a:rPr lang="en-US" sz="1800">
                <a:solidFill>
                  <a:srgbClr val="272525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, </a:t>
            </a:r>
            <a:r>
              <a:rPr lang="en-US" sz="1800" err="1">
                <a:solidFill>
                  <a:srgbClr val="272525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JScrollPane</a:t>
            </a:r>
            <a:r>
              <a:rPr lang="en-US" sz="1800">
                <a:solidFill>
                  <a:srgbClr val="272525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.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818078" y="3461980"/>
            <a:ext cx="525899" cy="525899"/>
          </a:xfrm>
          <a:prstGeom prst="roundRect">
            <a:avLst>
              <a:gd name="adj" fmla="val 18668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577697" y="3542228"/>
            <a:ext cx="2749987" cy="343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b="1">
                <a:solidFill>
                  <a:srgbClr val="272525"/>
                </a:solidFill>
                <a:latin typeface="Times New Roman" panose="02020603050405020304" pitchFamily="18" charset="0"/>
                <a:ea typeface="Source Serif Pro Semi Bold" pitchFamily="34" charset="-122"/>
                <a:cs typeface="Times New Roman" panose="02020603050405020304" pitchFamily="18" charset="0"/>
              </a:rPr>
              <a:t>Event Handling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577697" y="4026098"/>
            <a:ext cx="6748224" cy="3738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>
                <a:solidFill>
                  <a:srgbClr val="272525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ActionListener and actionPerformed method for responding to clicks.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818078" y="4867394"/>
            <a:ext cx="525899" cy="525899"/>
          </a:xfrm>
          <a:prstGeom prst="roundRect">
            <a:avLst>
              <a:gd name="adj" fmla="val 18668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577697" y="4947642"/>
            <a:ext cx="2749987" cy="343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b="1">
                <a:solidFill>
                  <a:srgbClr val="272525"/>
                </a:solidFill>
                <a:latin typeface="Times New Roman" panose="02020603050405020304" pitchFamily="18" charset="0"/>
                <a:ea typeface="Source Serif Pro Semi Bold" pitchFamily="34" charset="-122"/>
                <a:cs typeface="Times New Roman" panose="02020603050405020304" pitchFamily="18" charset="0"/>
              </a:rPr>
              <a:t>Layout Managers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1577697" y="5431512"/>
            <a:ext cx="6748224" cy="3738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>
                <a:solidFill>
                  <a:srgbClr val="272525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BorderLayout, GridLayout, FlowLayout organize the interface.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818078" y="6272808"/>
            <a:ext cx="525899" cy="525899"/>
          </a:xfrm>
          <a:prstGeom prst="roundRect">
            <a:avLst>
              <a:gd name="adj" fmla="val 18668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577697" y="6353056"/>
            <a:ext cx="2765108" cy="343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b="1">
                <a:solidFill>
                  <a:srgbClr val="272525"/>
                </a:solidFill>
                <a:latin typeface="Times New Roman" panose="02020603050405020304" pitchFamily="18" charset="0"/>
                <a:ea typeface="Source Serif Pro Semi Bold" pitchFamily="34" charset="-122"/>
                <a:cs typeface="Times New Roman" panose="02020603050405020304" pitchFamily="18" charset="0"/>
              </a:rPr>
              <a:t>File &amp; String Handling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1577697" y="6836926"/>
            <a:ext cx="6748224" cy="3738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>
                <a:solidFill>
                  <a:srgbClr val="272525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Use FileWriter, BufferedWriter; format currency with String.format().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639799-1351-F2EE-5113-699A052244BC}"/>
              </a:ext>
            </a:extLst>
          </p:cNvPr>
          <p:cNvSpPr/>
          <p:nvPr/>
        </p:nvSpPr>
        <p:spPr>
          <a:xfrm>
            <a:off x="8686248" y="-7461"/>
            <a:ext cx="5939969" cy="8240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0"/>
          <p:cNvSpPr/>
          <p:nvPr/>
        </p:nvSpPr>
        <p:spPr>
          <a:xfrm>
            <a:off x="743940" y="2350469"/>
            <a:ext cx="713482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chemeClr val="accent2"/>
                </a:solidFill>
                <a:latin typeface="Times New Roman" panose="02020603050405020304" pitchFamily="18" charset="0"/>
                <a:ea typeface="Source Serif Pro Semi Bold" pitchFamily="34" charset="-122"/>
                <a:cs typeface="Times New Roman" panose="02020603050405020304" pitchFamily="18" charset="0"/>
              </a:rPr>
              <a:t>Object-Oriented Techniques</a:t>
            </a:r>
            <a:endParaRPr lang="en-US" sz="4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37724" y="3554135"/>
            <a:ext cx="811870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800" dirty="0">
                <a:solidFill>
                  <a:srgbClr val="272525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Project follows OOP fundamentals with class-based structure. Data encapsulation ensures modular and maintainable code. Event-driven programming models user interactions effectively.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837724" y="5464773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800">
                <a:solidFill>
                  <a:srgbClr val="272525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This approach enhances code readability and extensibility for future upgrades.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diagram of a diagram&#10;&#10;AI-generated content may be incorrect.">
            <a:extLst>
              <a:ext uri="{FF2B5EF4-FFF2-40B4-BE49-F238E27FC236}">
                <a16:creationId xmlns:a16="http://schemas.microsoft.com/office/drawing/2014/main" id="{8B9B232F-77D7-DF3F-5B11-67CD76928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679" y="913280"/>
            <a:ext cx="5811370" cy="58382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333</Words>
  <Application>Microsoft Office PowerPoint</Application>
  <PresentationFormat>Custom</PresentationFormat>
  <Paragraphs>59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Sitka Subheading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Shubham Pattewar</cp:lastModifiedBy>
  <cp:revision>11</cp:revision>
  <dcterms:created xsi:type="dcterms:W3CDTF">2025-05-12T12:14:12Z</dcterms:created>
  <dcterms:modified xsi:type="dcterms:W3CDTF">2025-05-13T09:07:18Z</dcterms:modified>
</cp:coreProperties>
</file>