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embeddedFontLst>
    <p:embeddedFont>
      <p:font typeface="Lat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7" roundtripDataSignature="AMtx7mggtkO6b9jH4g1tkExq1CeB9vtF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Lato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Lato-italic.fntdata"/><Relationship Id="rId10" Type="http://schemas.openxmlformats.org/officeDocument/2006/relationships/slide" Target="slides/slide5.xml"/><Relationship Id="rId54" Type="http://schemas.openxmlformats.org/officeDocument/2006/relationships/font" Target="fonts/Lato-bold.fntdata"/><Relationship Id="rId13" Type="http://schemas.openxmlformats.org/officeDocument/2006/relationships/slide" Target="slides/slide8.xml"/><Relationship Id="rId57" Type="http://customschemas.google.com/relationships/presentationmetadata" Target="metadata"/><Relationship Id="rId12" Type="http://schemas.openxmlformats.org/officeDocument/2006/relationships/slide" Target="slides/slide7.xml"/><Relationship Id="rId56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highlight>
                  <a:schemeClr val="lt1"/>
                </a:highlight>
              </a:rPr>
              <a:t>Answer: a) Application Programming Interface</a:t>
            </a:r>
            <a:endParaRPr b="1"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Unit testing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a) GET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To validate the correctness of test results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a) Regression testing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Accept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Converting data to a format suitable for transmission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b) To provide examples of how to use the API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a) Compatibility testing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202 Accepted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highlight>
                  <a:schemeClr val="lt1"/>
                </a:highlight>
              </a:rPr>
              <a:t>Answer: a) Application Programming Interface</a:t>
            </a:r>
            <a:endParaRPr b="1"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01b949d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01b949d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highlight>
                  <a:schemeClr val="lt1"/>
                </a:highlight>
              </a:rPr>
              <a:t>                                                                                                        </a:t>
            </a:r>
            <a:r>
              <a:rPr b="1" lang="en-US" sz="1000">
                <a:solidFill>
                  <a:schemeClr val="dk1"/>
                </a:solidFill>
                <a:highlight>
                  <a:schemeClr val="lt1"/>
                </a:highlight>
              </a:rPr>
              <a:t>Answer: </a:t>
            </a:r>
            <a:r>
              <a:rPr b="1" lang="en-US">
                <a:solidFill>
                  <a:schemeClr val="dk1"/>
                </a:solidFill>
              </a:rPr>
              <a:t>c) GET, PUT, POST, DELETE</a:t>
            </a:r>
            <a:endParaRPr b="1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GET, PUT, POST, DELETE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The URL where a request is sent to interact with an API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Load testing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d) To isolate the API being tested from its dependencies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a) 200 OK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To validate the response received from the API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b) Integration testing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JSON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OAuth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To pass additional data to the server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The URL where a request is sent to interact with an API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Unit testing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a) GET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404 Not Found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To validate the correctness of test results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a) Regression testing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Accept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Converting data to a format suitable for transmission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b) To provide examples of how to use the API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a) Compatibility testing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202 Accepted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28fb975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28fb975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To verify the identity of the client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It contains the data to be sent with the request.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End-to-End testing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To indicate the format of the data being sent in the request body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To verify the identity of the client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To indicate the format of the data being sent in the request body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It contains the data to be sent with the request.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End-to-End testing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d) To isolate the API being tested from its dependencies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To validate the response received from the API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JSON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404 Not Found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To pass additional data to the server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66aaf89768_0_49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266aaf89768_0_49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266aaf89768_0_4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66aaf89768_0_5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266aaf89768_0_5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266aaf89768_0_5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66aaf89768_0_5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66aaf89768_0_49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266aaf89768_0_4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66aaf89768_0_5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266aaf89768_0_5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266aaf89768_0_5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66aaf89768_0_5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266aaf89768_0_50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266aaf89768_0_50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266aaf89768_0_5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66aaf89768_0_5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266aaf89768_0_5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66aaf89768_0_5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266aaf89768_0_5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266aaf89768_0_5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66aaf89768_0_5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266aaf89768_0_5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66aaf89768_0_5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266aaf89768_0_5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266aaf89768_0_5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266aaf89768_0_5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266aaf89768_0_5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66aaf89768_0_5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266aaf89768_0_5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66aaf89768_0_4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266aaf89768_0_4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266aaf89768_0_4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294875" y="297375"/>
            <a:ext cx="83319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2200">
                <a:solidFill>
                  <a:srgbClr val="000000"/>
                </a:solidFill>
                <a:highlight>
                  <a:srgbClr val="FFFF00"/>
                </a:highlight>
              </a:rPr>
              <a:t>  </a:t>
            </a:r>
            <a:r>
              <a:rPr b="1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</a:rPr>
              <a:t>Q1: What does API stand for in API testing?</a:t>
            </a:r>
            <a:endParaRPr b="1" sz="2200">
              <a:highlight>
                <a:srgbClr val="FFFF00"/>
              </a:highlight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658783" y="2016600"/>
            <a:ext cx="7604100" cy="134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</a:t>
            </a: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Application Programming Interface</a:t>
            </a:r>
            <a:endParaRPr b="0" i="0" sz="1700" u="none" cap="none" strike="noStrike">
              <a:solidFill>
                <a:srgbClr val="000000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Application Protocol Integration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Automated Program Interface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Automated Protocol Integration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-1661901" y="4099322"/>
            <a:ext cx="533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39374" y="5169733"/>
            <a:ext cx="533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"/>
          <p:cNvSpPr txBox="1"/>
          <p:nvPr>
            <p:ph type="title"/>
          </p:nvPr>
        </p:nvSpPr>
        <p:spPr>
          <a:xfrm>
            <a:off x="583842" y="392807"/>
            <a:ext cx="8151618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Q13: Which type of testing focuses on testing a single function or unit of code in isolation?</a:t>
            </a:r>
            <a:endParaRPr sz="4000">
              <a:highlight>
                <a:srgbClr val="FFFF00"/>
              </a:highlight>
            </a:endParaRPr>
          </a:p>
        </p:txBody>
      </p:sp>
      <p:sp>
        <p:nvSpPr>
          <p:cNvPr id="122" name="Google Shape;122;p12"/>
          <p:cNvSpPr txBox="1"/>
          <p:nvPr/>
        </p:nvSpPr>
        <p:spPr>
          <a:xfrm>
            <a:off x="729008" y="155482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System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Integration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c) Unit testing</a:t>
            </a:r>
            <a:endParaRPr b="0" i="0" sz="1700" u="none" cap="none" strike="noStrike">
              <a:solidFill>
                <a:srgbClr val="000000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Regression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/>
          <p:nvPr>
            <p:ph type="title"/>
          </p:nvPr>
        </p:nvSpPr>
        <p:spPr>
          <a:xfrm>
            <a:off x="614551" y="495100"/>
            <a:ext cx="82755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1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Q14: Which HTTP method is idempotent, meaning that multiple</a:t>
            </a:r>
            <a:r>
              <a:rPr lang="en-US" sz="2100">
                <a:solidFill>
                  <a:srgbClr val="000000"/>
                </a:solidFill>
                <a:highlight>
                  <a:srgbClr val="FFFF00"/>
                </a:highlight>
              </a:rPr>
              <a:t> </a:t>
            </a:r>
            <a:r>
              <a:rPr b="0" i="0" lang="en-US" sz="21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identical requests will have the same effect as a single request?</a:t>
            </a:r>
            <a:endParaRPr sz="2100">
              <a:highlight>
                <a:srgbClr val="FFFF00"/>
              </a:highlight>
            </a:endParaRPr>
          </a:p>
        </p:txBody>
      </p:sp>
      <p:sp>
        <p:nvSpPr>
          <p:cNvPr id="128" name="Google Shape;128;p13"/>
          <p:cNvSpPr txBox="1"/>
          <p:nvPr/>
        </p:nvSpPr>
        <p:spPr>
          <a:xfrm>
            <a:off x="718783" y="16570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GET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</a:t>
            </a: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POST</a:t>
            </a:r>
            <a:endParaRPr b="0" i="0" sz="1700" u="none" cap="none" strike="noStrike">
              <a:solidFill>
                <a:srgbClr val="000000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PUT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DELETE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type="title"/>
          </p:nvPr>
        </p:nvSpPr>
        <p:spPr>
          <a:xfrm>
            <a:off x="578399" y="676297"/>
            <a:ext cx="7604100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Q15: What is the purpose of "assertion libraries" in API testing?</a:t>
            </a:r>
            <a:br>
              <a:rPr b="0" lang="en-US" sz="1050"/>
            </a:br>
            <a:br>
              <a:rPr lang="en-US" sz="1050"/>
            </a:br>
            <a:endParaRPr/>
          </a:p>
        </p:txBody>
      </p:sp>
      <p:sp>
        <p:nvSpPr>
          <p:cNvPr id="134" name="Google Shape;134;p15"/>
          <p:cNvSpPr txBox="1"/>
          <p:nvPr/>
        </p:nvSpPr>
        <p:spPr>
          <a:xfrm>
            <a:off x="729000" y="1206647"/>
            <a:ext cx="7604100" cy="16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provide code documentation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assist in generating mock data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c) To validate the correctness of test results</a:t>
            </a:r>
            <a:endParaRPr b="0" i="0" sz="1700" u="none" cap="none" strike="noStrike">
              <a:solidFill>
                <a:srgbClr val="000000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automate deployment processes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type="title"/>
          </p:nvPr>
        </p:nvSpPr>
        <p:spPr>
          <a:xfrm>
            <a:off x="248918" y="392807"/>
            <a:ext cx="8543830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9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Q16: Which type of testing involves retesting the entire application to ensure that recent code changes have not adversely affected existing functionality?</a:t>
            </a:r>
            <a:endParaRPr sz="3700">
              <a:highlight>
                <a:srgbClr val="FFFF00"/>
              </a:highlight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718796" y="14116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a) Regression testing</a:t>
            </a:r>
            <a:endParaRPr b="0" i="0" sz="1700" u="none" cap="none" strike="noStrike">
              <a:solidFill>
                <a:srgbClr val="000000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Performance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Usability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Smoke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-314230" y="2639787"/>
            <a:ext cx="5332543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type="title"/>
          </p:nvPr>
        </p:nvSpPr>
        <p:spPr>
          <a:xfrm>
            <a:off x="355242" y="457660"/>
            <a:ext cx="8364215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8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Q17: Which HTTP header is commonly used to specify the format in which the response should be returned?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684183" y="14934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Content-Encoding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User-Agent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B6D7A8"/>
                </a:highlight>
                <a:latin typeface="Arial"/>
                <a:ea typeface="Arial"/>
                <a:cs typeface="Arial"/>
                <a:sym typeface="Arial"/>
              </a:rPr>
              <a:t>Accept</a:t>
            </a:r>
            <a:endParaRPr b="0" i="0" sz="24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Authorization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-918386" y="2383972"/>
            <a:ext cx="5332543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551163" y="433707"/>
            <a:ext cx="7526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00"/>
                </a:highlight>
              </a:rPr>
              <a:t> </a:t>
            </a:r>
            <a:r>
              <a:rPr b="0" i="0" lang="en-US" sz="20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Q18: In API testing, what does "serialization" refer to?</a:t>
            </a:r>
            <a:endParaRPr sz="2000">
              <a:highlight>
                <a:srgbClr val="FFFF00"/>
              </a:highlight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698333" y="14934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Encrypting the API data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Converting data to a human-readable format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Converting data to a format suitable for transmission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Validating API response times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551185" y="2792187"/>
            <a:ext cx="6959958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268156" y="343361"/>
            <a:ext cx="8249915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100">
                <a:solidFill>
                  <a:srgbClr val="000000"/>
                </a:solidFill>
                <a:highlight>
                  <a:srgbClr val="FFFF00"/>
                </a:highlight>
              </a:rPr>
              <a:t>     </a:t>
            </a:r>
            <a:r>
              <a:rPr b="0" i="0" lang="en-US" sz="21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Q19: What is the purpose of using API documentation in testing?</a:t>
            </a:r>
            <a:endParaRPr sz="2100">
              <a:highlight>
                <a:srgbClr val="FFFF00"/>
              </a:highlight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718783" y="1104900"/>
            <a:ext cx="7604100" cy="1344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generate test cases automatically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B6D7A8"/>
                </a:highlight>
                <a:latin typeface="Arial"/>
                <a:ea typeface="Arial"/>
                <a:cs typeface="Arial"/>
                <a:sym typeface="Arial"/>
              </a:rPr>
              <a:t>b) To provide examples of how to use the API</a:t>
            </a:r>
            <a:endParaRPr b="0" i="0" sz="17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simulate API responses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replace the need for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464099" y="2383972"/>
            <a:ext cx="6154415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3300">
        <p:push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464099" y="441332"/>
            <a:ext cx="8375101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8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Q20: Which type of testing aims to ensure that the application behaves correctly when exposed to different environments, such as browsers or operating systems?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697012" y="1330781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B6D7A8"/>
                </a:highlight>
                <a:latin typeface="Arial"/>
                <a:ea typeface="Arial"/>
                <a:cs typeface="Arial"/>
                <a:sym typeface="Arial"/>
              </a:rPr>
              <a:t>a) Compatibility testing</a:t>
            </a:r>
            <a:endParaRPr b="0" i="0" sz="17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Usability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Performance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Regression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425999" y="392807"/>
            <a:ext cx="7604100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8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Q21: Which HTTP status code indicates that the server has understood the request but requires further action to be taken by the client?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718783" y="13707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200 OK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201 Created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B6D7A8"/>
                </a:highlight>
                <a:latin typeface="Arial"/>
                <a:ea typeface="Arial"/>
                <a:cs typeface="Arial"/>
                <a:sym typeface="Arial"/>
              </a:rPr>
              <a:t>c) 202 Accepted</a:t>
            </a:r>
            <a:endParaRPr b="0" i="0" sz="17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204 No Content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294875" y="250400"/>
            <a:ext cx="83319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2200">
                <a:solidFill>
                  <a:srgbClr val="000000"/>
                </a:solidFill>
                <a:highlight>
                  <a:srgbClr val="FFFF00"/>
                </a:highlight>
              </a:rPr>
              <a:t>  </a:t>
            </a:r>
            <a:r>
              <a:rPr b="1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</a:rPr>
              <a:t>Q1: What does API stand for in API testing?</a:t>
            </a:r>
            <a:endParaRPr b="1" sz="2200">
              <a:highlight>
                <a:srgbClr val="FFFF00"/>
              </a:highlight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520133" y="876300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B6D7A8"/>
                </a:highlight>
                <a:latin typeface="Arial"/>
                <a:ea typeface="Arial"/>
                <a:cs typeface="Arial"/>
                <a:sym typeface="Arial"/>
              </a:rPr>
              <a:t>a) Application Programming Interface</a:t>
            </a:r>
            <a:endParaRPr b="0" i="0" sz="17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Application Protocol Integration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Automated Program Interface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Automated Protocol Integration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-1678426" y="4228522"/>
            <a:ext cx="533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01b949d42_0_0"/>
          <p:cNvSpPr txBox="1"/>
          <p:nvPr>
            <p:ph type="title"/>
          </p:nvPr>
        </p:nvSpPr>
        <p:spPr>
          <a:xfrm>
            <a:off x="403500" y="1250625"/>
            <a:ext cx="8337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Q2: Which HTTP methods are commonly used in API testing to perform CRUD operations?</a:t>
            </a:r>
            <a:endParaRPr sz="4000">
              <a:highlight>
                <a:srgbClr val="FFFF00"/>
              </a:highlight>
            </a:endParaRPr>
          </a:p>
        </p:txBody>
      </p:sp>
      <p:sp>
        <p:nvSpPr>
          <p:cNvPr id="63" name="Google Shape;63;g2e01b949d42_0_0"/>
          <p:cNvSpPr txBox="1"/>
          <p:nvPr/>
        </p:nvSpPr>
        <p:spPr>
          <a:xfrm>
            <a:off x="1604100" y="2996125"/>
            <a:ext cx="49608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GET, POST, UPDATE, DELETE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CREATE, READ, MODIFY, DELETE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GET, PUT, POST, DELETE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FETCH, INSERT, UPDATE, REMOVE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502200" y="328425"/>
            <a:ext cx="83370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Q2: Which HTTP methods are commonly used in API testing to perform CRUD operations?</a:t>
            </a:r>
            <a:endParaRPr sz="4000">
              <a:highlight>
                <a:srgbClr val="FFFF00"/>
              </a:highlight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677883" y="1442350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GET, POST, UPDATE, DELETE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CREATE, READ, MODIFY, DELETE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B6D7A8"/>
                </a:highlight>
                <a:latin typeface="Arial"/>
                <a:ea typeface="Arial"/>
                <a:cs typeface="Arial"/>
                <a:sym typeface="Arial"/>
              </a:rPr>
              <a:t>c) GET, PUT, POST, DELETE</a:t>
            </a:r>
            <a:endParaRPr b="0" i="0" sz="17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FETCH, INSERT, UPDATE, REMOVE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121199" y="2394858"/>
            <a:ext cx="5332543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513074" y="392800"/>
            <a:ext cx="80397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200">
                <a:solidFill>
                  <a:srgbClr val="000000"/>
                </a:solidFill>
                <a:highlight>
                  <a:srgbClr val="FFFF00"/>
                </a:highlight>
              </a:rPr>
              <a:t>  </a:t>
            </a: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Q3: In API testing, what does the term "endpoint" refer to?</a:t>
            </a:r>
            <a:endParaRPr sz="2200">
              <a:highlight>
                <a:srgbClr val="FFFF00"/>
              </a:highlight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730883" y="1360550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The user interface of an application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The database where data is stored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B6D7A8"/>
                </a:highlight>
                <a:latin typeface="Arial"/>
                <a:ea typeface="Arial"/>
                <a:cs typeface="Arial"/>
                <a:sym typeface="Arial"/>
              </a:rPr>
              <a:t>c) The URL where a request is sent to interact with an API</a:t>
            </a:r>
            <a:endParaRPr b="0" i="0" sz="17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The security layer of an application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431442" y="2378529"/>
            <a:ext cx="7493358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219175" y="241325"/>
            <a:ext cx="89247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Q4: Which type of testing focuses on evaluating an API's performance, scalability, and stability under various conditions?</a:t>
            </a:r>
            <a:endParaRPr sz="2200">
              <a:highlight>
                <a:srgbClr val="FFFF00"/>
              </a:highlight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688108" y="137062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Functional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Unit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B6D7A8"/>
                </a:highlight>
                <a:latin typeface="Arial"/>
                <a:ea typeface="Arial"/>
                <a:cs typeface="Arial"/>
                <a:sym typeface="Arial"/>
              </a:rPr>
              <a:t>c) Load testing</a:t>
            </a:r>
            <a:endParaRPr b="0" i="0" sz="17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Integration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599324" y="3426336"/>
            <a:ext cx="533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627373" y="392800"/>
            <a:ext cx="73833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Q5: What is the purpose of mocking in API testing?</a:t>
            </a:r>
            <a:endParaRPr sz="2200">
              <a:highlight>
                <a:srgbClr val="FFFF00"/>
              </a:highlight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718783" y="1104900"/>
            <a:ext cx="7604100" cy="1344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simulate real-world usage of the API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generate random data for API requests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create a copy of the API for offline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B6D7A8"/>
                </a:highlight>
                <a:latin typeface="Arial"/>
                <a:ea typeface="Arial"/>
                <a:cs typeface="Arial"/>
                <a:sym typeface="Arial"/>
              </a:rPr>
              <a:t>d) To isolate the API being tested from its dependencies</a:t>
            </a:r>
            <a:endParaRPr b="0" i="0" sz="17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464099" y="2383972"/>
            <a:ext cx="7145015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306256" y="392807"/>
            <a:ext cx="8663573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1800">
                <a:solidFill>
                  <a:srgbClr val="000000"/>
                </a:solidFill>
              </a:rPr>
              <a:t>   </a:t>
            </a: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Q6: Which status code indicates a successful response in HTTP when performing a GET request?</a:t>
            </a:r>
            <a:endParaRPr sz="4000">
              <a:highlight>
                <a:srgbClr val="FFFF00"/>
              </a:highlight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698308" y="1381000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B6D7A8"/>
                </a:highlight>
                <a:latin typeface="Arial"/>
                <a:ea typeface="Arial"/>
                <a:cs typeface="Arial"/>
                <a:sym typeface="Arial"/>
              </a:rPr>
              <a:t>a) 200 OK</a:t>
            </a:r>
            <a:endParaRPr b="0" i="0" sz="17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404 Not Found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500 Internal Server Error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201 Created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273600" y="626400"/>
            <a:ext cx="8228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200">
                <a:solidFill>
                  <a:srgbClr val="000000"/>
                </a:solidFill>
                <a:highlight>
                  <a:srgbClr val="FFFF00"/>
                </a:highlight>
              </a:rPr>
              <a:t>      </a:t>
            </a: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Q7: What is the purpose of an assertion in API testing?</a:t>
            </a:r>
            <a:endParaRPr sz="2200">
              <a:highlight>
                <a:srgbClr val="FFFF00"/>
              </a:highlight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769958" y="14525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authenticate the API request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define the headers for the API request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validate the response received from the API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set up mock data for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262727" y="392800"/>
            <a:ext cx="87093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Q8: Which type of testing involves testing the interaction between different APIs that work together as part of a system?</a:t>
            </a:r>
            <a:endParaRPr sz="2200">
              <a:highlight>
                <a:srgbClr val="FFFF00"/>
              </a:highlight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769958" y="1594750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Unit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Integration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Regression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End-to-End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476550" y="226175"/>
            <a:ext cx="81909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8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Q9: Which format is commonly used for sending and receiving data in API requests and responses?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233" name="Google Shape;233;p30"/>
          <p:cNvSpPr txBox="1"/>
          <p:nvPr/>
        </p:nvSpPr>
        <p:spPr>
          <a:xfrm>
            <a:off x="851708" y="1477650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XML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TXT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JSON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CSV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464099" y="278047"/>
            <a:ext cx="8473072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0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Q10: What security mechanism is often used to secure APIs by providing a secure way for clients to include credentials with their requests?</a:t>
            </a:r>
            <a:endParaRPr sz="2000">
              <a:highlight>
                <a:srgbClr val="FFFF00"/>
              </a:highlight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1703208" y="22751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HTTPS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API Key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OAuth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SSL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838124" y="1729940"/>
            <a:ext cx="2464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578400" y="748850"/>
            <a:ext cx="62469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Q12: What is the purpose of a "query parameter" in an API request?</a:t>
            </a:r>
            <a:br>
              <a:rPr b="0" lang="en-US" sz="1050"/>
            </a:br>
            <a:br>
              <a:rPr lang="en-US" sz="1050"/>
            </a:br>
            <a:endParaRPr/>
          </a:p>
        </p:txBody>
      </p:sp>
      <p:sp>
        <p:nvSpPr>
          <p:cNvPr id="246" name="Google Shape;246;p32"/>
          <p:cNvSpPr txBox="1"/>
          <p:nvPr/>
        </p:nvSpPr>
        <p:spPr>
          <a:xfrm>
            <a:off x="769958" y="1292000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define the HTTP method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specify the request body content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pass additional data to the server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authenticate the client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464099" y="2383972"/>
            <a:ext cx="5332543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513074" y="392800"/>
            <a:ext cx="80397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200">
                <a:solidFill>
                  <a:srgbClr val="000000"/>
                </a:solidFill>
                <a:highlight>
                  <a:srgbClr val="FFFF00"/>
                </a:highlight>
              </a:rPr>
              <a:t>  </a:t>
            </a: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Q3: In API testing, what does the term "endpoint" refer to?</a:t>
            </a:r>
            <a:endParaRPr sz="2200">
              <a:highlight>
                <a:srgbClr val="FFFF00"/>
              </a:highlight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730875" y="1105000"/>
            <a:ext cx="7604100" cy="15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500">
                <a:solidFill>
                  <a:srgbClr val="202124"/>
                </a:solidFill>
                <a:highlight>
                  <a:srgbClr val="FFFFFF"/>
                </a:highlight>
              </a:rPr>
              <a:t>API endpoint is </a:t>
            </a:r>
            <a:r>
              <a:rPr lang="en-US" sz="1500">
                <a:solidFill>
                  <a:srgbClr val="040C28"/>
                </a:solidFill>
                <a:highlight>
                  <a:srgbClr val="FFFFFF"/>
                </a:highlight>
              </a:rPr>
              <a:t>a specific location within an API that accepts requests and sends back responses</a:t>
            </a:r>
            <a:r>
              <a:rPr lang="en-US" sz="1500">
                <a:solidFill>
                  <a:srgbClr val="202124"/>
                </a:solidFill>
                <a:highlight>
                  <a:srgbClr val="FFFFFF"/>
                </a:highlight>
              </a:rPr>
              <a:t>. 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The user interface of an application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The database where data is stored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The URL where a request is sent to interact with an API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The security layer of an application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-8" y="1586529"/>
            <a:ext cx="7493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"/>
          <p:cNvSpPr txBox="1"/>
          <p:nvPr>
            <p:ph type="title"/>
          </p:nvPr>
        </p:nvSpPr>
        <p:spPr>
          <a:xfrm>
            <a:off x="676400" y="2793525"/>
            <a:ext cx="84675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200">
                <a:solidFill>
                  <a:srgbClr val="000000"/>
                </a:solidFill>
                <a:highlight>
                  <a:srgbClr val="FFFF00"/>
                </a:highlight>
              </a:rPr>
              <a:t>Q4: Which type of testing focuses on evaluating an API's performance, scalability, and stability under various conditions?</a:t>
            </a:r>
            <a:endParaRPr sz="2200">
              <a:highlight>
                <a:srgbClr val="FFFF00"/>
              </a:highlight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730883" y="3594400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Functional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Unit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Load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Integration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-760501" y="4096911"/>
            <a:ext cx="533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583842" y="392807"/>
            <a:ext cx="8151618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Q13: Which type of testing focuses on testing a single function or unit of code in isolation?</a:t>
            </a:r>
            <a:endParaRPr sz="4000">
              <a:highlight>
                <a:srgbClr val="FFFF00"/>
              </a:highlight>
            </a:endParaRPr>
          </a:p>
        </p:txBody>
      </p:sp>
      <p:sp>
        <p:nvSpPr>
          <p:cNvPr id="253" name="Google Shape;253;p33"/>
          <p:cNvSpPr txBox="1"/>
          <p:nvPr/>
        </p:nvSpPr>
        <p:spPr>
          <a:xfrm>
            <a:off x="729008" y="155482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System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Integration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Unit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Regression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title"/>
          </p:nvPr>
        </p:nvSpPr>
        <p:spPr>
          <a:xfrm>
            <a:off x="119526" y="446825"/>
            <a:ext cx="82755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1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Q14: Which HTTP method is idempotent, meaning that multiple identical requests will have the same effect as a single request?</a:t>
            </a:r>
            <a:endParaRPr sz="2100">
              <a:highlight>
                <a:srgbClr val="FFFF00"/>
              </a:highlight>
            </a:endParaRPr>
          </a:p>
        </p:txBody>
      </p:sp>
      <p:sp>
        <p:nvSpPr>
          <p:cNvPr id="259" name="Google Shape;259;p34"/>
          <p:cNvSpPr txBox="1"/>
          <p:nvPr/>
        </p:nvSpPr>
        <p:spPr>
          <a:xfrm>
            <a:off x="718783" y="16570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GET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POST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PUT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DELETE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/>
        </p:nvSpPr>
        <p:spPr>
          <a:xfrm>
            <a:off x="626250" y="527952"/>
            <a:ext cx="7604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Q11: Which HTTP status code indicates that a resource was not found on the server?</a:t>
            </a:r>
            <a:endParaRPr b="0" i="0" sz="18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200 OK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201 Created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404 Not Found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500 Internal Server Error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578399" y="676297"/>
            <a:ext cx="7604100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Q15: What is the purpose of "assertion libraries" in API testing?</a:t>
            </a:r>
            <a:br>
              <a:rPr b="0" lang="en-US" sz="1050"/>
            </a:br>
            <a:br>
              <a:rPr lang="en-US" sz="1050"/>
            </a:br>
            <a:endParaRPr/>
          </a:p>
        </p:txBody>
      </p:sp>
      <p:sp>
        <p:nvSpPr>
          <p:cNvPr id="270" name="Google Shape;270;p36"/>
          <p:cNvSpPr txBox="1"/>
          <p:nvPr/>
        </p:nvSpPr>
        <p:spPr>
          <a:xfrm>
            <a:off x="729008" y="1515561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provide code documentation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assist in generating mock data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validate the correctness of test results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automate deployment processes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248918" y="392807"/>
            <a:ext cx="8543830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9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Q16: Which type of testing involves retesting the entire application to ensure that recent code changes have not adversely affected existing functionality?</a:t>
            </a:r>
            <a:endParaRPr sz="3700">
              <a:highlight>
                <a:srgbClr val="FFFF00"/>
              </a:highlight>
            </a:endParaRPr>
          </a:p>
        </p:txBody>
      </p:sp>
      <p:sp>
        <p:nvSpPr>
          <p:cNvPr id="276" name="Google Shape;276;p37"/>
          <p:cNvSpPr txBox="1"/>
          <p:nvPr/>
        </p:nvSpPr>
        <p:spPr>
          <a:xfrm>
            <a:off x="718796" y="14116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Regression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Performance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Usability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Smoke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37"/>
          <p:cNvSpPr txBox="1"/>
          <p:nvPr/>
        </p:nvSpPr>
        <p:spPr>
          <a:xfrm>
            <a:off x="-314230" y="2639787"/>
            <a:ext cx="5332543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type="title"/>
          </p:nvPr>
        </p:nvSpPr>
        <p:spPr>
          <a:xfrm>
            <a:off x="355242" y="457660"/>
            <a:ext cx="8364215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8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Q17: Which HTTP header is commonly used to specify the format in which the response should be returned?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283" name="Google Shape;283;p38"/>
          <p:cNvSpPr txBox="1"/>
          <p:nvPr/>
        </p:nvSpPr>
        <p:spPr>
          <a:xfrm>
            <a:off x="684183" y="14934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Content-Encoding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User-Agent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Accept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Authorization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38"/>
          <p:cNvSpPr txBox="1"/>
          <p:nvPr/>
        </p:nvSpPr>
        <p:spPr>
          <a:xfrm>
            <a:off x="-918386" y="2383972"/>
            <a:ext cx="5332543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/>
          <p:nvPr>
            <p:ph type="title"/>
          </p:nvPr>
        </p:nvSpPr>
        <p:spPr>
          <a:xfrm>
            <a:off x="551163" y="433707"/>
            <a:ext cx="7526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00"/>
                </a:highlight>
              </a:rPr>
              <a:t> </a:t>
            </a:r>
            <a:r>
              <a:rPr b="0" i="0" lang="en-US" sz="20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Q18: In API testing, what does "serialization" refer to?</a:t>
            </a:r>
            <a:endParaRPr sz="2000">
              <a:highlight>
                <a:srgbClr val="FFFF00"/>
              </a:highlight>
            </a:endParaRPr>
          </a:p>
        </p:txBody>
      </p:sp>
      <p:sp>
        <p:nvSpPr>
          <p:cNvPr id="290" name="Google Shape;290;p39"/>
          <p:cNvSpPr txBox="1"/>
          <p:nvPr/>
        </p:nvSpPr>
        <p:spPr>
          <a:xfrm>
            <a:off x="698333" y="14934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Encrypting the API data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Converting data to a human-readable format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Converting data to a format suitable for transmission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Validating API response tim</a:t>
            </a: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p39"/>
          <p:cNvSpPr txBox="1"/>
          <p:nvPr/>
        </p:nvSpPr>
        <p:spPr>
          <a:xfrm>
            <a:off x="551185" y="2792187"/>
            <a:ext cx="6959958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 txBox="1"/>
          <p:nvPr>
            <p:ph type="title"/>
          </p:nvPr>
        </p:nvSpPr>
        <p:spPr>
          <a:xfrm>
            <a:off x="268156" y="343361"/>
            <a:ext cx="8249915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100">
                <a:solidFill>
                  <a:srgbClr val="000000"/>
                </a:solidFill>
                <a:highlight>
                  <a:srgbClr val="FFFF00"/>
                </a:highlight>
              </a:rPr>
              <a:t>     </a:t>
            </a:r>
            <a:r>
              <a:rPr b="0" i="0" lang="en-US" sz="21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Q19: What is the purpose of using API documentation in testing?</a:t>
            </a:r>
            <a:endParaRPr sz="2100">
              <a:highlight>
                <a:srgbClr val="FFFF00"/>
              </a:highlight>
            </a:endParaRPr>
          </a:p>
        </p:txBody>
      </p:sp>
      <p:sp>
        <p:nvSpPr>
          <p:cNvPr id="297" name="Google Shape;297;p40"/>
          <p:cNvSpPr txBox="1"/>
          <p:nvPr/>
        </p:nvSpPr>
        <p:spPr>
          <a:xfrm>
            <a:off x="718783" y="1104900"/>
            <a:ext cx="7604100" cy="1344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generate test cases automatically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provide examples of how to use the API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simulate API responses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replace the need for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40"/>
          <p:cNvSpPr txBox="1"/>
          <p:nvPr/>
        </p:nvSpPr>
        <p:spPr>
          <a:xfrm>
            <a:off x="464099" y="2383972"/>
            <a:ext cx="6154415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3300">
        <p:push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/>
          <p:nvPr>
            <p:ph type="title"/>
          </p:nvPr>
        </p:nvSpPr>
        <p:spPr>
          <a:xfrm>
            <a:off x="464099" y="441332"/>
            <a:ext cx="8375101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8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Q20: Which type of testing aims to ensure that the application behaves correctly when exposed to different environments, such as browsers or operating systems?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304" name="Google Shape;304;p41"/>
          <p:cNvSpPr txBox="1"/>
          <p:nvPr/>
        </p:nvSpPr>
        <p:spPr>
          <a:xfrm>
            <a:off x="697012" y="1330781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Compatibility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Usability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Performance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Regression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/>
          <p:nvPr>
            <p:ph type="title"/>
          </p:nvPr>
        </p:nvSpPr>
        <p:spPr>
          <a:xfrm>
            <a:off x="425999" y="392807"/>
            <a:ext cx="7604100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8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Q21: </a:t>
            </a:r>
            <a:r>
              <a:rPr b="0" i="0" lang="en-US" sz="18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Which HTTP status code indicates that the server has understood the request but requires further action to be taken by the client?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310" name="Google Shape;310;p42"/>
          <p:cNvSpPr txBox="1"/>
          <p:nvPr/>
        </p:nvSpPr>
        <p:spPr>
          <a:xfrm>
            <a:off x="642583" y="13707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200 OK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201 Created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202 Accepted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204 No Content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" name="Google Shape;311;p42"/>
          <p:cNvSpPr txBox="1"/>
          <p:nvPr/>
        </p:nvSpPr>
        <p:spPr>
          <a:xfrm>
            <a:off x="-678901" y="2647950"/>
            <a:ext cx="533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28fb97560_0_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>
            <p:ph type="title"/>
          </p:nvPr>
        </p:nvSpPr>
        <p:spPr>
          <a:xfrm>
            <a:off x="700132" y="454200"/>
            <a:ext cx="77436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0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Q22: What is the purpose of "authentication" in API testing?</a:t>
            </a:r>
            <a:endParaRPr sz="2000">
              <a:highlight>
                <a:srgbClr val="FFFF00"/>
              </a:highlight>
            </a:endParaRPr>
          </a:p>
        </p:txBody>
      </p:sp>
      <p:sp>
        <p:nvSpPr>
          <p:cNvPr id="317" name="Google Shape;317;p43"/>
          <p:cNvSpPr txBox="1"/>
          <p:nvPr/>
        </p:nvSpPr>
        <p:spPr>
          <a:xfrm>
            <a:off x="700133" y="139122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check the performance of the API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validate the correctness of test cases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verify the identity of the client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improve the user experience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43"/>
          <p:cNvSpPr txBox="1"/>
          <p:nvPr/>
        </p:nvSpPr>
        <p:spPr>
          <a:xfrm>
            <a:off x="349799" y="2571750"/>
            <a:ext cx="5332543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>
            <p:ph type="title"/>
          </p:nvPr>
        </p:nvSpPr>
        <p:spPr>
          <a:xfrm>
            <a:off x="273599" y="626389"/>
            <a:ext cx="7362730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1800">
                <a:solidFill>
                  <a:srgbClr val="000000"/>
                </a:solidFill>
              </a:rPr>
              <a:t>      </a:t>
            </a:r>
            <a:r>
              <a:rPr b="0" i="0" lang="en-US" sz="20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Q23: What is the role of a "payload" in an API request?</a:t>
            </a:r>
            <a:endParaRPr sz="3800">
              <a:highlight>
                <a:srgbClr val="FFFF00"/>
              </a:highlight>
            </a:endParaRPr>
          </a:p>
        </p:txBody>
      </p:sp>
      <p:sp>
        <p:nvSpPr>
          <p:cNvPr id="324" name="Google Shape;324;p44"/>
          <p:cNvSpPr txBox="1"/>
          <p:nvPr/>
        </p:nvSpPr>
        <p:spPr>
          <a:xfrm>
            <a:off x="713340" y="1404259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It contains metadata about the request.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It specifies the headers for the request.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It contains the data to be sent with the request.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It defines the response structure.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3200">
        <p:push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/>
          <p:nvPr>
            <p:ph type="title"/>
          </p:nvPr>
        </p:nvSpPr>
        <p:spPr>
          <a:xfrm>
            <a:off x="523970" y="515271"/>
            <a:ext cx="8620030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0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Q24: Which type of API testing involves testing the entire application from start to finish, including its interfaces and interactions?</a:t>
            </a:r>
            <a:endParaRPr sz="3800">
              <a:highlight>
                <a:srgbClr val="FFFF00"/>
              </a:highlight>
            </a:endParaRPr>
          </a:p>
        </p:txBody>
      </p:sp>
      <p:sp>
        <p:nvSpPr>
          <p:cNvPr id="330" name="Google Shape;330;p45"/>
          <p:cNvSpPr txBox="1"/>
          <p:nvPr/>
        </p:nvSpPr>
        <p:spPr>
          <a:xfrm>
            <a:off x="769940" y="1595489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Unit testing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Regression testing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End-to-End testing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Integration testing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/>
          <p:nvPr>
            <p:ph type="title"/>
          </p:nvPr>
        </p:nvSpPr>
        <p:spPr>
          <a:xfrm>
            <a:off x="235449" y="476825"/>
            <a:ext cx="82047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8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Q25: What is the purpose of the "Content-Type" HTTP header in an API request?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336" name="Google Shape;336;p46"/>
          <p:cNvSpPr txBox="1"/>
          <p:nvPr/>
        </p:nvSpPr>
        <p:spPr>
          <a:xfrm>
            <a:off x="703115" y="1489709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specify the type of authentication to be used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define the response format expected by the client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indicate the format of the data being sent in the request body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provide information about the client's user agent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" name="Google Shape;337;p46"/>
          <p:cNvSpPr txBox="1"/>
          <p:nvPr/>
        </p:nvSpPr>
        <p:spPr>
          <a:xfrm>
            <a:off x="572956" y="2977244"/>
            <a:ext cx="7999544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 txBox="1"/>
          <p:nvPr>
            <p:ph type="title"/>
          </p:nvPr>
        </p:nvSpPr>
        <p:spPr>
          <a:xfrm>
            <a:off x="700132" y="454200"/>
            <a:ext cx="77436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0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Q22: What is the purpose of "authentication" in API testing?</a:t>
            </a:r>
            <a:endParaRPr sz="2000">
              <a:highlight>
                <a:srgbClr val="FFFF00"/>
              </a:highlight>
            </a:endParaRPr>
          </a:p>
        </p:txBody>
      </p:sp>
      <p:sp>
        <p:nvSpPr>
          <p:cNvPr id="343" name="Google Shape;343;p47"/>
          <p:cNvSpPr txBox="1"/>
          <p:nvPr/>
        </p:nvSpPr>
        <p:spPr>
          <a:xfrm>
            <a:off x="700133" y="139122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check the performance of the API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validate the correctness of test cases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verify the identity of the client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improve the user experience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" name="Google Shape;344;p47"/>
          <p:cNvSpPr txBox="1"/>
          <p:nvPr/>
        </p:nvSpPr>
        <p:spPr>
          <a:xfrm>
            <a:off x="349799" y="2571750"/>
            <a:ext cx="5332543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0"/>
          <p:cNvSpPr txBox="1"/>
          <p:nvPr>
            <p:ph type="title"/>
          </p:nvPr>
        </p:nvSpPr>
        <p:spPr>
          <a:xfrm>
            <a:off x="192299" y="476825"/>
            <a:ext cx="82047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8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Q25: What is the purpose of the "Content-Type" HTTP header in an API request?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350" name="Google Shape;350;p50"/>
          <p:cNvSpPr txBox="1"/>
          <p:nvPr/>
        </p:nvSpPr>
        <p:spPr>
          <a:xfrm>
            <a:off x="703115" y="1489709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specify the type of authentication to be used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define the response format expected by the client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indicate the format of the data being sent in the request body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provide information about the client's user agent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351;p50"/>
          <p:cNvSpPr txBox="1"/>
          <p:nvPr/>
        </p:nvSpPr>
        <p:spPr>
          <a:xfrm>
            <a:off x="2323931" y="1280994"/>
            <a:ext cx="7999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/>
          <p:nvPr>
            <p:ph type="title"/>
          </p:nvPr>
        </p:nvSpPr>
        <p:spPr>
          <a:xfrm>
            <a:off x="273599" y="626389"/>
            <a:ext cx="7362730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1800">
                <a:solidFill>
                  <a:srgbClr val="000000"/>
                </a:solidFill>
              </a:rPr>
              <a:t>      </a:t>
            </a:r>
            <a:r>
              <a:rPr b="0" i="0" lang="en-US" sz="20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Q23: What is the role of a "payload" in an API request?</a:t>
            </a:r>
            <a:endParaRPr sz="3800">
              <a:highlight>
                <a:srgbClr val="FFFF00"/>
              </a:highlight>
            </a:endParaRPr>
          </a:p>
        </p:txBody>
      </p:sp>
      <p:sp>
        <p:nvSpPr>
          <p:cNvPr id="357" name="Google Shape;357;p48"/>
          <p:cNvSpPr txBox="1"/>
          <p:nvPr/>
        </p:nvSpPr>
        <p:spPr>
          <a:xfrm>
            <a:off x="713340" y="1404259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It contains metadata about the request.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It specifies the headers for the request.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It contains the data to be sent with the request.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It defines the response structure.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3200">
        <p:push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/>
          <p:nvPr>
            <p:ph type="title"/>
          </p:nvPr>
        </p:nvSpPr>
        <p:spPr>
          <a:xfrm>
            <a:off x="523970" y="515271"/>
            <a:ext cx="8620030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0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Q24: Which type of API testing involves testing the entire application from start to finish, including its interfaces and interactions?</a:t>
            </a:r>
            <a:endParaRPr sz="3800">
              <a:highlight>
                <a:srgbClr val="FFFF00"/>
              </a:highlight>
            </a:endParaRPr>
          </a:p>
        </p:txBody>
      </p:sp>
      <p:sp>
        <p:nvSpPr>
          <p:cNvPr id="363" name="Google Shape;363;p49"/>
          <p:cNvSpPr txBox="1"/>
          <p:nvPr/>
        </p:nvSpPr>
        <p:spPr>
          <a:xfrm>
            <a:off x="769940" y="1595489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Unit testing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Regression testing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End-to-End testing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Integration testing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757823" y="444975"/>
            <a:ext cx="73833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Q5: What is the purpose of mocking in API testing?</a:t>
            </a:r>
            <a:endParaRPr sz="2200">
              <a:highlight>
                <a:srgbClr val="FFFF00"/>
              </a:highlight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999450" y="1115075"/>
            <a:ext cx="7145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simulate real-world usage of the API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generate random data for API requests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create a copy of the API for offline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isolate the API being tested from its dependencies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464099" y="2383972"/>
            <a:ext cx="7145015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 txBox="1"/>
          <p:nvPr>
            <p:ph type="title"/>
          </p:nvPr>
        </p:nvSpPr>
        <p:spPr>
          <a:xfrm>
            <a:off x="464106" y="2680082"/>
            <a:ext cx="86637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1800">
                <a:solidFill>
                  <a:srgbClr val="000000"/>
                </a:solidFill>
              </a:rPr>
              <a:t>   </a:t>
            </a: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Q6: Which status code indicates a successful response in HTTP when performing a GET request?</a:t>
            </a:r>
            <a:endParaRPr sz="4000">
              <a:highlight>
                <a:srgbClr val="FFFF00"/>
              </a:highlight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808458" y="37235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200 OK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404 Not Found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500 Internal Server Error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201 Created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type="title"/>
          </p:nvPr>
        </p:nvSpPr>
        <p:spPr>
          <a:xfrm>
            <a:off x="273600" y="626400"/>
            <a:ext cx="8228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200">
                <a:solidFill>
                  <a:srgbClr val="000000"/>
                </a:solidFill>
                <a:highlight>
                  <a:srgbClr val="FFFF00"/>
                </a:highlight>
              </a:rPr>
              <a:t>      </a:t>
            </a: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Q7: What is the purpose of an assertion in API testing?</a:t>
            </a:r>
            <a:endParaRPr sz="2200">
              <a:highlight>
                <a:srgbClr val="FFFF00"/>
              </a:highlight>
            </a:endParaRPr>
          </a:p>
        </p:txBody>
      </p:sp>
      <p:sp>
        <p:nvSpPr>
          <p:cNvPr id="93" name="Google Shape;93;p7"/>
          <p:cNvSpPr txBox="1"/>
          <p:nvPr/>
        </p:nvSpPr>
        <p:spPr>
          <a:xfrm>
            <a:off x="769958" y="14525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authenticate the API request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define the headers for the API request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validate the response received from the API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set up mock data for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7"/>
          <p:cNvSpPr txBox="1"/>
          <p:nvPr>
            <p:ph type="title"/>
          </p:nvPr>
        </p:nvSpPr>
        <p:spPr>
          <a:xfrm>
            <a:off x="217352" y="2796875"/>
            <a:ext cx="87093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Q8: Which type of testing involves testing the interaction between different APIs that work together as part of a system?</a:t>
            </a:r>
            <a:endParaRPr sz="2200">
              <a:highlight>
                <a:srgbClr val="FFFF00"/>
              </a:highlight>
            </a:endParaRPr>
          </a:p>
        </p:txBody>
      </p:sp>
      <p:sp>
        <p:nvSpPr>
          <p:cNvPr id="95" name="Google Shape;95;p7"/>
          <p:cNvSpPr txBox="1"/>
          <p:nvPr/>
        </p:nvSpPr>
        <p:spPr>
          <a:xfrm>
            <a:off x="585608" y="3705250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Unit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Integration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Regression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End-to-End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/>
          <p:nvPr>
            <p:ph type="title"/>
          </p:nvPr>
        </p:nvSpPr>
        <p:spPr>
          <a:xfrm>
            <a:off x="476550" y="286600"/>
            <a:ext cx="81909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8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Q9: Which format is commonly used for sending and receiving data in API requests and responses?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01" name="Google Shape;101;p9"/>
          <p:cNvSpPr txBox="1"/>
          <p:nvPr/>
        </p:nvSpPr>
        <p:spPr>
          <a:xfrm>
            <a:off x="898658" y="1128313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XML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TXT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JSON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CSV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9"/>
          <p:cNvSpPr txBox="1"/>
          <p:nvPr>
            <p:ph type="title"/>
          </p:nvPr>
        </p:nvSpPr>
        <p:spPr>
          <a:xfrm>
            <a:off x="464099" y="2722472"/>
            <a:ext cx="84732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0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Q10: What security mechanism is often used to secure APIs by providing a secure way for clients to include credentials with their requests?</a:t>
            </a:r>
            <a:endParaRPr sz="2000">
              <a:highlight>
                <a:srgbClr val="FFFF00"/>
              </a:highlight>
            </a:endParaRPr>
          </a:p>
        </p:txBody>
      </p:sp>
      <p:sp>
        <p:nvSpPr>
          <p:cNvPr id="103" name="Google Shape;103;p9"/>
          <p:cNvSpPr txBox="1"/>
          <p:nvPr/>
        </p:nvSpPr>
        <p:spPr>
          <a:xfrm>
            <a:off x="1241733" y="34346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HTTPS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API Key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OAuth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SSL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9"/>
          <p:cNvSpPr txBox="1"/>
          <p:nvPr/>
        </p:nvSpPr>
        <p:spPr>
          <a:xfrm>
            <a:off x="476550" y="3434679"/>
            <a:ext cx="27585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/>
        </p:nvSpPr>
        <p:spPr>
          <a:xfrm>
            <a:off x="626250" y="527952"/>
            <a:ext cx="7604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Q11: Which HTTP status code indicates that a resource was not found on the server?</a:t>
            </a:r>
            <a:endParaRPr b="0" i="0" sz="18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200 OK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201 Created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404 Not Found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500 Internal Server Error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/>
          <p:nvPr>
            <p:ph type="title"/>
          </p:nvPr>
        </p:nvSpPr>
        <p:spPr>
          <a:xfrm>
            <a:off x="578400" y="748850"/>
            <a:ext cx="62469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Q12: What is the purpose of a "query parameter" in an API request?</a:t>
            </a:r>
            <a:br>
              <a:rPr b="0" lang="en-US" sz="1050"/>
            </a:br>
            <a:br>
              <a:rPr lang="en-US" sz="1050"/>
            </a:br>
            <a:endParaRPr/>
          </a:p>
        </p:txBody>
      </p:sp>
      <p:sp>
        <p:nvSpPr>
          <p:cNvPr id="115" name="Google Shape;115;p11"/>
          <p:cNvSpPr txBox="1"/>
          <p:nvPr/>
        </p:nvSpPr>
        <p:spPr>
          <a:xfrm>
            <a:off x="718783" y="1401450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define the HTTP method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specify the request body content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pass additional data to the server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authenticate the client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1"/>
          <p:cNvSpPr txBox="1"/>
          <p:nvPr/>
        </p:nvSpPr>
        <p:spPr>
          <a:xfrm>
            <a:off x="-1602351" y="2353797"/>
            <a:ext cx="533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